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4CBC2-8072-D247-827A-32CAA85996F7}" type="datetimeFigureOut">
              <a:rPr lang="en-US" smtClean="0"/>
              <a:t>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A891A-F049-0942-8D35-86B78B5B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Constellations are mainly used to locate objects</a:t>
            </a:r>
            <a:r>
              <a:rPr lang="en-US" baseline="0" dirty="0" smtClean="0"/>
              <a:t> or stars that we want to study. Constellation borders and planet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891A-F049-0942-8D35-86B78B5B1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Equinoxes, tilt of the Earth, and seasons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891A-F049-0942-8D35-86B78B5B1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circumpolar constellations further. Assume sunset= 6pm and sunrise= 6am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891A-F049-0942-8D35-86B78B5B1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8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5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9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4310-96BF-A148-BF81-BF4D56E98A92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3688-2D31-974F-9668-846379D7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5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wett@astro.gs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tiffanydpewett/astronomy-1010-la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Intro &amp; Lab 1: Celestial Sphere &amp; Planispheres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Tiffany Pewett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pewett@astro.gsu.edu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25 Park Place, 625E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8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Sphere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Projection of the Earth’s coordinates onto sky.</a:t>
            </a:r>
          </a:p>
          <a:p>
            <a:r>
              <a:rPr lang="en-US" dirty="0" smtClean="0"/>
              <a:t>Origin at the Vernal Equinox.</a:t>
            </a:r>
          </a:p>
          <a:p>
            <a:r>
              <a:rPr lang="en-US" dirty="0" smtClean="0"/>
              <a:t>Earth’s Equator= Celestial Equator</a:t>
            </a:r>
          </a:p>
          <a:p>
            <a:r>
              <a:rPr lang="en-US" dirty="0" smtClean="0"/>
              <a:t>Ecliptic= Location of planets, Moon, &amp; Sun. </a:t>
            </a:r>
            <a:endParaRPr lang="en-US" dirty="0"/>
          </a:p>
        </p:txBody>
      </p:sp>
      <p:pic>
        <p:nvPicPr>
          <p:cNvPr id="6" name="Content Placeholder 5" descr="celestialspher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09" b="-40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1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Planet Positions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Mercury: RA= 21H:46M, Dec= -14</a:t>
            </a:r>
            <a:r>
              <a:rPr lang="en-US" dirty="0" smtClean="0"/>
              <a:t>°:18’</a:t>
            </a:r>
            <a:endParaRPr lang="en-US" dirty="0" smtClean="0"/>
          </a:p>
          <a:p>
            <a:r>
              <a:rPr lang="en-US" dirty="0" smtClean="0"/>
              <a:t>Venus: RA= 18H:58M, Dec= -15</a:t>
            </a:r>
            <a:r>
              <a:rPr lang="en-US" dirty="0" smtClean="0"/>
              <a:t>°:46’</a:t>
            </a:r>
            <a:endParaRPr lang="en-US" dirty="0" smtClean="0"/>
          </a:p>
          <a:p>
            <a:r>
              <a:rPr lang="en-US" dirty="0" smtClean="0"/>
              <a:t>Mars: RA= 13H:23M, Dec= -06</a:t>
            </a:r>
            <a:r>
              <a:rPr lang="en-US" dirty="0" smtClean="0"/>
              <a:t>°:06’</a:t>
            </a:r>
            <a:endParaRPr lang="en-US" dirty="0" smtClean="0"/>
          </a:p>
          <a:p>
            <a:r>
              <a:rPr lang="en-US" dirty="0" smtClean="0"/>
              <a:t>Jupiter: RA= 06H:56M, Dec= 23</a:t>
            </a:r>
            <a:r>
              <a:rPr lang="en-US" dirty="0" smtClean="0"/>
              <a:t>°:00’</a:t>
            </a:r>
            <a:endParaRPr lang="en-US" dirty="0" smtClean="0"/>
          </a:p>
          <a:p>
            <a:r>
              <a:rPr lang="en-US" dirty="0" smtClean="0"/>
              <a:t>Saturn: RA= 15H:22M, Dec= -16</a:t>
            </a:r>
            <a:r>
              <a:rPr lang="en-US" dirty="0" smtClean="0"/>
              <a:t>°:10’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8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Planispheres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Tool used to locate constellations and other objects in the current night sky.</a:t>
            </a:r>
            <a:endParaRPr lang="en-US" dirty="0"/>
          </a:p>
          <a:p>
            <a:r>
              <a:rPr lang="en-US" dirty="0" smtClean="0"/>
              <a:t>Set time and date by rotating.</a:t>
            </a:r>
          </a:p>
          <a:p>
            <a:r>
              <a:rPr lang="en-US" dirty="0" smtClean="0"/>
              <a:t>Circumpolar constellations never set.</a:t>
            </a:r>
          </a:p>
        </p:txBody>
      </p:sp>
      <p:pic>
        <p:nvPicPr>
          <p:cNvPr id="6" name="Content Placeholder 5" descr="planisphere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83" r="50184" b="-10624"/>
          <a:stretch/>
        </p:blipFill>
        <p:spPr>
          <a:xfrm>
            <a:off x="4724906" y="1671601"/>
            <a:ext cx="3791130" cy="4379782"/>
          </a:xfrm>
        </p:spPr>
      </p:pic>
    </p:spTree>
    <p:extLst>
      <p:ext uri="{BB962C8B-B14F-4D97-AF65-F5344CB8AC3E}">
        <p14:creationId xmlns:p14="http://schemas.microsoft.com/office/powerpoint/2010/main" val="1680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Lab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don’t already have the book you need to get one and make sure you bring it to each lab.</a:t>
            </a:r>
          </a:p>
          <a:p>
            <a:r>
              <a:rPr lang="en-US" dirty="0" smtClean="0"/>
              <a:t>Please do all labs in pencils, scratched out pen is hard to grade.</a:t>
            </a:r>
          </a:p>
          <a:p>
            <a:r>
              <a:rPr lang="en-US" dirty="0" smtClean="0"/>
              <a:t>Put your name and preferred email address on the first lab.</a:t>
            </a:r>
          </a:p>
          <a:p>
            <a:r>
              <a:rPr lang="en-US" dirty="0" smtClean="0"/>
              <a:t>Do your own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labs total, lowest lab is dropped, each worth 10 points = 100 points</a:t>
            </a:r>
          </a:p>
          <a:p>
            <a:r>
              <a:rPr lang="en-US" dirty="0" smtClean="0"/>
              <a:t>Observatory project: 10 points</a:t>
            </a:r>
          </a:p>
          <a:p>
            <a:r>
              <a:rPr lang="en-US" dirty="0" smtClean="0"/>
              <a:t>Lab 24 (“Moon Project”): 20 points</a:t>
            </a:r>
          </a:p>
          <a:p>
            <a:r>
              <a:rPr lang="en-US" dirty="0" smtClean="0"/>
              <a:t>Total points= 130</a:t>
            </a:r>
          </a:p>
          <a:p>
            <a:r>
              <a:rPr lang="en-US" dirty="0" smtClean="0"/>
              <a:t>This means each lab is worth ~7.5% of your lab grade so it is in your best interest to attend every lab.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9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Observatory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28 in your book, make sure you take this lab with you.</a:t>
            </a:r>
          </a:p>
          <a:p>
            <a:r>
              <a:rPr lang="en-US" dirty="0" smtClean="0"/>
              <a:t>Visit any observatory, get a signature from the astronomer on duty, ask questions to fill in your report.</a:t>
            </a:r>
          </a:p>
          <a:p>
            <a:r>
              <a:rPr lang="en-US" dirty="0" smtClean="0"/>
              <a:t>Reports must be written in FULL sentences for full 10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24: Observing the Phases of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pictures of the Moon at each of the 7 main phases (not including New Moon).</a:t>
            </a:r>
          </a:p>
          <a:p>
            <a:r>
              <a:rPr lang="en-US" dirty="0" smtClean="0"/>
              <a:t>At least 1 must in the daytime.</a:t>
            </a:r>
          </a:p>
          <a:p>
            <a:r>
              <a:rPr lang="en-US" dirty="0" smtClean="0"/>
              <a:t>Build the gradient and use it to measure Moon altitude in each picture.</a:t>
            </a:r>
          </a:p>
          <a:p>
            <a:r>
              <a:rPr lang="en-US" dirty="0" smtClean="0"/>
              <a:t>Fill out remaining info and answer the questions at the end.</a:t>
            </a:r>
          </a:p>
          <a:p>
            <a:r>
              <a:rPr lang="en-US" dirty="0" smtClean="0"/>
              <a:t>Due on the last day of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8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enough extra credit offered to make up one full lab.</a:t>
            </a:r>
          </a:p>
          <a:p>
            <a:r>
              <a:rPr lang="en-US" dirty="0" smtClean="0"/>
              <a:t>4 points to attend an HLCO Open House.</a:t>
            </a:r>
          </a:p>
          <a:p>
            <a:r>
              <a:rPr lang="en-US" dirty="0" smtClean="0"/>
              <a:t>3 points to visit a 2</a:t>
            </a:r>
            <a:r>
              <a:rPr lang="en-US" baseline="30000" dirty="0" smtClean="0"/>
              <a:t>nd</a:t>
            </a:r>
            <a:r>
              <a:rPr lang="en-US" dirty="0" smtClean="0"/>
              <a:t> (different) observatory.</a:t>
            </a:r>
          </a:p>
          <a:p>
            <a:r>
              <a:rPr lang="en-US" dirty="0" smtClean="0"/>
              <a:t>2 points for building your gradient and bringing it to lab early.</a:t>
            </a:r>
          </a:p>
          <a:p>
            <a:r>
              <a:rPr lang="en-US" dirty="0" smtClean="0"/>
              <a:t>1 point for bringing in an early Moon picture.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6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information you might need about the lab can be found at my </a:t>
            </a:r>
            <a:r>
              <a:rPr lang="en-US" dirty="0" smtClean="0">
                <a:hlinkClick r:id="rId2"/>
              </a:rPr>
              <a:t>lab website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you need help with something that is not there you are more than welcome to email me or stop by my office during office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Lab (Lab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Are constellations important in Astronomy?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do Astronomers use them?</a:t>
            </a:r>
          </a:p>
          <a:p>
            <a:endParaRPr lang="en-US" dirty="0"/>
          </a:p>
        </p:txBody>
      </p:sp>
      <p:pic>
        <p:nvPicPr>
          <p:cNvPr id="8" name="Picture 7" descr="western-constella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3" y="3279963"/>
            <a:ext cx="3608511" cy="2426838"/>
          </a:xfrm>
          <a:prstGeom prst="rect">
            <a:avLst/>
          </a:prstGeom>
        </p:spPr>
      </p:pic>
      <p:pic>
        <p:nvPicPr>
          <p:cNvPr id="10" name="Picture 9" descr="planetm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51" y="3252545"/>
            <a:ext cx="3688781" cy="23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Coordinates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Ascension (RA)</a:t>
            </a:r>
          </a:p>
          <a:p>
            <a:pPr lvl="1"/>
            <a:r>
              <a:rPr lang="en-US" dirty="0" smtClean="0"/>
              <a:t>East-West coordinates on the sky.</a:t>
            </a:r>
          </a:p>
          <a:p>
            <a:pPr lvl="1"/>
            <a:r>
              <a:rPr lang="en-US" dirty="0" smtClean="0"/>
              <a:t>Measured in units of time (</a:t>
            </a:r>
            <a:r>
              <a:rPr lang="en-US" dirty="0" err="1" smtClean="0"/>
              <a:t>Hours:Minutes:Sec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Declination (Dec)</a:t>
            </a:r>
          </a:p>
          <a:p>
            <a:pPr lvl="1"/>
            <a:r>
              <a:rPr lang="en-US" dirty="0" smtClean="0"/>
              <a:t>North (+), South (-) coordinates on the sky.</a:t>
            </a:r>
          </a:p>
          <a:p>
            <a:pPr lvl="1"/>
            <a:r>
              <a:rPr lang="en-US" dirty="0" smtClean="0"/>
              <a:t>Measured in units of angle (</a:t>
            </a:r>
            <a:r>
              <a:rPr lang="en-US" dirty="0" err="1" smtClean="0"/>
              <a:t>Degrees:Arcminutes:Arcseconds</a:t>
            </a:r>
            <a:r>
              <a:rPr lang="en-US" dirty="0"/>
              <a:t> </a:t>
            </a:r>
            <a:r>
              <a:rPr lang="en-US" dirty="0" smtClean="0"/>
              <a:t>or °:’:”)</a:t>
            </a:r>
          </a:p>
          <a:p>
            <a:r>
              <a:rPr lang="en-US" dirty="0" smtClean="0"/>
              <a:t>Origin is at RA=00h:00m:00s, Dec=00</a:t>
            </a:r>
            <a:r>
              <a:rPr lang="en-US" dirty="0" smtClean="0"/>
              <a:t>°:00’:00”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37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7853</TotalTime>
  <Words>649</Words>
  <Application>Microsoft Macintosh PowerPoint</Application>
  <PresentationFormat>On-screen Show (4:3)</PresentationFormat>
  <Paragraphs>68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Lab Intro &amp; Lab 1: Celestial Sphere &amp; Planispheres</vt:lpstr>
      <vt:lpstr>General Lab Info</vt:lpstr>
      <vt:lpstr>Lab Points</vt:lpstr>
      <vt:lpstr>Observatory Project</vt:lpstr>
      <vt:lpstr>Lab 24: Observing the Phases of the Moon</vt:lpstr>
      <vt:lpstr>Extra Credit</vt:lpstr>
      <vt:lpstr>Lab Information</vt:lpstr>
      <vt:lpstr>Today’s Lab (Lab 1)</vt:lpstr>
      <vt:lpstr>Celestial Coordinates</vt:lpstr>
      <vt:lpstr>Celestial Sphere</vt:lpstr>
      <vt:lpstr>Current Planet Positions</vt:lpstr>
      <vt:lpstr>Planispheres</vt:lpstr>
    </vt:vector>
  </TitlesOfParts>
  <Company>Georgia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Intro &amp; Lab 1: Celestial Sphere &amp; Planispheres</dc:title>
  <dc:creator>Tiffany Pewett</dc:creator>
  <cp:lastModifiedBy>Tiffany Pewett</cp:lastModifiedBy>
  <cp:revision>11</cp:revision>
  <dcterms:created xsi:type="dcterms:W3CDTF">2014-01-16T13:27:44Z</dcterms:created>
  <dcterms:modified xsi:type="dcterms:W3CDTF">2014-01-22T00:21:06Z</dcterms:modified>
</cp:coreProperties>
</file>