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41211-E5A2-E445-A4C6-6E8E2D43D6B3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0D70A-1E50-144B-9CC9-31ECB40FDC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3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Small Sun-like star orbiting red giant star. Becomes fainter as the stars block each others’ light.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0D70A-1E50-144B-9CC9-31ECB40FDC0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Losing all of light from smaller star as opposed to part of light from larger.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0D70A-1E50-144B-9CC9-31ECB40FDC0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Which points are used to find radius of</a:t>
            </a:r>
            <a:r>
              <a:rPr lang="en-US" baseline="0" dirty="0" smtClean="0"/>
              <a:t> large star? Small star?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0D70A-1E50-144B-9CC9-31ECB40FDC0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58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0D70A-1E50-144B-9CC9-31ECB40FDC0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doppler</a:t>
            </a:r>
            <a:r>
              <a:rPr lang="en-US" dirty="0" smtClean="0"/>
              <a:t> shift of each set of lines provides the velocity of each star towards</a:t>
            </a:r>
            <a:r>
              <a:rPr lang="en-US" baseline="0" dirty="0" smtClean="0"/>
              <a:t> and away from 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0D70A-1E50-144B-9CC9-31ECB40FDC0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35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Plot the velocities of the 2 different sets of lines over time.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0D70A-1E50-144B-9CC9-31ECB40FDC0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13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Beta’s will be negative, must</a:t>
            </a:r>
            <a:r>
              <a:rPr lang="en-US" baseline="0" dirty="0" smtClean="0"/>
              <a:t> use them as positive in all equations!!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0D70A-1E50-144B-9CC9-31ECB40FDC0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7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D0640-950C-814C-B1E4-73A35EF06C83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A9D1-18FE-5840-9C30-481A878F1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D0640-950C-814C-B1E4-73A35EF06C83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A9D1-18FE-5840-9C30-481A878F1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D0640-950C-814C-B1E4-73A35EF06C83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A9D1-18FE-5840-9C30-481A878F1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D0640-950C-814C-B1E4-73A35EF06C83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A9D1-18FE-5840-9C30-481A878F1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D0640-950C-814C-B1E4-73A35EF06C83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A9D1-18FE-5840-9C30-481A878F1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D0640-950C-814C-B1E4-73A35EF06C83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A9D1-18FE-5840-9C30-481A878F1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D0640-950C-814C-B1E4-73A35EF06C83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A9D1-18FE-5840-9C30-481A878F1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D0640-950C-814C-B1E4-73A35EF06C83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A9D1-18FE-5840-9C30-481A878F1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D0640-950C-814C-B1E4-73A35EF06C83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A9D1-18FE-5840-9C30-481A878F1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D0640-950C-814C-B1E4-73A35EF06C83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A9D1-18FE-5840-9C30-481A878F1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D0640-950C-814C-B1E4-73A35EF06C83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A9D1-18FE-5840-9C30-481A878F1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D0640-950C-814C-B1E4-73A35EF06C83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9A9D1-18FE-5840-9C30-481A878F18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Medley Outlines due in 2 weeks!</a:t>
            </a:r>
          </a:p>
          <a:p>
            <a:pPr lvl="1"/>
            <a:r>
              <a:rPr lang="en-US" dirty="0" smtClean="0"/>
              <a:t>Start thinking about how you want to do your project!</a:t>
            </a:r>
          </a:p>
          <a:p>
            <a:r>
              <a:rPr lang="en-US" dirty="0" smtClean="0"/>
              <a:t>If you did not sign up for a project yet, do so now!	</a:t>
            </a:r>
          </a:p>
          <a:p>
            <a:r>
              <a:rPr lang="en-US" dirty="0" smtClean="0"/>
              <a:t>On-campus </a:t>
            </a:r>
            <a:r>
              <a:rPr lang="en-US" dirty="0" smtClean="0"/>
              <a:t>observing October 9, 7:30pm.</a:t>
            </a:r>
          </a:p>
          <a:p>
            <a:pPr lvl="1"/>
            <a:r>
              <a:rPr lang="en-US" dirty="0" smtClean="0"/>
              <a:t>Meet in this room no later than </a:t>
            </a:r>
            <a:r>
              <a:rPr lang="en-US" smtClean="0"/>
              <a:t>7:30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Their Spectrum</a:t>
            </a:r>
            <a:endParaRPr lang="en-US" dirty="0"/>
          </a:p>
        </p:txBody>
      </p:sp>
      <p:pic>
        <p:nvPicPr>
          <p:cNvPr id="4" name="Content Placeholder 3" descr="spectrum_binary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1408" r="-11408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Their Spectral Motion</a:t>
            </a:r>
            <a:endParaRPr lang="en-US" dirty="0"/>
          </a:p>
        </p:txBody>
      </p:sp>
      <p:pic>
        <p:nvPicPr>
          <p:cNvPr id="4" name="Content Placeholder 3" descr="spectroscopic_binary.gif"/>
          <p:cNvPicPr>
            <a:picLocks noGrp="1" noChangeAspect="1"/>
          </p:cNvPicPr>
          <p:nvPr>
            <p:ph idx="1"/>
          </p:nvPr>
        </p:nvPicPr>
        <p:blipFill>
          <a:blip r:embed="rId3"/>
          <a:srcRect l="-36447" r="-36447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Radial Velocity Curve</a:t>
            </a:r>
            <a:endParaRPr lang="en-US" dirty="0"/>
          </a:p>
        </p:txBody>
      </p:sp>
      <p:pic>
        <p:nvPicPr>
          <p:cNvPr id="4" name="Content Placeholder 3" descr="A8B0B65F-9EFF-4527-B791-A4B810E0A859.jpg"/>
          <p:cNvPicPr>
            <a:picLocks noGrp="1" noChangeAspect="1"/>
          </p:cNvPicPr>
          <p:nvPr>
            <p:ph idx="1"/>
          </p:nvPr>
        </p:nvPicPr>
        <p:blipFill>
          <a:blip r:embed="rId3"/>
          <a:srcRect l="-37983" r="-37983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</a:t>
            </a:r>
            <a:r>
              <a:rPr lang="en-US" dirty="0" err="1" smtClean="0"/>
              <a:t>γ</a:t>
            </a:r>
            <a:r>
              <a:rPr lang="en-US" dirty="0" smtClean="0"/>
              <a:t>, </a:t>
            </a:r>
            <a:r>
              <a:rPr lang="en-US" dirty="0" err="1" smtClean="0"/>
              <a:t>α’s</a:t>
            </a:r>
            <a:r>
              <a:rPr lang="en-US" dirty="0" smtClean="0"/>
              <a:t>, and </a:t>
            </a:r>
            <a:r>
              <a:rPr lang="en-US" dirty="0" err="1" smtClean="0"/>
              <a:t>β’s</a:t>
            </a:r>
            <a:r>
              <a:rPr lang="en-US" dirty="0" smtClean="0"/>
              <a:t> from your chart.</a:t>
            </a:r>
          </a:p>
          <a:p>
            <a:r>
              <a:rPr lang="en-US" dirty="0" smtClean="0"/>
              <a:t>Use the equations from the lab procedures. Make sure you are careful with your calculators and you put parenthesis where they are needed.</a:t>
            </a:r>
          </a:p>
          <a:p>
            <a:r>
              <a:rPr lang="en-US" dirty="0" smtClean="0"/>
              <a:t>Hint: the masses should be </a:t>
            </a:r>
            <a:r>
              <a:rPr lang="en-US" i="1" dirty="0" smtClean="0"/>
              <a:t>almost</a:t>
            </a:r>
            <a:r>
              <a:rPr lang="en-US" dirty="0" smtClean="0"/>
              <a:t> equal.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dirty="0" err="1" smtClean="0"/>
              <a:t>γ</a:t>
            </a:r>
            <a:r>
              <a:rPr lang="en-US" dirty="0" smtClean="0"/>
              <a:t>, </a:t>
            </a:r>
            <a:r>
              <a:rPr lang="en-US" dirty="0" err="1" smtClean="0"/>
              <a:t>α’s</a:t>
            </a:r>
            <a:r>
              <a:rPr lang="en-US" dirty="0" smtClean="0"/>
              <a:t>, and </a:t>
            </a:r>
            <a:r>
              <a:rPr lang="en-US" smtClean="0"/>
              <a:t>β’s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γ</a:t>
            </a:r>
            <a:r>
              <a:rPr lang="en-US" dirty="0" smtClean="0"/>
              <a:t> = proper motion of the star system.</a:t>
            </a:r>
          </a:p>
          <a:p>
            <a:r>
              <a:rPr lang="en-US" dirty="0" err="1" smtClean="0"/>
              <a:t>α</a:t>
            </a:r>
            <a:r>
              <a:rPr lang="en-US" baseline="-25000" dirty="0" err="1" smtClean="0"/>
              <a:t>c</a:t>
            </a:r>
            <a:r>
              <a:rPr lang="en-US" dirty="0" smtClean="0"/>
              <a:t> = peak velocity of cooler star away from us.</a:t>
            </a:r>
          </a:p>
          <a:p>
            <a:r>
              <a:rPr lang="en-US" dirty="0" err="1" smtClean="0"/>
              <a:t>β</a:t>
            </a:r>
            <a:r>
              <a:rPr lang="en-US" baseline="-25000" dirty="0" err="1" smtClean="0"/>
              <a:t>c</a:t>
            </a:r>
            <a:r>
              <a:rPr lang="en-US" dirty="0" smtClean="0"/>
              <a:t> = peak velocity of cooler star towards us.</a:t>
            </a:r>
            <a:endParaRPr lang="en-US" dirty="0"/>
          </a:p>
        </p:txBody>
      </p:sp>
      <p:pic>
        <p:nvPicPr>
          <p:cNvPr id="6" name="Content Placeholder 5" descr="880DFA3A-6193-456F-AB00-0430537DF87D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-7732" b="-7732"/>
          <a:stretch>
            <a:fillRect/>
          </a:stretch>
        </p:blipFill>
        <p:spPr/>
      </p:pic>
      <p:sp>
        <p:nvSpPr>
          <p:cNvPr id="3" name="TextBox 2"/>
          <p:cNvSpPr txBox="1"/>
          <p:nvPr/>
        </p:nvSpPr>
        <p:spPr>
          <a:xfrm>
            <a:off x="5852584" y="2465916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41167" y="24717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42730" y="47048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77667" y="4704834"/>
            <a:ext cx="326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Individual Masses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en-US" baseline="-25000" dirty="0" smtClean="0"/>
              <a:t>c</a:t>
            </a:r>
            <a:r>
              <a:rPr lang="en-US" dirty="0" smtClean="0"/>
              <a:t>/</a:t>
            </a:r>
            <a:r>
              <a:rPr lang="en-US" dirty="0" err="1" smtClean="0"/>
              <a:t>M</a:t>
            </a:r>
            <a:r>
              <a:rPr lang="en-US" baseline="-25000" dirty="0" err="1" smtClean="0"/>
              <a:t>h</a:t>
            </a:r>
            <a:r>
              <a:rPr lang="en-US" dirty="0" smtClean="0"/>
              <a:t>=Mass Ratio</a:t>
            </a:r>
          </a:p>
          <a:p>
            <a:endParaRPr lang="en-US" dirty="0" smtClean="0"/>
          </a:p>
          <a:p>
            <a:r>
              <a:rPr lang="en-US" dirty="0" err="1" smtClean="0"/>
              <a:t>M</a:t>
            </a:r>
            <a:r>
              <a:rPr lang="en-US" baseline="-25000" dirty="0" err="1" smtClean="0"/>
              <a:t>c</a:t>
            </a:r>
            <a:r>
              <a:rPr lang="en-US" dirty="0" err="1" smtClean="0"/>
              <a:t>+M</a:t>
            </a:r>
            <a:r>
              <a:rPr lang="en-US" baseline="-25000" dirty="0" err="1" smtClean="0"/>
              <a:t>h</a:t>
            </a:r>
            <a:r>
              <a:rPr lang="en-US" dirty="0" smtClean="0"/>
              <a:t>=Total Mass </a:t>
            </a:r>
          </a:p>
          <a:p>
            <a:endParaRPr lang="en-US" dirty="0" smtClean="0"/>
          </a:p>
          <a:p>
            <a:r>
              <a:rPr lang="en-US" dirty="0" smtClean="0"/>
              <a:t>Use these together with some algebra</a:t>
            </a:r>
            <a:r>
              <a:rPr lang="en-US" dirty="0"/>
              <a:t> </a:t>
            </a:r>
            <a:r>
              <a:rPr lang="en-US" dirty="0" smtClean="0"/>
              <a:t>to find -&gt;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M</a:t>
            </a:r>
            <a:r>
              <a:rPr lang="en-US" baseline="-25000" dirty="0" err="1" smtClean="0"/>
              <a:t>h</a:t>
            </a:r>
            <a:r>
              <a:rPr lang="en-US" dirty="0" smtClean="0"/>
              <a:t>=Total Mass÷(Mass Ratio+1)</a:t>
            </a:r>
          </a:p>
          <a:p>
            <a:endParaRPr lang="en-US" dirty="0" smtClean="0"/>
          </a:p>
          <a:p>
            <a:r>
              <a:rPr lang="en-US" dirty="0" smtClean="0"/>
              <a:t>M</a:t>
            </a:r>
            <a:r>
              <a:rPr lang="en-US" baseline="-25000" dirty="0" smtClean="0"/>
              <a:t>c</a:t>
            </a:r>
            <a:r>
              <a:rPr lang="en-US" dirty="0" smtClean="0"/>
              <a:t> is whatever is left of the total mass.</a:t>
            </a:r>
          </a:p>
          <a:p>
            <a:pPr lvl="1"/>
            <a:r>
              <a:rPr lang="en-US" dirty="0" smtClean="0"/>
              <a:t>TM-</a:t>
            </a:r>
            <a:r>
              <a:rPr lang="en-US" dirty="0" err="1" smtClean="0"/>
              <a:t>M</a:t>
            </a:r>
            <a:r>
              <a:rPr lang="en-US" baseline="-25000" dirty="0" err="1" smtClean="0"/>
              <a:t>h</a:t>
            </a:r>
            <a:r>
              <a:rPr lang="en-US" dirty="0" smtClean="0"/>
              <a:t>=</a:t>
            </a:r>
            <a:r>
              <a:rPr lang="en-US" dirty="0" err="1" smtClean="0"/>
              <a:t>M</a:t>
            </a:r>
            <a:r>
              <a:rPr lang="en-US" baseline="-25000" dirty="0" err="1" smtClean="0"/>
              <a:t>c</a:t>
            </a:r>
            <a:endParaRPr lang="en-US" baseline="-25000" smtClean="0"/>
          </a:p>
          <a:p>
            <a:pPr lvl="1"/>
            <a:endParaRPr lang="en-US" baseline="-25000" dirty="0" smtClean="0"/>
          </a:p>
          <a:p>
            <a:r>
              <a:rPr lang="en-US" dirty="0" smtClean="0"/>
              <a:t>Check your answers!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12: Eclipsing &amp; Spectroscopic Binaries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Tiffany </a:t>
            </a:r>
            <a:r>
              <a:rPr lang="en-US" dirty="0" err="1" smtClean="0">
                <a:solidFill>
                  <a:schemeClr val="tx1"/>
                </a:solidFill>
              </a:rPr>
              <a:t>Pewett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pewett@chara.gsu.edu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Eclipsing binaries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binaries cannot be visually separated.</a:t>
            </a:r>
          </a:p>
          <a:p>
            <a:r>
              <a:rPr lang="en-US" dirty="0" smtClean="0"/>
              <a:t>These stars sometimes line up from our point of view so they eclipse each other as they orbit.</a:t>
            </a:r>
          </a:p>
          <a:p>
            <a:r>
              <a:rPr lang="en-US" dirty="0" smtClean="0"/>
              <a:t>Produces a “light curve” showing the system becoming fainter as they eclipse.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Lightcurve</a:t>
            </a:r>
            <a:endParaRPr lang="en-US" dirty="0"/>
          </a:p>
        </p:txBody>
      </p:sp>
      <p:pic>
        <p:nvPicPr>
          <p:cNvPr id="4" name="Content Placeholder 3" descr="eclipse_exp.jpg"/>
          <p:cNvPicPr>
            <a:picLocks noGrp="1" noChangeAspect="1"/>
          </p:cNvPicPr>
          <p:nvPr>
            <p:ph idx="1"/>
          </p:nvPr>
        </p:nvPicPr>
        <p:blipFill>
          <a:blip r:embed="rId3"/>
          <a:srcRect l="-18187" t="35361" r="-18187"/>
          <a:stretch>
            <a:fillRect/>
          </a:stretch>
        </p:blipFill>
        <p:spPr>
          <a:xfrm>
            <a:off x="457200" y="2179000"/>
            <a:ext cx="8229600" cy="2925547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eclipse is which?</a:t>
            </a:r>
            <a:endParaRPr lang="en-US" dirty="0"/>
          </a:p>
        </p:txBody>
      </p:sp>
      <p:pic>
        <p:nvPicPr>
          <p:cNvPr id="4" name="Content Placeholder 3" descr="eclipse_exp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35985" b="-24712"/>
          <a:stretch>
            <a:fillRect/>
          </a:stretch>
        </p:blipFill>
        <p:spPr>
          <a:xfrm>
            <a:off x="457200" y="2369902"/>
            <a:ext cx="4038600" cy="2687482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Does the smaller, hotter star being in front or behind cause the larger dip?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eclipse_exp.jpg"/>
          <p:cNvPicPr>
            <a:picLocks noGrp="1" noChangeAspect="1"/>
          </p:cNvPicPr>
          <p:nvPr>
            <p:ph idx="1"/>
          </p:nvPr>
        </p:nvPicPr>
        <p:blipFill>
          <a:blip r:embed="rId3"/>
          <a:srcRect l="-2230" r="-2230"/>
          <a:stretch>
            <a:fillRect/>
          </a:stretch>
        </p:blipFill>
        <p:spPr>
          <a:xfrm>
            <a:off x="457200" y="496300"/>
            <a:ext cx="8229600" cy="5908675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Points</a:t>
            </a:r>
            <a:endParaRPr lang="en-US" dirty="0"/>
          </a:p>
        </p:txBody>
      </p:sp>
      <p:pic>
        <p:nvPicPr>
          <p:cNvPr id="4" name="Content Placeholder 3" descr="BD1D1F65-C4AE-4FF1-BC4A-7B977DC7FCB5.jpg"/>
          <p:cNvPicPr>
            <a:picLocks noGrp="1" noChangeAspect="1"/>
          </p:cNvPicPr>
          <p:nvPr>
            <p:ph idx="1"/>
          </p:nvPr>
        </p:nvPicPr>
        <p:blipFill>
          <a:blip r:embed="rId3"/>
          <a:srcRect l="-54285" r="-54285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procedure carefully!</a:t>
            </a:r>
          </a:p>
          <a:p>
            <a:r>
              <a:rPr lang="en-US" dirty="0" smtClean="0"/>
              <a:t>Find individual luminosity </a:t>
            </a:r>
            <a:r>
              <a:rPr lang="en-US" i="1" dirty="0" smtClean="0"/>
              <a:t>fractions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Find t1, t2, and t3 (note these are times in </a:t>
            </a:r>
            <a:r>
              <a:rPr lang="en-US" i="1" dirty="0" smtClean="0"/>
              <a:t>days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Fill in the rest using the equations provided in the lab procedure.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Spectroscopic Binaries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see 2 spectra in one moving back and forth as the stars orbit each other.</a:t>
            </a:r>
          </a:p>
          <a:p>
            <a:r>
              <a:rPr lang="en-US" dirty="0" smtClean="0"/>
              <a:t>Can use this motion to find their velocities, which will give their separation, radii, and masses!!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452</Words>
  <Application>Microsoft Macintosh PowerPoint</Application>
  <PresentationFormat>On-screen Show (4:3)</PresentationFormat>
  <Paragraphs>65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Announcements</vt:lpstr>
      <vt:lpstr>Lab 12: Eclipsing &amp; Spectroscopic Binaries</vt:lpstr>
      <vt:lpstr>Eclipsing binaries</vt:lpstr>
      <vt:lpstr>Lightcurve</vt:lpstr>
      <vt:lpstr>Which eclipse is which?</vt:lpstr>
      <vt:lpstr>PowerPoint Presentation</vt:lpstr>
      <vt:lpstr>Contact Points</vt:lpstr>
      <vt:lpstr>Part 1</vt:lpstr>
      <vt:lpstr>Spectroscopic Binaries</vt:lpstr>
      <vt:lpstr>Their Spectrum</vt:lpstr>
      <vt:lpstr>Their Spectral Motion</vt:lpstr>
      <vt:lpstr>Radial Velocity Curve</vt:lpstr>
      <vt:lpstr>Part 2</vt:lpstr>
      <vt:lpstr>Finding γ, α’s, and β’s</vt:lpstr>
      <vt:lpstr>Finding Individual Masses</vt:lpstr>
    </vt:vector>
  </TitlesOfParts>
  <Company>Georgia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</dc:title>
  <dc:creator>Tiffany Pewett</dc:creator>
  <cp:lastModifiedBy>Tiffany Pewett</cp:lastModifiedBy>
  <cp:revision>13</cp:revision>
  <dcterms:created xsi:type="dcterms:W3CDTF">2013-06-25T13:22:21Z</dcterms:created>
  <dcterms:modified xsi:type="dcterms:W3CDTF">2013-08-12T17:13:27Z</dcterms:modified>
</cp:coreProperties>
</file>