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6A30-7AC3-4544-B911-969E0DFAE03D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C210-26B5-8F45-B3A1-DA35A2379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due in 2 ½ weeks!!</a:t>
            </a:r>
          </a:p>
          <a:p>
            <a:endParaRPr lang="en-US" dirty="0" smtClean="0"/>
          </a:p>
          <a:p>
            <a:r>
              <a:rPr lang="en-US" dirty="0" smtClean="0"/>
              <a:t>On-campus observing rescheduled for July 16</a:t>
            </a:r>
            <a:r>
              <a:rPr lang="en-US" baseline="30000" dirty="0" smtClean="0"/>
              <a:t>th</a:t>
            </a:r>
            <a:r>
              <a:rPr lang="en-US" dirty="0" smtClean="0"/>
              <a:t>, this may move to the 15</a:t>
            </a:r>
            <a:r>
              <a:rPr lang="en-US" baseline="30000" dirty="0" smtClean="0"/>
              <a:t>th</a:t>
            </a:r>
            <a:r>
              <a:rPr lang="en-US" dirty="0" smtClean="0"/>
              <a:t> or 17</a:t>
            </a:r>
            <a:r>
              <a:rPr lang="en-US" baseline="30000" dirty="0" smtClean="0"/>
              <a:t>th</a:t>
            </a:r>
            <a:r>
              <a:rPr lang="en-US" dirty="0" smtClean="0"/>
              <a:t> depending on weather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err="1" smtClean="0"/>
              <a:t>Powerpoints</a:t>
            </a:r>
            <a:r>
              <a:rPr lang="en-US" dirty="0" smtClean="0"/>
              <a:t>: 20 info slides. Papers: 4.5 </a:t>
            </a:r>
            <a:r>
              <a:rPr lang="en-US" dirty="0" smtClean="0"/>
              <a:t>info pages.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Cepheids</a:t>
            </a:r>
            <a:endParaRPr lang="en-US" dirty="0"/>
          </a:p>
        </p:txBody>
      </p:sp>
      <p:pic>
        <p:nvPicPr>
          <p:cNvPr id="4" name="Content Placeholder 3" descr="cephdist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make sure you carefully read and follow the lab procedure!</a:t>
            </a:r>
          </a:p>
          <a:p>
            <a:r>
              <a:rPr lang="en-US" dirty="0" smtClean="0"/>
              <a:t>Fill in the blank column on Table I first!</a:t>
            </a:r>
          </a:p>
          <a:p>
            <a:pPr lvl="1"/>
            <a:r>
              <a:rPr lang="en-US" dirty="0" smtClean="0"/>
              <a:t>Use the equation: M= m+5-(5×log(2600pc))</a:t>
            </a:r>
          </a:p>
          <a:p>
            <a:r>
              <a:rPr lang="en-US" dirty="0" smtClean="0"/>
              <a:t>On Figure 1 plot all points from Table I &amp; II, you are plotting </a:t>
            </a:r>
            <a:r>
              <a:rPr lang="en-US" dirty="0" err="1" smtClean="0"/>
              <a:t>logP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M.</a:t>
            </a:r>
          </a:p>
          <a:p>
            <a:pPr lvl="1"/>
            <a:r>
              <a:rPr lang="en-US" dirty="0" smtClean="0"/>
              <a:t>This is your P-L relation!</a:t>
            </a:r>
          </a:p>
          <a:p>
            <a:pPr lvl="1"/>
            <a:r>
              <a:rPr lang="en-US" dirty="0" smtClean="0"/>
              <a:t>Use a ruler to help you plot, if needed.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</a:t>
            </a:r>
            <a:r>
              <a:rPr lang="en-US" dirty="0" smtClean="0"/>
              <a:t> </a:t>
            </a:r>
            <a:r>
              <a:rPr lang="en-US" dirty="0" smtClean="0"/>
              <a:t>straight</a:t>
            </a:r>
            <a:r>
              <a:rPr lang="en-US" dirty="0" smtClean="0"/>
              <a:t> </a:t>
            </a:r>
            <a:r>
              <a:rPr lang="en-US" dirty="0" smtClean="0"/>
              <a:t>line (using a ruler) through your</a:t>
            </a:r>
            <a:r>
              <a:rPr lang="en-US" dirty="0" smtClean="0"/>
              <a:t> cluster of points </a:t>
            </a:r>
            <a:r>
              <a:rPr lang="en-US" dirty="0" smtClean="0"/>
              <a:t>on Figure 1.</a:t>
            </a:r>
          </a:p>
          <a:p>
            <a:pPr lvl="1"/>
            <a:r>
              <a:rPr lang="en-US" dirty="0" smtClean="0"/>
              <a:t>Note: This line will NOT go through your origin!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On Figure 2 plot all 25 points from Table III.</a:t>
            </a:r>
          </a:p>
          <a:p>
            <a:pPr lvl="1"/>
            <a:r>
              <a:rPr lang="en-US" dirty="0" smtClean="0"/>
              <a:t>When done, draw a</a:t>
            </a:r>
            <a:r>
              <a:rPr lang="en-US" dirty="0" smtClean="0"/>
              <a:t> </a:t>
            </a:r>
            <a:r>
              <a:rPr lang="en-US" dirty="0" smtClean="0"/>
              <a:t>“best-fit”</a:t>
            </a:r>
            <a:r>
              <a:rPr lang="en-US" dirty="0" smtClean="0"/>
              <a:t> </a:t>
            </a:r>
            <a:r>
              <a:rPr lang="en-US" dirty="0" smtClean="0"/>
              <a:t>curve through your points, your peaks need to be the same height!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Follow the procedure closely and fill in all answers!</a:t>
            </a:r>
          </a:p>
          <a:p>
            <a:r>
              <a:rPr lang="en-US" dirty="0" err="1"/>
              <a:t>m</a:t>
            </a:r>
            <a:r>
              <a:rPr lang="en-US" dirty="0" smtClean="0"/>
              <a:t>= 15.556 (you will have gotten this by averaging all </a:t>
            </a:r>
            <a:r>
              <a:rPr lang="en-US" dirty="0" err="1" smtClean="0"/>
              <a:t>mag</a:t>
            </a:r>
            <a:r>
              <a:rPr lang="en-US" dirty="0" smtClean="0"/>
              <a:t> values from Table III).</a:t>
            </a:r>
          </a:p>
          <a:p>
            <a:r>
              <a:rPr lang="en-US" dirty="0" smtClean="0"/>
              <a:t>P is the time passed between your two peaks.</a:t>
            </a:r>
          </a:p>
          <a:p>
            <a:r>
              <a:rPr lang="en-US" dirty="0" smtClean="0"/>
              <a:t>Find M using your plot on Figure 1.</a:t>
            </a:r>
          </a:p>
          <a:p>
            <a:r>
              <a:rPr lang="en-US" dirty="0" smtClean="0"/>
              <a:t>Find D using the provided graph on Figure 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14: The Period-Luminosity Relation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Tiffany </a:t>
            </a:r>
            <a:r>
              <a:rPr lang="en-US" dirty="0" err="1" smtClean="0">
                <a:solidFill>
                  <a:schemeClr val="tx1"/>
                </a:solidFill>
              </a:rPr>
              <a:t>Pewett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pewett@chara.gsu.edu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Cepheid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Supergiant stars.</a:t>
            </a:r>
          </a:p>
          <a:p>
            <a:r>
              <a:rPr lang="en-US" dirty="0" smtClean="0"/>
              <a:t>Are pulsating.</a:t>
            </a:r>
          </a:p>
          <a:p>
            <a:pPr lvl="1"/>
            <a:r>
              <a:rPr lang="en-US" dirty="0" smtClean="0"/>
              <a:t>This causes them to become brighter and fainter over time.</a:t>
            </a:r>
          </a:p>
          <a:p>
            <a:pPr lvl="1"/>
            <a:r>
              <a:rPr lang="en-US" dirty="0" smtClean="0"/>
              <a:t>They have extremely regular (&amp; predictable) periods!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Cepheid Properties</a:t>
            </a:r>
            <a:endParaRPr lang="en-US" dirty="0"/>
          </a:p>
        </p:txBody>
      </p:sp>
      <p:pic>
        <p:nvPicPr>
          <p:cNvPr id="4" name="Content Placeholder 3" descr="H-RCep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Cepheid Pulsations</a:t>
            </a:r>
            <a:endParaRPr lang="en-US" dirty="0"/>
          </a:p>
        </p:txBody>
      </p:sp>
      <p:pic>
        <p:nvPicPr>
          <p:cNvPr id="4" name="Content Placeholder 3" descr="Cepheid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415" r="-264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types of Cepheid Variables.</a:t>
            </a:r>
          </a:p>
          <a:p>
            <a:pPr lvl="1"/>
            <a:r>
              <a:rPr lang="en-US" dirty="0" smtClean="0"/>
              <a:t>We will only be working with classical </a:t>
            </a:r>
            <a:r>
              <a:rPr lang="en-US" dirty="0" err="1" smtClean="0"/>
              <a:t>Cepheids</a:t>
            </a:r>
            <a:endParaRPr lang="en-US" dirty="0" smtClean="0"/>
          </a:p>
          <a:p>
            <a:r>
              <a:rPr lang="en-US" dirty="0" smtClean="0"/>
              <a:t>The two types show 2 different, strong relationships between their pulsation periods and their luminosity!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pic>
        <p:nvPicPr>
          <p:cNvPr id="4" name="Content Placeholder 3" descr="cepheid_type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6700" r="-67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Cepheids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extremely useful for finding accurate distances to far off galaxies!</a:t>
            </a:r>
          </a:p>
          <a:p>
            <a:r>
              <a:rPr lang="en-US" dirty="0" smtClean="0"/>
              <a:t>Since they are very bright they are easy to spot.</a:t>
            </a:r>
          </a:p>
          <a:p>
            <a:r>
              <a:rPr lang="en-US" dirty="0" smtClean="0"/>
              <a:t>Period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Luminosity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Distance</a:t>
            </a:r>
            <a:r>
              <a:rPr lang="en-US" dirty="0" smtClean="0"/>
              <a:t>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Cepheids</a:t>
            </a:r>
            <a:endParaRPr lang="en-US" dirty="0"/>
          </a:p>
        </p:txBody>
      </p:sp>
      <p:pic>
        <p:nvPicPr>
          <p:cNvPr id="4" name="Content Placeholder 3" descr="M31_Hubb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134" r="-4013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365</Words>
  <Application>Microsoft Macintosh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Announcements</vt:lpstr>
      <vt:lpstr>Lab 14: The Period-Luminosity Relation</vt:lpstr>
      <vt:lpstr>Cepheid Variables</vt:lpstr>
      <vt:lpstr>Cepheid Properties</vt:lpstr>
      <vt:lpstr>Cepheid Pulsations</vt:lpstr>
      <vt:lpstr>Types</vt:lpstr>
      <vt:lpstr>Types</vt:lpstr>
      <vt:lpstr>Using Cepheids</vt:lpstr>
      <vt:lpstr>Using Cepheids</vt:lpstr>
      <vt:lpstr>Using Cepheids</vt:lpstr>
      <vt:lpstr>Procedure</vt:lpstr>
      <vt:lpstr>Procedure</vt:lpstr>
      <vt:lpstr>Final Answers</vt:lpstr>
    </vt:vector>
  </TitlesOfParts>
  <Company>Georgia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Tiffany Pewett</dc:creator>
  <cp:lastModifiedBy>Tiffany Pewett</cp:lastModifiedBy>
  <cp:revision>6</cp:revision>
  <dcterms:created xsi:type="dcterms:W3CDTF">2013-07-09T15:11:43Z</dcterms:created>
  <dcterms:modified xsi:type="dcterms:W3CDTF">2013-07-09T17:42:57Z</dcterms:modified>
</cp:coreProperties>
</file>