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186D2-57DC-874E-9DD6-FF656EC44EC3}" type="datetimeFigureOut">
              <a:rPr lang="en-US" smtClean="0"/>
              <a:t>1/15/14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F2209-13E8-D34C-8643-5F390690B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1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Studied galaxies</a:t>
            </a:r>
            <a:r>
              <a:rPr lang="en-US" baseline="0" dirty="0" smtClean="0"/>
              <a:t> and</a:t>
            </a:r>
            <a:r>
              <a:rPr lang="en-US" dirty="0" smtClean="0"/>
              <a:t> </a:t>
            </a:r>
            <a:r>
              <a:rPr lang="en-US" dirty="0" err="1" smtClean="0"/>
              <a:t>redshifts</a:t>
            </a:r>
            <a:r>
              <a:rPr lang="en-US" dirty="0" smtClean="0"/>
              <a:t>.</a:t>
            </a:r>
            <a:r>
              <a:rPr lang="en-US" baseline="0" dirty="0" smtClean="0"/>
              <a:t> Discovered universe is much larger than Milky Way. Discovered “Hubble’s Law”. Led the way to combining the fields of astronomy and physics – Nobel Prize. Hubble Telescope.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F2209-13E8-D34C-8643-5F390690B94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faster something is moving away from us, the stronger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redshift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F2209-13E8-D34C-8643-5F390690B94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</a:t>
            </a:r>
            <a:r>
              <a:rPr lang="en-US" baseline="0" dirty="0" smtClean="0"/>
              <a:t> distant galaxies have higher </a:t>
            </a:r>
            <a:r>
              <a:rPr lang="en-US" baseline="0" dirty="0" err="1" smtClean="0"/>
              <a:t>redshifts</a:t>
            </a:r>
            <a:r>
              <a:rPr lang="en-US" baseline="0" dirty="0" smtClean="0"/>
              <a:t>, i.e. are moving away from us at higher velocities.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F2209-13E8-D34C-8643-5F390690B94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data has constrained this</a:t>
            </a:r>
            <a:r>
              <a:rPr lang="en-US" baseline="0" dirty="0" smtClean="0"/>
              <a:t> value to a certainty of 0.8!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F2209-13E8-D34C-8643-5F390690B94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 line in mm, to nearest ½ mm!! Measure distance to each absorption line from first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F2209-13E8-D34C-8643-5F390690B94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F2209-13E8-D34C-8643-5F390690B94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the rest of the lab using provided equations, and common sense!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F2209-13E8-D34C-8643-5F390690B94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C48-1E15-A147-9729-6FBFB8DE8F43}" type="datetimeFigureOut">
              <a:rPr lang="en-US" smtClean="0"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C469-9306-B74D-AECC-1EC3913D4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C48-1E15-A147-9729-6FBFB8DE8F43}" type="datetimeFigureOut">
              <a:rPr lang="en-US" smtClean="0"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C469-9306-B74D-AECC-1EC3913D4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C48-1E15-A147-9729-6FBFB8DE8F43}" type="datetimeFigureOut">
              <a:rPr lang="en-US" smtClean="0"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C469-9306-B74D-AECC-1EC3913D4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C48-1E15-A147-9729-6FBFB8DE8F43}" type="datetimeFigureOut">
              <a:rPr lang="en-US" smtClean="0"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C469-9306-B74D-AECC-1EC3913D4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C48-1E15-A147-9729-6FBFB8DE8F43}" type="datetimeFigureOut">
              <a:rPr lang="en-US" smtClean="0"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C469-9306-B74D-AECC-1EC3913D4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C48-1E15-A147-9729-6FBFB8DE8F43}" type="datetimeFigureOut">
              <a:rPr lang="en-US" smtClean="0"/>
              <a:t>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C469-9306-B74D-AECC-1EC3913D4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C48-1E15-A147-9729-6FBFB8DE8F43}" type="datetimeFigureOut">
              <a:rPr lang="en-US" smtClean="0"/>
              <a:t>1/15/14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C469-9306-B74D-AECC-1EC3913D4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C48-1E15-A147-9729-6FBFB8DE8F43}" type="datetimeFigureOut">
              <a:rPr lang="en-US" smtClean="0"/>
              <a:t>1/15/14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C469-9306-B74D-AECC-1EC3913D4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C48-1E15-A147-9729-6FBFB8DE8F43}" type="datetimeFigureOut">
              <a:rPr lang="en-US" smtClean="0"/>
              <a:t>1/15/14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C469-9306-B74D-AECC-1EC3913D4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C48-1E15-A147-9729-6FBFB8DE8F43}" type="datetimeFigureOut">
              <a:rPr lang="en-US" smtClean="0"/>
              <a:t>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C469-9306-B74D-AECC-1EC3913D4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C48-1E15-A147-9729-6FBFB8DE8F43}" type="datetimeFigureOut">
              <a:rPr lang="en-US" smtClean="0"/>
              <a:t>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C469-9306-B74D-AECC-1EC3913D4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BEC48-1E15-A147-9729-6FBFB8DE8F43}" type="datetimeFigureOut">
              <a:rPr lang="en-US" smtClean="0"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9C469-9306-B74D-AECC-1EC3913D47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&amp; Velocities</a:t>
            </a:r>
            <a:endParaRPr lang="en-US" dirty="0"/>
          </a:p>
        </p:txBody>
      </p:sp>
      <p:pic>
        <p:nvPicPr>
          <p:cNvPr id="4" name="Content Placeholder 3" descr="6E051377-BAC7-4E3A-9227-FEAFB0B1A5D8.jpg"/>
          <p:cNvPicPr>
            <a:picLocks noGrp="1" noChangeAspect="1"/>
          </p:cNvPicPr>
          <p:nvPr>
            <p:ph idx="1"/>
          </p:nvPr>
        </p:nvPicPr>
        <p:blipFill>
          <a:blip r:embed="rId3"/>
          <a:srcRect l="-7636" r="-7636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rot="16200000" flipV="1">
            <a:off x="2110252" y="5696306"/>
            <a:ext cx="844225" cy="15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6973628" y="5696306"/>
            <a:ext cx="844225" cy="15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55915" y="5576239"/>
            <a:ext cx="106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3888.7 Å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5384" y="5281938"/>
            <a:ext cx="119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5015.7 Å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540109" y="5651270"/>
            <a:ext cx="48633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Velocities</a:t>
            </a:r>
            <a:endParaRPr lang="en-US" dirty="0"/>
          </a:p>
        </p:txBody>
      </p:sp>
      <p:pic>
        <p:nvPicPr>
          <p:cNvPr id="4" name="Content Placeholder 3" descr="1E943654-EBF1-4F51-8434-A4AA87B0B09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Distances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scale for galaxy images.</a:t>
            </a:r>
          </a:p>
          <a:p>
            <a:r>
              <a:rPr lang="en-US" dirty="0" smtClean="0"/>
              <a:t>Measure longest and shortest sides of galaxies and average them.</a:t>
            </a:r>
          </a:p>
          <a:p>
            <a:r>
              <a:rPr lang="en-US" dirty="0" smtClean="0"/>
              <a:t>Measure to edge of each galaxy.</a:t>
            </a:r>
          </a:p>
          <a:p>
            <a:r>
              <a:rPr lang="en-US" dirty="0" smtClean="0"/>
              <a:t>Fill in Table II using  appropriate equations.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&amp; Distance</a:t>
            </a:r>
            <a:endParaRPr lang="en-US" dirty="0"/>
          </a:p>
        </p:txBody>
      </p:sp>
      <p:pic>
        <p:nvPicPr>
          <p:cNvPr id="7" name="Content Placeholder 6" descr="3543E8B9-A494-4226-9B54-01DE0641F7F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430" b="-430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707" y="2051416"/>
            <a:ext cx="3581400" cy="37465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 flipH="1" flipV="1">
            <a:off x="6272794" y="3671055"/>
            <a:ext cx="913884" cy="851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6102407" y="3438727"/>
            <a:ext cx="1347591" cy="1347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Carefully Plot all five of your data points. </a:t>
            </a:r>
          </a:p>
          <a:p>
            <a:pPr lvl="1"/>
            <a:r>
              <a:rPr lang="en-US" dirty="0" smtClean="0"/>
              <a:t>Final Velocity vs. Distance.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a ruler to draw a “best-fit” line starting at the origin (0,0) through your points.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Hubble’s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Hubble’s constant is the slope of the line you just drew.</a:t>
            </a:r>
          </a:p>
          <a:p>
            <a:r>
              <a:rPr lang="en-US" dirty="0" smtClean="0"/>
              <a:t>Slope= Rise ÷ Run</a:t>
            </a:r>
          </a:p>
          <a:p>
            <a:r>
              <a:rPr lang="en-US" dirty="0" smtClean="0"/>
              <a:t>Origin is 0,0 so you only need one point.</a:t>
            </a:r>
          </a:p>
          <a:p>
            <a:r>
              <a:rPr lang="en-US" dirty="0" smtClean="0"/>
              <a:t>Find a spot on your line that is on a grid cross-section. Find the </a:t>
            </a:r>
            <a:r>
              <a:rPr lang="en-US" dirty="0" err="1" smtClean="0"/>
              <a:t>y</a:t>
            </a:r>
            <a:r>
              <a:rPr lang="en-US" dirty="0" smtClean="0"/>
              <a:t> and </a:t>
            </a:r>
            <a:r>
              <a:rPr lang="en-US" dirty="0" err="1" smtClean="0"/>
              <a:t>x</a:t>
            </a:r>
            <a:r>
              <a:rPr lang="en-US" dirty="0" smtClean="0"/>
              <a:t> values here, you have your rise and your run!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15: Hubble’s Law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Tiffany </a:t>
            </a:r>
            <a:r>
              <a:rPr lang="en-US" dirty="0" err="1" smtClean="0">
                <a:solidFill>
                  <a:schemeClr val="tx1"/>
                </a:solidFill>
              </a:rPr>
              <a:t>Pewett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pewett@chara.gsu.edu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Ladder</a:t>
            </a:r>
            <a:endParaRPr lang="en-US" dirty="0"/>
          </a:p>
        </p:txBody>
      </p:sp>
      <p:pic>
        <p:nvPicPr>
          <p:cNvPr id="4" name="Content Placeholder 3" descr="distance_ladd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705" r="-2070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Edwin Hubble</a:t>
            </a:r>
            <a:endParaRPr lang="en-US" dirty="0"/>
          </a:p>
        </p:txBody>
      </p:sp>
      <p:pic>
        <p:nvPicPr>
          <p:cNvPr id="4" name="Content Placeholder 3" descr="hubbl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64972" r="-6497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Redshift</a:t>
            </a:r>
            <a:endParaRPr lang="en-US" dirty="0"/>
          </a:p>
        </p:txBody>
      </p:sp>
      <p:pic>
        <p:nvPicPr>
          <p:cNvPr id="4" name="Content Placeholder 3" descr="redshift.jpg"/>
          <p:cNvPicPr>
            <a:picLocks noGrp="1" noChangeAspect="1"/>
          </p:cNvPicPr>
          <p:nvPr>
            <p:ph idx="1"/>
          </p:nvPr>
        </p:nvPicPr>
        <p:blipFill>
          <a:blip r:embed="rId3"/>
          <a:srcRect t="-4996" b="-499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Hubble’s Law</a:t>
            </a:r>
            <a:endParaRPr lang="en-US" dirty="0"/>
          </a:p>
        </p:txBody>
      </p:sp>
      <p:pic>
        <p:nvPicPr>
          <p:cNvPr id="4" name="Content Placeholder 3" descr="hubble_law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7921" r="-1792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Hubble’s Constant</a:t>
            </a:r>
            <a:endParaRPr lang="en-US" dirty="0"/>
          </a:p>
        </p:txBody>
      </p:sp>
      <p:pic>
        <p:nvPicPr>
          <p:cNvPr id="4" name="Content Placeholder 3" descr="Hubble_constant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7522" r="-1752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distances and recessional velocities of galaxies.</a:t>
            </a:r>
          </a:p>
          <a:p>
            <a:r>
              <a:rPr lang="en-US" dirty="0" smtClean="0"/>
              <a:t>Determine Hubble’s Constant.</a:t>
            </a:r>
          </a:p>
          <a:p>
            <a:r>
              <a:rPr lang="en-US" dirty="0" smtClean="0"/>
              <a:t>Determine Age and Radius of the Universe!</a:t>
            </a:r>
          </a:p>
          <a:p>
            <a:pPr lvl="1"/>
            <a:r>
              <a:rPr lang="en-US" dirty="0" smtClean="0"/>
              <a:t>Current known values?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Velocities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first need to find your scale for the spectral images.</a:t>
            </a:r>
          </a:p>
          <a:p>
            <a:r>
              <a:rPr lang="en-US" dirty="0" smtClean="0"/>
              <a:t>Then measure the distance to the Calcium K &amp; H lines to nearest ½ mm.</a:t>
            </a:r>
          </a:p>
          <a:p>
            <a:r>
              <a:rPr lang="en-US" dirty="0" smtClean="0"/>
              <a:t>Fill in the Table I using the appropriate equations.</a:t>
            </a:r>
          </a:p>
          <a:p>
            <a:r>
              <a:rPr lang="en-US" dirty="0" smtClean="0"/>
              <a:t>Note: </a:t>
            </a:r>
            <a:r>
              <a:rPr lang="en-US" dirty="0"/>
              <a:t>R</a:t>
            </a:r>
            <a:r>
              <a:rPr lang="en-US" dirty="0" smtClean="0"/>
              <a:t>ound your final velocities to nearest 1000!</a:t>
            </a:r>
            <a:endParaRPr lang="en-US" dirty="0"/>
          </a:p>
        </p:txBody>
      </p:sp>
      <p:pic>
        <p:nvPicPr>
          <p:cNvPr id="5" name="Content Placeholder 3" descr="6E051377-BAC7-4E3A-9227-FEAFB0B1A5D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8388" b="-3838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10488</TotalTime>
  <Words>365</Words>
  <Application>Microsoft Macintosh PowerPoint</Application>
  <PresentationFormat>On-screen Show (4:3)</PresentationFormat>
  <Paragraphs>52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Announcements</vt:lpstr>
      <vt:lpstr>Lab 15: Hubble’s Law</vt:lpstr>
      <vt:lpstr>Distance Ladder</vt:lpstr>
      <vt:lpstr>Edwin Hubble</vt:lpstr>
      <vt:lpstr>Redshift</vt:lpstr>
      <vt:lpstr>Hubble’s Law</vt:lpstr>
      <vt:lpstr>Hubble’s Constant</vt:lpstr>
      <vt:lpstr>Goal of Lab</vt:lpstr>
      <vt:lpstr>Finding Velocities</vt:lpstr>
      <vt:lpstr>Scale &amp; Velocities</vt:lpstr>
      <vt:lpstr>Velocities</vt:lpstr>
      <vt:lpstr>Finding Distances</vt:lpstr>
      <vt:lpstr>Scale &amp; Distance</vt:lpstr>
      <vt:lpstr>Plotting </vt:lpstr>
      <vt:lpstr>Hubble’s Constant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Tiffany Pewett</dc:creator>
  <cp:lastModifiedBy>Tiffany Pewett</cp:lastModifiedBy>
  <cp:revision>11</cp:revision>
  <dcterms:created xsi:type="dcterms:W3CDTF">2013-07-10T20:23:36Z</dcterms:created>
  <dcterms:modified xsi:type="dcterms:W3CDTF">2014-01-15T20:24:10Z</dcterms:modified>
</cp:coreProperties>
</file>