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sldIdLst>
    <p:sldId id="271" r:id="rId2"/>
    <p:sldId id="256" r:id="rId3"/>
    <p:sldId id="257" r:id="rId4"/>
    <p:sldId id="258" r:id="rId5"/>
    <p:sldId id="259" r:id="rId6"/>
    <p:sldId id="273" r:id="rId7"/>
    <p:sldId id="262" r:id="rId8"/>
    <p:sldId id="263" r:id="rId9"/>
    <p:sldId id="264" r:id="rId10"/>
    <p:sldId id="265" r:id="rId11"/>
    <p:sldId id="274" r:id="rId12"/>
    <p:sldId id="266" r:id="rId13"/>
    <p:sldId id="270" r:id="rId14"/>
    <p:sldId id="267" r:id="rId15"/>
    <p:sldId id="268" r:id="rId16"/>
    <p:sldId id="269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8F19B-5822-9949-AA11-D49A851AD8AD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C6134-1341-7345-BC38-F18EF1ACF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Photometry is the study of astronomy through the</a:t>
            </a:r>
            <a:r>
              <a:rPr lang="en-US" baseline="0" dirty="0" smtClean="0"/>
              <a:t> magnitudes of stars in different colors by taking pictures of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C6134-1341-7345-BC38-F18EF1ACF4A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Integrations give better data by adding images together in order to cancel out noise.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C6134-1341-7345-BC38-F18EF1ACF4A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0D967-29A5-D946-80CB-F884C39F3848}" type="datetimeFigureOut">
              <a:rPr lang="en-US" smtClean="0"/>
              <a:pPr/>
              <a:t>6/25/13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3502-D9A8-0142-B390-F3A9964AC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Medley Outlines due Tuesday!</a:t>
            </a:r>
          </a:p>
          <a:p>
            <a:pPr lvl="1"/>
            <a:r>
              <a:rPr lang="en-US" dirty="0" smtClean="0"/>
              <a:t>1 page typed and double-spaced</a:t>
            </a:r>
          </a:p>
          <a:p>
            <a:pPr lvl="1"/>
            <a:r>
              <a:rPr lang="en-US" dirty="0" smtClean="0"/>
              <a:t>What do you plan to do for your project?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On-Campus Observing Moved (likely July 15, depending on weather forecasts).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exit out of the program, it takes a while to set it back up.</a:t>
            </a:r>
          </a:p>
          <a:p>
            <a:r>
              <a:rPr lang="en-US" dirty="0" smtClean="0"/>
              <a:t>You MUST measure sky brightness (first table) before you can do anything else.</a:t>
            </a:r>
          </a:p>
          <a:p>
            <a:r>
              <a:rPr lang="en-US" dirty="0" smtClean="0"/>
              <a:t>Wall computers </a:t>
            </a:r>
            <a:r>
              <a:rPr lang="en-US" dirty="0" smtClean="0"/>
              <a:t>gather </a:t>
            </a:r>
            <a:r>
              <a:rPr lang="en-US" dirty="0" smtClean="0"/>
              <a:t>data for stars 1-8, front computers do 9-15. Share these with people behind you once you have finished.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Times &amp; Integrations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Exposure time- how long the shutter remains open.</a:t>
            </a:r>
          </a:p>
          <a:p>
            <a:pPr lvl="1"/>
            <a:r>
              <a:rPr lang="en-US" dirty="0" smtClean="0"/>
              <a:t>Want it open long enough to gather enough light from the star.</a:t>
            </a:r>
          </a:p>
          <a:p>
            <a:r>
              <a:rPr lang="en-US" dirty="0" smtClean="0"/>
              <a:t>Integrations- number of images taken which are then combined.</a:t>
            </a:r>
          </a:p>
          <a:p>
            <a:pPr lvl="1"/>
            <a:r>
              <a:rPr lang="en-US" dirty="0" smtClean="0"/>
              <a:t>This reduces error by eliminating any light that doesn’t belong.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Gathering Star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only 2 filters B (blue) and V (visible).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Center </a:t>
            </a:r>
            <a:r>
              <a:rPr lang="en-US" dirty="0" smtClean="0"/>
              <a:t>the star in the circular aperture.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Take </a:t>
            </a:r>
            <a:r>
              <a:rPr lang="en-US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integrations for each star.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Determine </a:t>
            </a:r>
            <a:r>
              <a:rPr lang="en-US" dirty="0" smtClean="0"/>
              <a:t>exposure time based on size of star.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Gathering Data</a:t>
            </a:r>
            <a:endParaRPr lang="en-US"/>
          </a:p>
        </p:txBody>
      </p:sp>
      <p:pic>
        <p:nvPicPr>
          <p:cNvPr id="4" name="Content Placeholder 3" descr="pleiad1.bmp"/>
          <p:cNvPicPr>
            <a:picLocks noGrp="1" noChangeAspect="1"/>
          </p:cNvPicPr>
          <p:nvPr>
            <p:ph idx="1"/>
          </p:nvPr>
        </p:nvPicPr>
        <p:blipFill>
          <a:blip r:embed="rId2"/>
          <a:srcRect l="-19323" r="-1932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Determining Exposure Time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499" y="1417638"/>
            <a:ext cx="3727251" cy="28505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6750" y="1417639"/>
            <a:ext cx="3729040" cy="28505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498" y="4013213"/>
            <a:ext cx="3727251" cy="28447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1923" y="4013212"/>
            <a:ext cx="3713868" cy="2844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0962" y="2393258"/>
            <a:ext cx="8230017" cy="1362075"/>
          </a:xfrm>
        </p:spPr>
        <p:txBody>
          <a:bodyPr/>
          <a:lstStyle/>
          <a:p>
            <a:r>
              <a:rPr lang="en-US" dirty="0" smtClean="0"/>
              <a:t>Plot your points while you wait.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you fully answer ALL questions on the front page of your lab!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M=absolute magnitude (mag. From 10 pc away)</a:t>
            </a:r>
          </a:p>
          <a:p>
            <a:r>
              <a:rPr lang="en-US" dirty="0" smtClean="0"/>
              <a:t>M=apparent magnitude (mag. Seen from Earth)</a:t>
            </a:r>
          </a:p>
          <a:p>
            <a:r>
              <a:rPr lang="en-US" dirty="0" smtClean="0"/>
              <a:t>Use M=0 on transparency to find </a:t>
            </a:r>
            <a:r>
              <a:rPr lang="en-US" dirty="0" err="1" smtClean="0"/>
              <a:t>m</a:t>
            </a:r>
            <a:endParaRPr lang="en-US" dirty="0" smtClean="0"/>
          </a:p>
          <a:p>
            <a:r>
              <a:rPr lang="en-US" dirty="0" err="1" smtClean="0"/>
              <a:t>D(in</a:t>
            </a:r>
            <a:r>
              <a:rPr lang="en-US" dirty="0" smtClean="0"/>
              <a:t> pc)=10 × 10</a:t>
            </a:r>
            <a:r>
              <a:rPr lang="en-US" baseline="30000" dirty="0" smtClean="0"/>
              <a:t>(m-M)/5</a:t>
            </a:r>
            <a:endParaRPr lang="en-US" dirty="0" smtClean="0"/>
          </a:p>
          <a:p>
            <a:pPr lvl="1"/>
            <a:r>
              <a:rPr lang="en-US" dirty="0" smtClean="0"/>
              <a:t>Remember you used M=0</a:t>
            </a:r>
          </a:p>
          <a:p>
            <a:pPr lvl="1"/>
            <a:r>
              <a:rPr lang="en-US" dirty="0" smtClean="0"/>
              <a:t>1 parsec=3.26 </a:t>
            </a:r>
            <a:r>
              <a:rPr lang="en-US" dirty="0" err="1" smtClean="0"/>
              <a:t>lightyears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Photometry of the Pleiades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Tiffany </a:t>
            </a:r>
            <a:r>
              <a:rPr lang="en-US" dirty="0" err="1" smtClean="0">
                <a:solidFill>
                  <a:schemeClr val="tx1"/>
                </a:solidFill>
              </a:rPr>
              <a:t>Pewett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pewett@chara.gsu.edu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Pleiades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Well </a:t>
            </a:r>
            <a:r>
              <a:rPr lang="en-US" dirty="0" smtClean="0"/>
              <a:t>known star cluster near Taurus the Bull.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Nearby</a:t>
            </a:r>
            <a:r>
              <a:rPr lang="en-US" dirty="0" smtClean="0"/>
              <a:t>, easy to study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aru.jpg"/>
          <p:cNvPicPr>
            <a:picLocks noGrp="1" noChangeAspect="1"/>
          </p:cNvPicPr>
          <p:nvPr>
            <p:ph idx="1"/>
          </p:nvPr>
        </p:nvPicPr>
        <p:blipFill>
          <a:blip r:embed="rId2"/>
          <a:srcRect t="-843" b="-843"/>
          <a:stretch>
            <a:fillRect/>
          </a:stretch>
        </p:blipFill>
        <p:spPr>
          <a:xfrm>
            <a:off x="457200" y="542925"/>
            <a:ext cx="8229600" cy="55832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the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computer program (CLEA) to gather photometric data of several stars in the Pleiades star cluster.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smtClean="0"/>
              <a:t>this data with Main Sequence Fitting to find the distance to the cluster.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 Magnitude (M)- brightness of an object if it were only 10 parsecs away.</a:t>
            </a:r>
          </a:p>
          <a:p>
            <a:r>
              <a:rPr lang="en-US" dirty="0" smtClean="0"/>
              <a:t>Apparent Magnitude (</a:t>
            </a:r>
            <a:r>
              <a:rPr lang="en-US" dirty="0" err="1" smtClean="0"/>
              <a:t>m</a:t>
            </a:r>
            <a:r>
              <a:rPr lang="en-US" dirty="0" smtClean="0"/>
              <a:t>)- brightness of an object as viewed from Earth.</a:t>
            </a:r>
          </a:p>
          <a:p>
            <a:r>
              <a:rPr lang="en-US" dirty="0" smtClean="0"/>
              <a:t>Higher magnitude number = fainter object.</a:t>
            </a:r>
          </a:p>
          <a:p>
            <a:r>
              <a:rPr lang="en-US" dirty="0" smtClean="0"/>
              <a:t>1 unit in magnitude = 2.5× brighter or fainter.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-934807" y="3603710"/>
            <a:ext cx="4037998" cy="30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9681" y="5638198"/>
            <a:ext cx="648966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-145236" y="3914873"/>
            <a:ext cx="1816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Luminosity</a:t>
            </a:r>
            <a:endParaRPr lang="en-US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25225" y="2803609"/>
            <a:ext cx="9293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3323" y="5602943"/>
            <a:ext cx="2973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Temperature</a:t>
            </a:r>
            <a:endParaRPr lang="en-US" sz="2800" dirty="0"/>
          </a:p>
        </p:txBody>
      </p:sp>
      <p:cxnSp>
        <p:nvCxnSpPr>
          <p:cNvPr id="16" name="Straight Arrow Connector 15"/>
          <p:cNvCxnSpPr>
            <a:stCxn id="14" idx="1"/>
          </p:cNvCxnSpPr>
          <p:nvPr/>
        </p:nvCxnSpPr>
        <p:spPr>
          <a:xfrm rot="10800000">
            <a:off x="2509131" y="5855051"/>
            <a:ext cx="1084192" cy="95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-934807" y="3603710"/>
            <a:ext cx="4037998" cy="30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9681" y="5638198"/>
            <a:ext cx="648966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-145236" y="3914873"/>
            <a:ext cx="1816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Luminosity</a:t>
            </a:r>
            <a:endParaRPr lang="en-US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25225" y="2803609"/>
            <a:ext cx="9293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3323" y="5602943"/>
            <a:ext cx="2973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Temperature</a:t>
            </a:r>
            <a:endParaRPr lang="en-US" sz="2800" dirty="0"/>
          </a:p>
        </p:txBody>
      </p:sp>
      <p:cxnSp>
        <p:nvCxnSpPr>
          <p:cNvPr id="16" name="Straight Arrow Connector 15"/>
          <p:cNvCxnSpPr>
            <a:stCxn id="14" idx="1"/>
          </p:cNvCxnSpPr>
          <p:nvPr/>
        </p:nvCxnSpPr>
        <p:spPr>
          <a:xfrm rot="10800000">
            <a:off x="2509131" y="5855051"/>
            <a:ext cx="1084192" cy="95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rot="16200000" flipH="1">
            <a:off x="2623349" y="1564230"/>
            <a:ext cx="2926080" cy="4114800"/>
          </a:xfrm>
          <a:prstGeom prst="curvedConnector3">
            <a:avLst>
              <a:gd name="adj1" fmla="val 53176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-934807" y="3603710"/>
            <a:ext cx="4037998" cy="30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9681" y="5638198"/>
            <a:ext cx="648966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-145236" y="3914873"/>
            <a:ext cx="1816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Luminosity</a:t>
            </a:r>
            <a:endParaRPr lang="en-US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25225" y="2803609"/>
            <a:ext cx="9293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3323" y="5602943"/>
            <a:ext cx="2973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Temperature</a:t>
            </a:r>
            <a:endParaRPr lang="en-US" sz="2800" dirty="0"/>
          </a:p>
        </p:txBody>
      </p:sp>
      <p:cxnSp>
        <p:nvCxnSpPr>
          <p:cNvPr id="16" name="Straight Arrow Connector 15"/>
          <p:cNvCxnSpPr>
            <a:stCxn id="14" idx="1"/>
          </p:cNvCxnSpPr>
          <p:nvPr/>
        </p:nvCxnSpPr>
        <p:spPr>
          <a:xfrm rot="10800000">
            <a:off x="2509131" y="5855051"/>
            <a:ext cx="1084192" cy="95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rot="16200000" flipH="1">
            <a:off x="2623349" y="1564230"/>
            <a:ext cx="2926080" cy="4114800"/>
          </a:xfrm>
          <a:prstGeom prst="curvedConnector3">
            <a:avLst>
              <a:gd name="adj1" fmla="val 53176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662027" y="2158589"/>
            <a:ext cx="1481762" cy="92857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dirty="0" smtClean="0"/>
              <a:t>RG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276804" y="4368055"/>
            <a:ext cx="1316519" cy="71661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dirty="0" smtClean="0"/>
              <a:t>WD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6260</TotalTime>
  <Words>458</Words>
  <Application>Microsoft Macintosh PowerPoint</Application>
  <PresentationFormat>On-screen Show (4:3)</PresentationFormat>
  <Paragraphs>67</Paragraphs>
  <Slides>17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Announcements </vt:lpstr>
      <vt:lpstr>Photometry of the Pleiades</vt:lpstr>
      <vt:lpstr>The Pleiades</vt:lpstr>
      <vt:lpstr>Slide 4</vt:lpstr>
      <vt:lpstr>Goal of the Lab</vt:lpstr>
      <vt:lpstr>Magnitudes</vt:lpstr>
      <vt:lpstr>H-R Diagram</vt:lpstr>
      <vt:lpstr>H-R Diagram</vt:lpstr>
      <vt:lpstr>H-R Diagram</vt:lpstr>
      <vt:lpstr>CLEA Program</vt:lpstr>
      <vt:lpstr>Exposure Times &amp; Integrations</vt:lpstr>
      <vt:lpstr>Gathering Star Data</vt:lpstr>
      <vt:lpstr>Gathering Data</vt:lpstr>
      <vt:lpstr>Determining Exposure Time</vt:lpstr>
      <vt:lpstr>Plot your points while you wait.</vt:lpstr>
      <vt:lpstr>Answer Questions</vt:lpstr>
      <vt:lpstr>Finding Distance</vt:lpstr>
    </vt:vector>
  </TitlesOfParts>
  <Company>Georgia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Photometry of the Pleiades</dc:title>
  <dc:creator>Tiffany Pewett</dc:creator>
  <cp:lastModifiedBy>Tiffany Pewett</cp:lastModifiedBy>
  <cp:revision>14</cp:revision>
  <dcterms:created xsi:type="dcterms:W3CDTF">2013-06-25T15:30:33Z</dcterms:created>
  <dcterms:modified xsi:type="dcterms:W3CDTF">2013-06-28T20:39:18Z</dcterms:modified>
</cp:coreProperties>
</file>