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74" r:id="rId2"/>
  </p:sldMasterIdLst>
  <p:notesMasterIdLst>
    <p:notesMasterId r:id="rId31"/>
  </p:notesMasterIdLst>
  <p:sldIdLst>
    <p:sldId id="885" r:id="rId3"/>
    <p:sldId id="757" r:id="rId4"/>
    <p:sldId id="859" r:id="rId5"/>
    <p:sldId id="869" r:id="rId6"/>
    <p:sldId id="846" r:id="rId7"/>
    <p:sldId id="861" r:id="rId8"/>
    <p:sldId id="924" r:id="rId9"/>
    <p:sldId id="875" r:id="rId10"/>
    <p:sldId id="862" r:id="rId11"/>
    <p:sldId id="870" r:id="rId12"/>
    <p:sldId id="863" r:id="rId13"/>
    <p:sldId id="877" r:id="rId14"/>
    <p:sldId id="865" r:id="rId15"/>
    <p:sldId id="866" r:id="rId16"/>
    <p:sldId id="876" r:id="rId17"/>
    <p:sldId id="864" r:id="rId18"/>
    <p:sldId id="925" r:id="rId19"/>
    <p:sldId id="926" r:id="rId20"/>
    <p:sldId id="881" r:id="rId21"/>
    <p:sldId id="882" r:id="rId22"/>
    <p:sldId id="883" r:id="rId23"/>
    <p:sldId id="927" r:id="rId24"/>
    <p:sldId id="871" r:id="rId25"/>
    <p:sldId id="929" r:id="rId26"/>
    <p:sldId id="928" r:id="rId27"/>
    <p:sldId id="838" r:id="rId28"/>
    <p:sldId id="867" r:id="rId29"/>
    <p:sldId id="887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2"/>
    <p:restoredTop sz="95238"/>
  </p:normalViewPr>
  <p:slideViewPr>
    <p:cSldViewPr>
      <p:cViewPr varScale="1">
        <p:scale>
          <a:sx n="122" d="100"/>
          <a:sy n="122" d="100"/>
        </p:scale>
        <p:origin x="1928" y="19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69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7DA2E46D-75B4-056D-36B8-E3A29A4932B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144A6702-2F0F-8577-A5A1-510DF74713B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CBC18EC1-1415-D2EA-9CF3-AABD5804D2E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5" name="Rectangle 5">
            <a:extLst>
              <a:ext uri="{FF2B5EF4-FFF2-40B4-BE49-F238E27FC236}">
                <a16:creationId xmlns:a16="http://schemas.microsoft.com/office/drawing/2014/main" id="{D96DBD0C-AD43-FDB8-7668-08B57AE1EF6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66" name="Rectangle 6">
            <a:extLst>
              <a:ext uri="{FF2B5EF4-FFF2-40B4-BE49-F238E27FC236}">
                <a16:creationId xmlns:a16="http://schemas.microsoft.com/office/drawing/2014/main" id="{83505610-1414-1219-2E63-3C9DE9EA781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7" name="Rectangle 7">
            <a:extLst>
              <a:ext uri="{FF2B5EF4-FFF2-40B4-BE49-F238E27FC236}">
                <a16:creationId xmlns:a16="http://schemas.microsoft.com/office/drawing/2014/main" id="{34F07A25-70F5-A2F3-C56D-72F154C9B8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55A2003-59CF-9841-A7EC-ACB5710DD5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9B877530-C8B9-10B0-D6E5-C41A1E3B85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8A0710-66BD-524E-98F7-F7AD12CF2DB3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B0BCDC34-5155-FD02-1F9E-3C7CB58EB9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642E998-A8AE-38E0-E989-118B34089F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Might want to add a few more slides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0D48D974-907E-2A23-B16B-F1FBFD960F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F65E514-5465-8746-B041-814708BE02C7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8B4BFAFC-1929-9EDB-A815-A71D5D3AAD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6DE1A10-8006-BD2F-9CF9-C61B9F93A4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1EC7D54F-055E-BC3E-3CB3-06E0BC1546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8B28127-286C-3748-8931-50BDCCF705E3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AF827662-DFFF-5B43-948A-263DB0395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2E47D6BC-DD2A-1813-C6E7-FDCB051744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CA6D8656-A39A-14C9-1A25-2F5BF88A1F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6315B69-D0A8-414E-A74D-A1BE766AC0B3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F0158E77-01D2-55EA-C7C9-AFDFE6FA04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E387F9D1-D65D-340C-CBB9-6822256AC8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341B3BCF-4A96-FBE9-7603-C5E7D287EA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DA09878-31DA-4047-A94F-EB1EC4B70189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70880DE0-B263-8598-4CFC-CF5FD43D21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7E2B421D-9D7F-3EF3-4A07-C5F235EE9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Dutch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American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18DFC6B4-9010-23F6-62A1-E8E959FE87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0CEB58-1C7F-FB41-A4D1-B37EB9125E36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9320C478-6DEC-74D2-EBAA-35D6521183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272C89F8-7A19-D49E-1045-01E741C3E3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Dutch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parallaxes now show that all stars are NOT the same luminosity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few parallaxes available, so used proper motions as proxies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ApJ started in 1895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AJ started 1849, Civil War hiatus 1861-1885, restarted 1885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7648D7F1-E9EC-9EF5-C56A-909CFB8524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E55176-21DD-CF44-A79B-076E054D780B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A0077B51-FDE9-70CE-F481-01052EA6D0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8975A0BF-DC9B-7731-7D0D-3CB5279A2D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Figure from 1922 paper (?)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AE6373EE-EC33-0D17-C8FC-27571C8A20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4D781BA-82CE-0748-ACE9-38E6B30866A2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03C52768-6BBC-DC3C-66E7-A708FB25A7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9DA8FAA4-9123-A98D-D69A-A3551AF44A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AFAFDA7D-91CC-38C6-CB3D-2404E70265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756C936-29CE-3344-A1D9-E85B75FDCD0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6D610A1A-AEB6-E0DA-58B6-0B2C7CBD4A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C9C41A8B-9C6B-B35F-137A-5DECD66694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FE27C997-EB57-5D62-9CC4-ED779E7E17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4691767-EB5E-A241-9729-CB49C87806C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CFAE7B99-30EA-E5B7-CC0C-96015A50E5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A019A288-74B4-6EAA-F0B3-39D2DF07F7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B4EBF998-4ECB-654F-85C2-CD850D055A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2DB1E2-9376-1D42-9155-9F8F13D440E1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92616E81-246C-62F5-F166-0CB8CF54C7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C6BEA27A-F3C7-5AA8-87DF-F0AA7763C1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E9A97F69-ABE7-5A5F-C9A4-C22945805E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B99F0A6-223A-F440-857A-2121487339F1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0C8C0D20-8CB2-6A59-808E-0117D7CF55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8B31AF61-B804-7018-E1F0-BFD1B2CE6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German brother and younger sister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FB2423D6-49EE-BAFD-45A4-B1EA0F2921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5C78600-4D4E-A042-9FF4-A73E03619F4C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6455F7FA-9CDF-2702-8CD1-86AD61CC77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3FED15BF-6E49-3E7E-7816-659DCAEB86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4F139CFA-08AA-0EFD-B9C4-3C547CD628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B78DD7-6FE3-1149-A81D-AB59DBDC96BE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E6F4FD8E-C9FE-9495-7DC4-2D65191FB2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53CD98DA-37A1-D760-4687-4430A3C3E9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C0601BD8-9E1A-E841-03EA-8A8AC71446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F27902D-4267-5343-A974-6589C20D578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93CB7911-9E1E-7AA1-0B7A-9308B53048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B9AD7D64-3BD2-0503-7B64-0795869CFE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delta Cephei (265 pc) is prototype, only closer Cepheid is Polaris (133 pc)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D3AC412F-54E7-29D6-DAC1-50FF9BB99A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CA599AB-2688-3A40-9A53-DD5C4BAC5541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8A948421-85E1-0B34-BF3F-BDCC7D9CB3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D74E9621-C1C3-95F6-4B55-B8A379C263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100in on Mount Wilson is new largest telescope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EDBEF8B2-866C-0792-D22E-6694A48789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9805223-B811-7C4E-B94F-4E084227743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16A5C91E-6B2B-DAB0-4771-D1701E377E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CE4955C8-AF5F-65BB-A9D8-EE102DAB26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C75C6F39-5678-BDAE-E3F5-6C70377CB2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2B65D6C-C237-F947-8078-0CC5D8A264D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29BDFF5D-92B1-430B-A810-9D55CC9B7F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D5C9B37D-F88E-78E4-B049-6A8DB7204F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 means nova … then one N got crossed out because it was found to be VAR Cepheid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13A9A27B-37F4-F24C-9CC9-2E42E6CE93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493DF3-D88E-D34C-BEA7-77DD4E3649DF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EB08FD16-AA63-E460-46F6-2A855DB5AD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629220C4-6561-3F5D-BC07-9A336C9199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52DA1939-9670-AB9C-5A6C-A0BA16E93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1D2F7DB-FBBE-8341-8FF5-9846A5E075E5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88E99140-0FAD-AAD2-8C73-CD5474AF4E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0F9D255D-7C6A-F8E5-2A60-E0902BA84D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4F6F75F1-1AFA-98B9-9FFD-D00CBFE963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CBC81F7-F873-5C42-9EE1-5585FF2D6EC3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9D371167-2C40-539C-AF93-46B78F6262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D2D88374-25FB-7980-B317-F92CCC81A3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23B8DFDE-5B99-D139-655C-A7024E1CAD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4C72C08-45DF-1243-8437-B4EC8E9C982A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44D6FE2E-206C-17BD-D84A-3A24A2ADA7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B066CDD0-6BC2-B86D-D5D6-6A616D1801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7A90B5CA-7078-2CC0-6FB0-CEE9BC232F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CCC6934-62CC-E343-A402-4EC4272DB9C1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818360C7-2467-51CC-88B8-9EE79A0BE6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6DDACC7E-4067-BB01-A6AF-8C31E648DC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190829F8-7B23-F4FF-28A8-30DCF1FF50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5582FCC-9764-744B-82F3-2E3F771030A4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5015EB91-EC0B-FFAF-9081-649ACC9650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BDD8A9DE-4A4D-6E55-803E-62713BA1CA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Galactic North Pole = 12 51 24 +27 07 00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Galactic Center       = 17 45 36 −28 56 00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images from SuperCOSMOS ~30 arcmin on a side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BF36BEA5-180D-9D74-C787-74F98729E5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1592597-10D9-4D47-8DE1-0C8CB368638F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C1BB68EF-BB11-9746-AE99-2069B2294C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A0A76BA4-368A-8956-B7A7-21459CF08C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8696614D-5AF7-B3A6-5108-925066CAAB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CAB3BF9-0E62-B540-A134-DC5FF73305B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8EF44F2D-7E3F-1FAE-2BFB-BFDB3F0DEF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E6090C7D-A956-6692-B675-88E23C7BEF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GREEN = correct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RED = oops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C2ED5BAD-A081-2019-F6DB-3725FA9F46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7E297A7-8AEB-7041-827E-861D0673E554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37D56953-4FF0-EB5E-6282-38D25E7D4E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1DFC2085-642A-46CF-0829-EBACC180F8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… and … they call some of the Messier objects “planetary nebulae” because they look like planetary systems … oops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309596C5-CD86-BDDB-1788-67A1D4287E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7907F1-483C-754B-B2FB-915A4F536E2F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90556E20-7F83-E109-792A-D4917051FE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C345E8BB-C9A3-5BE0-CFA8-5B797DB9D9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British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72in vs. 48in … 2.25X collecting area and 1.5X resolution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Hooker (Mount Wilson) 100in was next step up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85B28B-C33C-13B8-A875-2F410A66F2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808A5B-BE69-6425-24AA-4567EF4E6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2FCF90-5FA0-6186-CBCB-366EF446C7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E9CDE-E0B4-FD49-B0D3-B35DEC6641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659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4DC70A-72EE-ED85-AF11-9012410F32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8EFA3C-904F-98A9-D351-84B967B3A7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95E814-391A-7F89-13BF-DCAED3965F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F7CF0-AFC4-104E-8955-0BF9316879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1579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175F6E-32D2-8E76-8414-6AB274C6FA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B54142-89EC-503A-E25C-148F76F1F2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F6C708-D098-ABD9-8B84-9B62CB7511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C444C-7899-4242-A26D-9CD483C713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255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55897E-83B9-FAC0-AADB-F9484F353B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9DCAC0-F0C7-650E-8B7F-B06EA44522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6035B2-6A88-219D-15E5-BBDDD862F3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32DB6-584D-D845-BAF9-354DAD0831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9400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02D685-4E21-3D02-7FD7-369F9F01D6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784537-501D-5E3C-529A-73DC23D5C5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BCF8E9-441D-6F6E-6DDE-DECA519ED9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94FFE-AD0E-7B44-8E57-ABD051AA1C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458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B4B377-83C8-A95E-2DAE-BB426F678C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3CECA2-3188-FC46-7C05-91A86FF1FA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3697AD-A1D2-20CC-BA7A-F3A8BF3A9D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FE170-F6F7-674F-B101-03704391C1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8261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2688DA-781F-344F-66F0-13BC462F80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B836AE-BE26-72BC-D85E-66F934B83D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5A5785-6E90-1610-36DD-05BCB87861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45A5B-4FC2-D943-B0BA-454A4B033A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2342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EAC5E3B-85EC-39EA-B967-BD05A0E1AC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BF199A3-92FA-9B2A-3CF8-C012AFAEFB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A77A236-EABC-A859-7969-3D1305A527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70F3A-2728-4241-8A61-2D757CC8D2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242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1CDF853-31B8-6C1D-40D3-0A9008FC6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5EAFBB9-31E8-3C1A-2180-AFD8F582EB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2446FCC-78E2-B2A9-22C4-71461CCC79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FA482-0147-1240-8C1D-D18C8AC254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420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035B74C-F2B4-60A8-9DD2-65A813689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207084E-6F8C-306F-C91A-04BF4EE616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EB41AE7-3957-3352-2FDA-D1055200B9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86F92-F66B-5547-8570-3DB9C424F0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814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B58ECB-AB7E-8A58-65B3-8F0AB8F6F9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69C06D-62FF-8072-ECEE-E6C0646A8E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0C5425-F5DE-9F05-EECA-3549BA23C6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4BC2C-092E-234B-B431-EBC7711DA5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5891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554CCA-BA65-AD9B-75FD-C0B89595C0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4917CD-D73C-456C-2D03-69016080EC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82FB64-8BB4-149B-D900-7EF2181FC2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E60C1-1218-4140-91B5-6849540B65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061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642075-7E68-C7BB-1C54-09AB802DFA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9105A9-43F5-BFED-1FF3-1293552BD7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FACB7-9226-18CE-29AB-92336FB090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86B76-A2C4-C04C-994B-C0678904BA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296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3CC605-E062-5E24-BEF3-DD2F73C6DC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E4A4D7-C40D-E8AB-BFD2-6495EA882B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26E63F-D4FF-2FDE-7F24-FFF26B5928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5924D-399B-7241-AA49-3FE46F3195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972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B9ABFD-D49A-8ED2-3600-3BB9B72114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DF18ED-09E7-6A7F-65D0-367A5DE036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E3371C-3648-4586-47C8-AEBC4AABB1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E29F4-ED47-7646-B722-46DCFF5AF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876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01292A-341C-9A0C-AD18-C75169F9BE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8C0833-6A9B-31EC-BD1E-CCBF01647F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40CF68-C8DB-94EF-2D73-7318A55622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9C39B-3698-974C-87BC-95AE1655E4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6741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F4C6C0-35AE-CA7A-AC56-F4DB1371C2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4CD47-A5B0-763F-AC62-2689E2066A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47D710-26CB-994E-7FBF-1CA29487E9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007B5-639D-9842-ADE2-3E167CE835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1146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52B207B-B625-F930-B706-5C19BBF1E2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F4078C4-32D9-03F0-5D1C-24F7E7260C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46184FB-5F67-99B7-F713-C5644309F0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E2A2D-2732-7C41-8EB5-D387497652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6957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325587A-6467-5093-51D2-65D8CE4906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EB3555D-5EC3-1A3A-216D-8B1A0B64DF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430A14-A46A-8F00-0414-794659B6D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58791-E173-A84D-9463-49541F9D43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549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2EBCC58-BE7D-F5FD-2781-B7B4D46F15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CE5E5C4-A164-CFD9-128C-04130B1484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861DD5A-C205-0AE3-0A46-039A93ADAC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01362-02CA-6A45-9DA8-BF1BCBE63E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89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48598C-F01E-F31E-0AEF-3D92379D89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ECAF32-16F6-A7E4-2A29-0C33A657DB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B5F2E0-141A-7925-6994-2D8146ACC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C4224-215B-134C-87F5-73319209DD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9841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0F4693-0208-05F9-76AE-528D8579DE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A68352-3DB0-9144-2E4B-3AE50DCAA6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8586DD-C5C9-AB79-2B4A-7BCFA2B88F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6950D-FA71-4D43-88E4-5AD364F740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57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5EA6037-C601-5FEC-3FE8-6D2DA807B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1B39255-A47C-8632-DFEC-24BC097435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97143D8E-E1E9-60AD-3CD7-CF334089F3F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A973D313-8AE5-AD05-EEC1-88C039EEB86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32AC37D1-24E1-A686-5836-32F33A6EFE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E67678F-D784-0447-8F58-912757EE29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58E624E-24C9-CA03-C181-D216600F6A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F88F60E8-90A1-AD72-CAB2-DD1CA13519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062C72CF-F03E-DACB-F18F-A510CCD93FC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D029778F-6A92-41B9-3FB9-7673B7943E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9F411AB5-3B1B-A5A3-C54C-B26781D792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AB44BAF-5F8B-1545-8BCC-5948EFFAA4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95D0F916-561E-B495-2D6F-403646B56D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sz="60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Milky Way History II</a:t>
            </a:r>
          </a:p>
        </p:txBody>
      </p:sp>
      <p:pic>
        <p:nvPicPr>
          <p:cNvPr id="26627" name="Picture 1">
            <a:extLst>
              <a:ext uri="{FF2B5EF4-FFF2-40B4-BE49-F238E27FC236}">
                <a16:creationId xmlns:a16="http://schemas.microsoft.com/office/drawing/2014/main" id="{2918AA2B-1C45-010F-DF46-C6DE4FC23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">
            <a:extLst>
              <a:ext uri="{FF2B5EF4-FFF2-40B4-BE49-F238E27FC236}">
                <a16:creationId xmlns:a16="http://schemas.microsoft.com/office/drawing/2014/main" id="{56CBBD0C-0BF4-03D2-F597-8C7A1CB1B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 descr="Screen Shot 2020-01-13 at 10.55.16 PM.png">
            <a:extLst>
              <a:ext uri="{FF2B5EF4-FFF2-40B4-BE49-F238E27FC236}">
                <a16:creationId xmlns:a16="http://schemas.microsoft.com/office/drawing/2014/main" id="{36D3CDD2-CB46-49BC-B99D-98FAACA52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0"/>
            <a:ext cx="51054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Screen Shot 2020-01-13 at 12.52.12 AM.png">
            <a:extLst>
              <a:ext uri="{FF2B5EF4-FFF2-40B4-BE49-F238E27FC236}">
                <a16:creationId xmlns:a16="http://schemas.microsoft.com/office/drawing/2014/main" id="{E71AF4DA-0245-E3E3-7059-1A91245E5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84225"/>
            <a:ext cx="85344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>
            <a:extLst>
              <a:ext uri="{FF2B5EF4-FFF2-40B4-BE49-F238E27FC236}">
                <a16:creationId xmlns:a16="http://schemas.microsoft.com/office/drawing/2014/main" id="{11B2669A-FBA4-F4D0-A1EA-3FED2DAEEE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O/IR Telescope Size Progression</a:t>
            </a:r>
          </a:p>
        </p:txBody>
      </p:sp>
      <p:sp>
        <p:nvSpPr>
          <p:cNvPr id="45059" name="Rectangle 5">
            <a:extLst>
              <a:ext uri="{FF2B5EF4-FFF2-40B4-BE49-F238E27FC236}">
                <a16:creationId xmlns:a16="http://schemas.microsoft.com/office/drawing/2014/main" id="{A0F7CD2E-58D6-574A-A524-9A2786752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24600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https://leepavelich.wordpress.com/2011/09/18/progression-of-telescope-sizes</a:t>
            </a:r>
          </a:p>
        </p:txBody>
      </p:sp>
      <p:sp>
        <p:nvSpPr>
          <p:cNvPr id="4" name="Donut 3">
            <a:extLst>
              <a:ext uri="{FF2B5EF4-FFF2-40B4-BE49-F238E27FC236}">
                <a16:creationId xmlns:a16="http://schemas.microsoft.com/office/drawing/2014/main" id="{7EAC89F6-431A-EAE4-F550-C9BDD4DE09A9}"/>
              </a:ext>
            </a:extLst>
          </p:cNvPr>
          <p:cNvSpPr>
            <a:spLocks/>
          </p:cNvSpPr>
          <p:nvPr/>
        </p:nvSpPr>
        <p:spPr bwMode="auto">
          <a:xfrm>
            <a:off x="3238500" y="3443288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A408E982-64BF-F13C-650E-5D0C29FEAAC9}"/>
              </a:ext>
            </a:extLst>
          </p:cNvPr>
          <p:cNvSpPr>
            <a:spLocks/>
          </p:cNvSpPr>
          <p:nvPr/>
        </p:nvSpPr>
        <p:spPr bwMode="auto">
          <a:xfrm>
            <a:off x="3948113" y="3262313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D0EEC5C2-32CB-88FB-E681-2D1DBA12A2DB}"/>
              </a:ext>
            </a:extLst>
          </p:cNvPr>
          <p:cNvSpPr>
            <a:spLocks/>
          </p:cNvSpPr>
          <p:nvPr/>
        </p:nvSpPr>
        <p:spPr bwMode="auto">
          <a:xfrm>
            <a:off x="976313" y="5624513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43B3E904-7B65-8C7F-296E-C7A2B9810A17}"/>
              </a:ext>
            </a:extLst>
          </p:cNvPr>
          <p:cNvSpPr>
            <a:spLocks/>
          </p:cNvSpPr>
          <p:nvPr/>
        </p:nvSpPr>
        <p:spPr bwMode="auto">
          <a:xfrm>
            <a:off x="1009650" y="5381625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798B0C64-C0C2-3BFE-6AD3-C51661B2B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34000"/>
            <a:ext cx="939800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Galileo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6D38B5B-F0F2-3A61-5F7E-61299CC46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3352800"/>
            <a:ext cx="1195387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Herschels</a:t>
            </a:r>
            <a:endParaRPr lang="en-US" altLang="en-US" sz="2000" dirty="0">
              <a:solidFill>
                <a:schemeClr val="bg1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9FCF89D-7284-DF59-70EE-F5CF01A5F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2971800"/>
            <a:ext cx="982662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Parsons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4E59A2B4-85FE-D407-F9A2-FACABE6B5D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1845: Parsons’ Spirals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7B9F385C-8446-3421-F307-B472A5655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257800"/>
            <a:ext cx="8610600" cy="11382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RESULTS	resolved stars in M51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		several nebulae had spiral structure … “spiral nebulae”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		     but still don’t know if far galaxies or near planetary systems</a:t>
            </a:r>
          </a:p>
        </p:txBody>
      </p:sp>
      <p:pic>
        <p:nvPicPr>
          <p:cNvPr id="47107" name="Picture 1" descr="bk978-0-7503-1296-7ch1f4.jpg">
            <a:extLst>
              <a:ext uri="{FF2B5EF4-FFF2-40B4-BE49-F238E27FC236}">
                <a16:creationId xmlns:a16="http://schemas.microsoft.com/office/drawing/2014/main" id="{5D337FEB-04FE-49FE-84BD-0530BDA61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143000"/>
            <a:ext cx="9029700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5" descr="milkyway">
            <a:extLst>
              <a:ext uri="{FF2B5EF4-FFF2-40B4-BE49-F238E27FC236}">
                <a16:creationId xmlns:a16="http://schemas.microsoft.com/office/drawing/2014/main" id="{5128D440-2F43-8193-16F1-91ABD94A5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228600"/>
            <a:ext cx="10896600" cy="723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ctangle 2">
            <a:extLst>
              <a:ext uri="{FF2B5EF4-FFF2-40B4-BE49-F238E27FC236}">
                <a16:creationId xmlns:a16="http://schemas.microsoft.com/office/drawing/2014/main" id="{4DEA6B3B-0248-77A3-8EA5-609E54DEC7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 Century+ Ago: Key Questions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BB69F839-0EA4-7562-E913-B89DC80DA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828800"/>
            <a:ext cx="9123363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4000">
                <a:solidFill>
                  <a:srgbClr val="FFFFFF"/>
                </a:solidFill>
                <a:latin typeface="Times New Roman" panose="02020603050405020304" pitchFamily="18" charset="0"/>
              </a:rPr>
              <a:t>What is the structure of the Milky Way?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FFFF"/>
                </a:solidFill>
                <a:latin typeface="Times New Roman" panose="02020603050405020304" pitchFamily="18" charset="0"/>
              </a:rPr>
              <a:t>2.   How big is the Milky Way?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FFFF"/>
                </a:solidFill>
                <a:latin typeface="Times New Roman" panose="02020603050405020304" pitchFamily="18" charset="0"/>
              </a:rPr>
              <a:t>3.   Are the nebulae other “Milky Ways”?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F6DB7B0B-1BAA-F4E2-D76E-FE86EAFA2D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1910s: H-R Diagram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4BB6F81E-16EC-7DAC-2C7D-56FA698F7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888" y="5613400"/>
            <a:ext cx="4430712" cy="1016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Relations Between the Spectra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and Other Characteristics of the Stars II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Russell 1914, </a:t>
            </a:r>
            <a:r>
              <a:rPr lang="en-US" altLang="en-US" sz="20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</a:rPr>
              <a:t>Nature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, 93, 252</a:t>
            </a:r>
            <a:endParaRPr lang="en-US" altLang="en-US" sz="20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11" descr="Screen Shot 2020-01-12 at 11.52.23 PM.png">
            <a:extLst>
              <a:ext uri="{FF2B5EF4-FFF2-40B4-BE49-F238E27FC236}">
                <a16:creationId xmlns:a16="http://schemas.microsoft.com/office/drawing/2014/main" id="{FF986500-994E-AB36-CFCA-7A3DC82C9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85800"/>
            <a:ext cx="34575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12" descr="Screen Shot 2020-01-13 at 12.03.12 AM.png">
            <a:extLst>
              <a:ext uri="{FF2B5EF4-FFF2-40B4-BE49-F238E27FC236}">
                <a16:creationId xmlns:a16="http://schemas.microsoft.com/office/drawing/2014/main" id="{630A4790-5A08-E3D6-2463-494AF3487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46150"/>
            <a:ext cx="449580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Box 2">
            <a:extLst>
              <a:ext uri="{FF2B5EF4-FFF2-40B4-BE49-F238E27FC236}">
                <a16:creationId xmlns:a16="http://schemas.microsoft.com/office/drawing/2014/main" id="{52235ABB-6214-8EB2-06BD-F256979F0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4495800"/>
            <a:ext cx="38369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Ejnar Hertzsprung and Henry Norris Russell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BF8FC20-9221-415D-0F7A-626F2056E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5791200"/>
            <a:ext cx="39957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Hertzsprung published many papers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with tabular data, but no (?) plots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2506A5-859F-D9D5-EB59-EC30BB908B2E}"/>
              </a:ext>
            </a:extLst>
          </p:cNvPr>
          <p:cNvSpPr txBox="1">
            <a:spLocks noChangeArrowheads="1"/>
          </p:cNvSpPr>
          <p:nvPr/>
        </p:nvSpPr>
        <p:spPr bwMode="auto">
          <a:xfrm rot="-2646584">
            <a:off x="4606925" y="1906588"/>
            <a:ext cx="3800475" cy="21240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THANK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YOU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PARALLAXES</a:t>
            </a:r>
            <a:endParaRPr lang="en-US" altLang="en-US" sz="6000" dirty="0">
              <a:solidFill>
                <a:schemeClr val="bg1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25B8C0DC-1F93-B0A9-6747-0407879A97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1922: Kapteyn’s MW</a:t>
            </a:r>
          </a:p>
        </p:txBody>
      </p:sp>
      <p:sp>
        <p:nvSpPr>
          <p:cNvPr id="53250" name="TextBox 2">
            <a:extLst>
              <a:ext uri="{FF2B5EF4-FFF2-40B4-BE49-F238E27FC236}">
                <a16:creationId xmlns:a16="http://schemas.microsoft.com/office/drawing/2014/main" id="{4FC8238C-877F-C29D-284D-ABFD0561A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953000"/>
            <a:ext cx="1581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Jacobus Kapteyn</a:t>
            </a:r>
          </a:p>
        </p:txBody>
      </p:sp>
      <p:sp>
        <p:nvSpPr>
          <p:cNvPr id="79875" name="TextBox 2">
            <a:extLst>
              <a:ext uri="{FF2B5EF4-FFF2-40B4-BE49-F238E27FC236}">
                <a16:creationId xmlns:a16="http://schemas.microsoft.com/office/drawing/2014/main" id="{7FAADAD1-E735-3E89-7830-B479B601C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6167438"/>
            <a:ext cx="3708400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Kapteyn 1922, </a:t>
            </a:r>
            <a:r>
              <a:rPr lang="en-US" alt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</a:rPr>
              <a:t>ApJ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, 55, 302 </a:t>
            </a:r>
            <a:endParaRPr lang="en-US" altLang="en-US" sz="24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3252" name="Picture 2" descr="Screen Shot 2020-01-12 at 8.44.34 PM.png">
            <a:extLst>
              <a:ext uri="{FF2B5EF4-FFF2-40B4-BE49-F238E27FC236}">
                <a16:creationId xmlns:a16="http://schemas.microsoft.com/office/drawing/2014/main" id="{2620F2F4-8E50-2A02-41A1-709F3BA54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838200"/>
            <a:ext cx="28638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3" descr="Screen Shot 2020-01-12 at 8.46.10 PM.png">
            <a:extLst>
              <a:ext uri="{FF2B5EF4-FFF2-40B4-BE49-F238E27FC236}">
                <a16:creationId xmlns:a16="http://schemas.microsoft.com/office/drawing/2014/main" id="{CDF0C993-318C-BB74-DB24-1804A96E1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38200"/>
            <a:ext cx="44497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EB193F-98AE-7396-EC2E-27406AE32341}"/>
              </a:ext>
            </a:extLst>
          </p:cNvPr>
          <p:cNvSpPr/>
          <p:nvPr/>
        </p:nvSpPr>
        <p:spPr>
          <a:xfrm>
            <a:off x="3871913" y="838200"/>
            <a:ext cx="4343400" cy="533400"/>
          </a:xfrm>
          <a:prstGeom prst="rect">
            <a:avLst/>
          </a:prstGeom>
          <a:solidFill>
            <a:srgbClr val="FFFF00">
              <a:alpha val="30000"/>
            </a:srgbClr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092360-8FD1-1565-DA32-09EE37CA42A3}"/>
              </a:ext>
            </a:extLst>
          </p:cNvPr>
          <p:cNvSpPr/>
          <p:nvPr/>
        </p:nvSpPr>
        <p:spPr>
          <a:xfrm>
            <a:off x="3871913" y="1905000"/>
            <a:ext cx="4343400" cy="1143000"/>
          </a:xfrm>
          <a:prstGeom prst="rect">
            <a:avLst/>
          </a:prstGeom>
          <a:solidFill>
            <a:srgbClr val="FFFF00">
              <a:alpha val="30000"/>
            </a:srgbClr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B668E4-5665-B4BD-063D-5789C3C61049}"/>
              </a:ext>
            </a:extLst>
          </p:cNvPr>
          <p:cNvSpPr/>
          <p:nvPr/>
        </p:nvSpPr>
        <p:spPr>
          <a:xfrm>
            <a:off x="3886200" y="4724400"/>
            <a:ext cx="4343400" cy="1219200"/>
          </a:xfrm>
          <a:prstGeom prst="rect">
            <a:avLst/>
          </a:prstGeom>
          <a:solidFill>
            <a:srgbClr val="FFFF00">
              <a:alpha val="30000"/>
            </a:srgbClr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ED55302A-427E-137C-6A13-5D9A9265D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334000"/>
            <a:ext cx="3233738" cy="1323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new attempt using star counts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uses some parallaxes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and proper motion proxies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with HR diagram available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3C48021-DCA4-F4C0-BAD4-1CBF454F1F26}"/>
              </a:ext>
            </a:extLst>
          </p:cNvPr>
          <p:cNvCxnSpPr>
            <a:cxnSpLocks/>
          </p:cNvCxnSpPr>
          <p:nvPr/>
        </p:nvCxnSpPr>
        <p:spPr>
          <a:xfrm>
            <a:off x="4297363" y="2570163"/>
            <a:ext cx="37957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8D27A5B-FEC8-F70E-4924-364310336C4C}"/>
              </a:ext>
            </a:extLst>
          </p:cNvPr>
          <p:cNvCxnSpPr>
            <a:cxnSpLocks/>
          </p:cNvCxnSpPr>
          <p:nvPr/>
        </p:nvCxnSpPr>
        <p:spPr>
          <a:xfrm>
            <a:off x="3941763" y="2679700"/>
            <a:ext cx="45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CBEDFD-99B8-4011-8E37-3771EE2DE39B}"/>
              </a:ext>
            </a:extLst>
          </p:cNvPr>
          <p:cNvCxnSpPr>
            <a:cxnSpLocks/>
          </p:cNvCxnSpPr>
          <p:nvPr/>
        </p:nvCxnSpPr>
        <p:spPr>
          <a:xfrm>
            <a:off x="3886200" y="4919663"/>
            <a:ext cx="3124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B8B25CD-9DB2-5E4F-CABC-EA04C5F0BFAE}"/>
              </a:ext>
            </a:extLst>
          </p:cNvPr>
          <p:cNvCxnSpPr>
            <a:cxnSpLocks/>
          </p:cNvCxnSpPr>
          <p:nvPr/>
        </p:nvCxnSpPr>
        <p:spPr>
          <a:xfrm>
            <a:off x="3886200" y="5257800"/>
            <a:ext cx="43291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CAE01BF-D026-7C56-B9E1-90F615B983C4}"/>
              </a:ext>
            </a:extLst>
          </p:cNvPr>
          <p:cNvCxnSpPr>
            <a:cxnSpLocks/>
          </p:cNvCxnSpPr>
          <p:nvPr/>
        </p:nvCxnSpPr>
        <p:spPr>
          <a:xfrm>
            <a:off x="3886200" y="5367338"/>
            <a:ext cx="3352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967B187-CF63-D505-AF61-AF77EE23B693}"/>
              </a:ext>
            </a:extLst>
          </p:cNvPr>
          <p:cNvCxnSpPr>
            <a:cxnSpLocks/>
          </p:cNvCxnSpPr>
          <p:nvPr/>
        </p:nvCxnSpPr>
        <p:spPr>
          <a:xfrm>
            <a:off x="3886200" y="4800600"/>
            <a:ext cx="43291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1894D1E0-49DA-8CDA-BA14-8ECBA89FF8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1922: Kapteyn’s MW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CCB38209-9CBA-E4D2-491B-A952490A3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575" y="5943600"/>
            <a:ext cx="5889625" cy="7080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What is current density for 366 stars within 10 parsecs?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10 parsec value:  0.087 */pc</a:t>
            </a:r>
            <a:r>
              <a:rPr lang="en-US" altLang="en-US" sz="20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3</a:t>
            </a:r>
            <a:endParaRPr lang="en-US" altLang="en-US" sz="2000" i="1" baseline="30000" dirty="0">
              <a:solidFill>
                <a:schemeClr val="bg1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55299" name="Picture 1" descr="Screen Shot 2020-01-12 at 8.38.00 PM.png">
            <a:extLst>
              <a:ext uri="{FF2B5EF4-FFF2-40B4-BE49-F238E27FC236}">
                <a16:creationId xmlns:a16="http://schemas.microsoft.com/office/drawing/2014/main" id="{B9B3F18F-09C1-80F1-3AE2-04A94F5C1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6106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reen Shot 2020-01-12 at 8.57.24 PM.png">
            <a:extLst>
              <a:ext uri="{FF2B5EF4-FFF2-40B4-BE49-F238E27FC236}">
                <a16:creationId xmlns:a16="http://schemas.microsoft.com/office/drawing/2014/main" id="{8B668CE2-F53D-400D-2493-92C315323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3581400"/>
            <a:ext cx="69469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0834F6-E651-20C4-8C48-309B1B2C416D}"/>
              </a:ext>
            </a:extLst>
          </p:cNvPr>
          <p:cNvSpPr/>
          <p:nvPr/>
        </p:nvSpPr>
        <p:spPr>
          <a:xfrm>
            <a:off x="1133475" y="4772025"/>
            <a:ext cx="2990850" cy="180975"/>
          </a:xfrm>
          <a:prstGeom prst="rect">
            <a:avLst/>
          </a:prstGeom>
          <a:solidFill>
            <a:srgbClr val="FFFF00">
              <a:alpha val="30000"/>
            </a:srgbClr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14E1747F-C151-E689-A46A-ABD476160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2075" y="3124200"/>
            <a:ext cx="5932488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MW disk radius ~8500 parsecs (Sun assumed at center)</a:t>
            </a:r>
            <a:endParaRPr lang="en-US" altLang="en-US" sz="2000" i="1" baseline="30000" dirty="0">
              <a:solidFill>
                <a:schemeClr val="bg1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01236ACF-6B8A-5B60-C427-20CEBD8D59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1920: The Great Debate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A863FEA3-2432-7427-5752-9268671D6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838200"/>
            <a:ext cx="4686300" cy="1323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study star clusters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use apparent sizes +  brightest star mags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         derive distances</a:t>
            </a:r>
          </a:p>
        </p:txBody>
      </p:sp>
      <p:pic>
        <p:nvPicPr>
          <p:cNvPr id="57347" name="Picture 1" descr="Screen Shot 2020-01-20 at 2.33.44 PM.png">
            <a:extLst>
              <a:ext uri="{FF2B5EF4-FFF2-40B4-BE49-F238E27FC236}">
                <a16:creationId xmlns:a16="http://schemas.microsoft.com/office/drawing/2014/main" id="{C4CC7D04-7E13-27D7-C4FA-9205FD1A9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041400"/>
            <a:ext cx="42418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2" descr="Screen Shot 2020-01-20 at 2.45.50 PM.png">
            <a:extLst>
              <a:ext uri="{FF2B5EF4-FFF2-40B4-BE49-F238E27FC236}">
                <a16:creationId xmlns:a16="http://schemas.microsoft.com/office/drawing/2014/main" id="{66ED98E3-2D01-6A7D-9FD2-5FFAFBE49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33613"/>
            <a:ext cx="4114800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57FA591B-0188-8B96-E0C8-42CD82F47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4845050"/>
            <a:ext cx="4749800" cy="16319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differences between open and globular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    open clusters smaller, survive inside MW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    globular clusters larger, not in MW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would be torn apart by gravity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ECCB1F75-C4CB-8900-506C-F6ECD377D9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1920: The Great Debate</a:t>
            </a:r>
          </a:p>
        </p:txBody>
      </p:sp>
      <p:pic>
        <p:nvPicPr>
          <p:cNvPr id="59394" name="Picture 1" descr="Screen Shot 2020-01-20 at 2.33.44 PM.png">
            <a:extLst>
              <a:ext uri="{FF2B5EF4-FFF2-40B4-BE49-F238E27FC236}">
                <a16:creationId xmlns:a16="http://schemas.microsoft.com/office/drawing/2014/main" id="{91379ECE-9F5D-402F-9F14-1E452FD0F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041400"/>
            <a:ext cx="42418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C40FB8DB-1D1D-761C-5B32-9F5EC6208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4114800"/>
            <a:ext cx="49339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distribution of globulars not symmetric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anose="02020603050405020304" pitchFamily="18" charset="0"/>
              </a:rPr>
              <a:t>    WE ARE NOT AT THE CENTER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distances much larger than found by Kapteyn</a:t>
            </a:r>
          </a:p>
        </p:txBody>
      </p:sp>
      <p:pic>
        <p:nvPicPr>
          <p:cNvPr id="59396" name="Picture 4" descr="Screen Shot 2020-01-20 at 2.51.13 PM.png">
            <a:extLst>
              <a:ext uri="{FF2B5EF4-FFF2-40B4-BE49-F238E27FC236}">
                <a16:creationId xmlns:a16="http://schemas.microsoft.com/office/drawing/2014/main" id="{1EB0605D-3EB3-68A7-C706-FC0B9D35D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1066800"/>
            <a:ext cx="4724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Box 8">
            <a:extLst>
              <a:ext uri="{FF2B5EF4-FFF2-40B4-BE49-F238E27FC236}">
                <a16:creationId xmlns:a16="http://schemas.microsoft.com/office/drawing/2014/main" id="{6DB39D5E-5F22-42FB-1433-3858F7C98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997575"/>
            <a:ext cx="6696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0000"/>
                </a:solidFill>
                <a:latin typeface="Times New Roman" panose="02020603050405020304" pitchFamily="18" charset="0"/>
              </a:rPr>
              <a:t>If the spiral nebulae are the size of the MW, yet tiny on the sky,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0000"/>
                </a:solidFill>
                <a:latin typeface="Times New Roman" panose="02020603050405020304" pitchFamily="18" charset="0"/>
              </a:rPr>
              <a:t>they must be VERY far away … and that can’t be true.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AAEC9D55-BC60-1639-BED5-B7318D13D3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1920: The Great Debate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B84E4F1A-4CA9-0975-F9AB-59E556EDD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4114800"/>
            <a:ext cx="4933950" cy="1323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0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</a:rPr>
              <a:t>large MW                      small MW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0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</a:rPr>
              <a:t>Sun offset                    Sun centered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</a:rPr>
              <a:t>       single galaxy                many galaxies	</a:t>
            </a:r>
          </a:p>
        </p:txBody>
      </p:sp>
      <p:pic>
        <p:nvPicPr>
          <p:cNvPr id="61443" name="Picture 2" descr="Screen Shot 2020-01-20 at 2.59.51 PM.png">
            <a:extLst>
              <a:ext uri="{FF2B5EF4-FFF2-40B4-BE49-F238E27FC236}">
                <a16:creationId xmlns:a16="http://schemas.microsoft.com/office/drawing/2014/main" id="{979E0BE3-14CE-5E57-F166-9F7E9AF7F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45974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3" descr="Screen Shot 2020-01-20 at 3.00.02 PM.png">
            <a:extLst>
              <a:ext uri="{FF2B5EF4-FFF2-40B4-BE49-F238E27FC236}">
                <a16:creationId xmlns:a16="http://schemas.microsoft.com/office/drawing/2014/main" id="{7E0642AC-660F-87DA-EB6A-B6B80DE7C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41544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onut 9">
            <a:extLst>
              <a:ext uri="{FF2B5EF4-FFF2-40B4-BE49-F238E27FC236}">
                <a16:creationId xmlns:a16="http://schemas.microsoft.com/office/drawing/2014/main" id="{4F4BB9E5-CB1C-84E8-DDBF-BFA4479DD160}"/>
              </a:ext>
            </a:extLst>
          </p:cNvPr>
          <p:cNvSpPr>
            <a:spLocks/>
          </p:cNvSpPr>
          <p:nvPr/>
        </p:nvSpPr>
        <p:spPr bwMode="auto">
          <a:xfrm>
            <a:off x="5913438" y="3259138"/>
            <a:ext cx="2057400" cy="290512"/>
          </a:xfrm>
          <a:custGeom>
            <a:avLst/>
            <a:gdLst>
              <a:gd name="T0" fmla="*/ 0 w 2057400"/>
              <a:gd name="T1" fmla="*/ 145256 h 290512"/>
              <a:gd name="T2" fmla="*/ 1028700 w 2057400"/>
              <a:gd name="T3" fmla="*/ 0 h 290512"/>
              <a:gd name="T4" fmla="*/ 2057400 w 2057400"/>
              <a:gd name="T5" fmla="*/ 145256 h 290512"/>
              <a:gd name="T6" fmla="*/ 1028700 w 2057400"/>
              <a:gd name="T7" fmla="*/ 290512 h 290512"/>
              <a:gd name="T8" fmla="*/ 0 w 2057400"/>
              <a:gd name="T9" fmla="*/ 145256 h 290512"/>
              <a:gd name="T10" fmla="*/ 10920 w 2057400"/>
              <a:gd name="T11" fmla="*/ 145256 h 290512"/>
              <a:gd name="T12" fmla="*/ 1028700 w 2057400"/>
              <a:gd name="T13" fmla="*/ 279592 h 290512"/>
              <a:gd name="T14" fmla="*/ 2046480 w 2057400"/>
              <a:gd name="T15" fmla="*/ 145256 h 290512"/>
              <a:gd name="T16" fmla="*/ 1028700 w 2057400"/>
              <a:gd name="T17" fmla="*/ 10920 h 290512"/>
              <a:gd name="T18" fmla="*/ 10920 w 2057400"/>
              <a:gd name="T19" fmla="*/ 145256 h 2905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7400" h="290512">
                <a:moveTo>
                  <a:pt x="0" y="145256"/>
                </a:moveTo>
                <a:cubicBezTo>
                  <a:pt x="0" y="65033"/>
                  <a:pt x="460565" y="0"/>
                  <a:pt x="1028700" y="0"/>
                </a:cubicBezTo>
                <a:cubicBezTo>
                  <a:pt x="1596835" y="0"/>
                  <a:pt x="2057400" y="65033"/>
                  <a:pt x="2057400" y="145256"/>
                </a:cubicBezTo>
                <a:cubicBezTo>
                  <a:pt x="2057400" y="225479"/>
                  <a:pt x="1596835" y="290512"/>
                  <a:pt x="1028700" y="290512"/>
                </a:cubicBezTo>
                <a:cubicBezTo>
                  <a:pt x="460565" y="290512"/>
                  <a:pt x="0" y="225479"/>
                  <a:pt x="0" y="145256"/>
                </a:cubicBezTo>
                <a:close/>
                <a:moveTo>
                  <a:pt x="10920" y="145256"/>
                </a:moveTo>
                <a:cubicBezTo>
                  <a:pt x="10920" y="219448"/>
                  <a:pt x="466596" y="279592"/>
                  <a:pt x="1028700" y="279592"/>
                </a:cubicBezTo>
                <a:cubicBezTo>
                  <a:pt x="1590804" y="279592"/>
                  <a:pt x="2046480" y="219448"/>
                  <a:pt x="2046480" y="145256"/>
                </a:cubicBezTo>
                <a:cubicBezTo>
                  <a:pt x="2046480" y="71064"/>
                  <a:pt x="1590804" y="10920"/>
                  <a:pt x="1028700" y="10920"/>
                </a:cubicBezTo>
                <a:cubicBezTo>
                  <a:pt x="466596" y="10920"/>
                  <a:pt x="10920" y="71064"/>
                  <a:pt x="10920" y="145256"/>
                </a:cubicBezTo>
                <a:close/>
              </a:path>
            </a:pathLst>
          </a:cu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F77A992C-2321-2CDB-7270-DBB003117B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1920: The Great Debate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410E9279-C445-299A-4E8B-67CA85EEB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762000"/>
            <a:ext cx="904875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Curtis	spiral nebulae have spectra similar to Sun, so are collections of stars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Shapley	nebulae surface brightnesses higher than MW, dense like globulars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	most found outside plane of MW just like globulars, so connected to MW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Curtis	some nebulae have obscuring dark bands, MW might hide nebulae in plane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Shapley	van Maanen found motion in M101 … if outside MW, faster than light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Curtis	nebulae have wide range of sizes, even if M101 inside MW, others far outside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	faint “novae” in Andromeda … if similar to MW’s, then Andromeda far</a:t>
            </a:r>
          </a:p>
        </p:txBody>
      </p:sp>
      <p:pic>
        <p:nvPicPr>
          <p:cNvPr id="69635" name="Picture 1" descr="Screen Shot 2020-01-20 at 4.39.48 PM.png">
            <a:extLst>
              <a:ext uri="{FF2B5EF4-FFF2-40B4-BE49-F238E27FC236}">
                <a16:creationId xmlns:a16="http://schemas.microsoft.com/office/drawing/2014/main" id="{D9D9F6E0-E5D4-2E99-FBEC-D82246345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62250"/>
            <a:ext cx="256063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 descr="Screen Shot 2020-01-20 at 4.40.12 PM.png">
            <a:extLst>
              <a:ext uri="{FF2B5EF4-FFF2-40B4-BE49-F238E27FC236}">
                <a16:creationId xmlns:a16="http://schemas.microsoft.com/office/drawing/2014/main" id="{9853A7C2-E7F0-5FD9-5731-46372B49E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2740025"/>
            <a:ext cx="205105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D5BC0B63-22F7-8F44-6E04-6C3F99D6BD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1785: Herschels’ MW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239E4DE2-218B-07FA-6DCD-1DB47E1B8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25" y="5943600"/>
            <a:ext cx="6127750" cy="10144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On the Construction of the Heavens (1785)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first detailed study of the Milky Way as a galactic system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8675" name="Picture 1" descr="Screen Shot 2020-01-12 at 5.13.24 PM.png">
            <a:extLst>
              <a:ext uri="{FF2B5EF4-FFF2-40B4-BE49-F238E27FC236}">
                <a16:creationId xmlns:a16="http://schemas.microsoft.com/office/drawing/2014/main" id="{FB7F0698-AB3A-DAA9-08B7-395D144A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49153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2">
            <a:extLst>
              <a:ext uri="{FF2B5EF4-FFF2-40B4-BE49-F238E27FC236}">
                <a16:creationId xmlns:a16="http://schemas.microsoft.com/office/drawing/2014/main" id="{2136D493-7169-05CB-20BC-6684B6329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7225" y="3657600"/>
            <a:ext cx="2049463" cy="19383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“Forty Foot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Telescope”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48in </a:t>
            </a: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refractor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in England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(focal length 40ft)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86455149-FADA-4269-B0D0-21273F4535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1920: The Great Debate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07A0C454-05C1-4991-3148-FD017CF7C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4114800"/>
            <a:ext cx="4933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000">
                <a:solidFill>
                  <a:srgbClr val="008000"/>
                </a:solidFill>
                <a:latin typeface="Times New Roman" panose="02020603050405020304" pitchFamily="18" charset="0"/>
              </a:rPr>
              <a:t>large MW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small MW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000">
                <a:solidFill>
                  <a:srgbClr val="008000"/>
                </a:solidFill>
                <a:latin typeface="Times New Roman" panose="02020603050405020304" pitchFamily="18" charset="0"/>
              </a:rPr>
              <a:t>Sun offset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Sun centered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single galaxy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sz="2000">
                <a:solidFill>
                  <a:srgbClr val="008000"/>
                </a:solidFill>
                <a:latin typeface="Times New Roman" panose="02020603050405020304" pitchFamily="18" charset="0"/>
              </a:rPr>
              <a:t>many galaxies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65539" name="Picture 2" descr="Screen Shot 2020-01-20 at 2.59.51 PM.png">
            <a:extLst>
              <a:ext uri="{FF2B5EF4-FFF2-40B4-BE49-F238E27FC236}">
                <a16:creationId xmlns:a16="http://schemas.microsoft.com/office/drawing/2014/main" id="{4BA3E45E-F411-949B-D1AB-3029E83D6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45974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3" descr="Screen Shot 2020-01-20 at 3.00.02 PM.png">
            <a:extLst>
              <a:ext uri="{FF2B5EF4-FFF2-40B4-BE49-F238E27FC236}">
                <a16:creationId xmlns:a16="http://schemas.microsoft.com/office/drawing/2014/main" id="{02520143-0378-FDC9-17BA-8BB1B80EE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41544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onut 9">
            <a:extLst>
              <a:ext uri="{FF2B5EF4-FFF2-40B4-BE49-F238E27FC236}">
                <a16:creationId xmlns:a16="http://schemas.microsoft.com/office/drawing/2014/main" id="{6C33F9EB-D04D-3A28-B0D1-CF7EBC231F56}"/>
              </a:ext>
            </a:extLst>
          </p:cNvPr>
          <p:cNvSpPr>
            <a:spLocks/>
          </p:cNvSpPr>
          <p:nvPr/>
        </p:nvSpPr>
        <p:spPr bwMode="auto">
          <a:xfrm>
            <a:off x="5913438" y="3259138"/>
            <a:ext cx="2057400" cy="290512"/>
          </a:xfrm>
          <a:custGeom>
            <a:avLst/>
            <a:gdLst>
              <a:gd name="T0" fmla="*/ 0 w 2057400"/>
              <a:gd name="T1" fmla="*/ 145256 h 290512"/>
              <a:gd name="T2" fmla="*/ 1028700 w 2057400"/>
              <a:gd name="T3" fmla="*/ 0 h 290512"/>
              <a:gd name="T4" fmla="*/ 2057400 w 2057400"/>
              <a:gd name="T5" fmla="*/ 145256 h 290512"/>
              <a:gd name="T6" fmla="*/ 1028700 w 2057400"/>
              <a:gd name="T7" fmla="*/ 290512 h 290512"/>
              <a:gd name="T8" fmla="*/ 0 w 2057400"/>
              <a:gd name="T9" fmla="*/ 145256 h 290512"/>
              <a:gd name="T10" fmla="*/ 10920 w 2057400"/>
              <a:gd name="T11" fmla="*/ 145256 h 290512"/>
              <a:gd name="T12" fmla="*/ 1028700 w 2057400"/>
              <a:gd name="T13" fmla="*/ 279592 h 290512"/>
              <a:gd name="T14" fmla="*/ 2046480 w 2057400"/>
              <a:gd name="T15" fmla="*/ 145256 h 290512"/>
              <a:gd name="T16" fmla="*/ 1028700 w 2057400"/>
              <a:gd name="T17" fmla="*/ 10920 h 290512"/>
              <a:gd name="T18" fmla="*/ 10920 w 2057400"/>
              <a:gd name="T19" fmla="*/ 145256 h 2905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57400" h="290512">
                <a:moveTo>
                  <a:pt x="0" y="145256"/>
                </a:moveTo>
                <a:cubicBezTo>
                  <a:pt x="0" y="65033"/>
                  <a:pt x="460565" y="0"/>
                  <a:pt x="1028700" y="0"/>
                </a:cubicBezTo>
                <a:cubicBezTo>
                  <a:pt x="1596835" y="0"/>
                  <a:pt x="2057400" y="65033"/>
                  <a:pt x="2057400" y="145256"/>
                </a:cubicBezTo>
                <a:cubicBezTo>
                  <a:pt x="2057400" y="225479"/>
                  <a:pt x="1596835" y="290512"/>
                  <a:pt x="1028700" y="290512"/>
                </a:cubicBezTo>
                <a:cubicBezTo>
                  <a:pt x="460565" y="290512"/>
                  <a:pt x="0" y="225479"/>
                  <a:pt x="0" y="145256"/>
                </a:cubicBezTo>
                <a:close/>
                <a:moveTo>
                  <a:pt x="10920" y="145256"/>
                </a:moveTo>
                <a:cubicBezTo>
                  <a:pt x="10920" y="219448"/>
                  <a:pt x="466596" y="279592"/>
                  <a:pt x="1028700" y="279592"/>
                </a:cubicBezTo>
                <a:cubicBezTo>
                  <a:pt x="1590804" y="279592"/>
                  <a:pt x="2046480" y="219448"/>
                  <a:pt x="2046480" y="145256"/>
                </a:cubicBezTo>
                <a:cubicBezTo>
                  <a:pt x="2046480" y="71064"/>
                  <a:pt x="1590804" y="10920"/>
                  <a:pt x="1028700" y="10920"/>
                </a:cubicBezTo>
                <a:cubicBezTo>
                  <a:pt x="466596" y="10920"/>
                  <a:pt x="10920" y="71064"/>
                  <a:pt x="10920" y="145256"/>
                </a:cubicBezTo>
                <a:close/>
              </a:path>
            </a:pathLst>
          </a:cu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5" descr="milkyway">
            <a:extLst>
              <a:ext uri="{FF2B5EF4-FFF2-40B4-BE49-F238E27FC236}">
                <a16:creationId xmlns:a16="http://schemas.microsoft.com/office/drawing/2014/main" id="{FABF5290-B409-F40C-CA66-C8A8D11D0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228600"/>
            <a:ext cx="10896600" cy="723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Rectangle 2">
            <a:extLst>
              <a:ext uri="{FF2B5EF4-FFF2-40B4-BE49-F238E27FC236}">
                <a16:creationId xmlns:a16="http://schemas.microsoft.com/office/drawing/2014/main" id="{6372C567-5D0D-EB7D-9BEC-6130BCD54D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 Century Ago: Key Questions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EF2D2D48-61CB-200C-F4A0-A09599422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828800"/>
            <a:ext cx="9123363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4000">
                <a:solidFill>
                  <a:srgbClr val="FFFFFF"/>
                </a:solidFill>
                <a:latin typeface="Times New Roman" panose="02020603050405020304" pitchFamily="18" charset="0"/>
              </a:rPr>
              <a:t>What is the structure of the Milky Way?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FFFF"/>
                </a:solidFill>
                <a:latin typeface="Times New Roman" panose="02020603050405020304" pitchFamily="18" charset="0"/>
              </a:rPr>
              <a:t>2.   How big is the Milky Way?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AutoNum type="arabicPeriod" startAt="3"/>
            </a:pPr>
            <a:r>
              <a:rPr lang="en-US" altLang="en-US" sz="4000">
                <a:solidFill>
                  <a:srgbClr val="FFFFFF"/>
                </a:solidFill>
                <a:latin typeface="Times New Roman" panose="02020603050405020304" pitchFamily="18" charset="0"/>
              </a:rPr>
              <a:t>Are the nebulae other “Milky Ways”?</a:t>
            </a:r>
          </a:p>
          <a:p>
            <a:pPr algn="ctr" eaLnBrk="1" hangingPunct="1">
              <a:spcBef>
                <a:spcPct val="0"/>
              </a:spcBef>
              <a:buFontTx/>
              <a:buAutoNum type="arabicPeriod" startAt="3"/>
            </a:pPr>
            <a:endParaRPr lang="en-US" altLang="en-US" sz="400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FF00"/>
                </a:solidFill>
                <a:latin typeface="Times New Roman" panose="02020603050405020304" pitchFamily="18" charset="0"/>
              </a:rPr>
              <a:t>         … we need a distance scale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1B9DA414-E369-D5EF-A2C3-658366E3B3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1912: Leavitt’s Law of Cepheids</a:t>
            </a:r>
          </a:p>
        </p:txBody>
      </p:sp>
      <p:pic>
        <p:nvPicPr>
          <p:cNvPr id="75778" name="Picture 1" descr="Screen Shot 2020-01-20 at 4.46.45 PM.png">
            <a:extLst>
              <a:ext uri="{FF2B5EF4-FFF2-40B4-BE49-F238E27FC236}">
                <a16:creationId xmlns:a16="http://schemas.microsoft.com/office/drawing/2014/main" id="{1E269E30-77A1-1D23-8378-D2BCBAB02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90600"/>
            <a:ext cx="401320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2" descr="Screen Shot 2020-01-20 at 4.50.48 PM.png">
            <a:extLst>
              <a:ext uri="{FF2B5EF4-FFF2-40B4-BE49-F238E27FC236}">
                <a16:creationId xmlns:a16="http://schemas.microsoft.com/office/drawing/2014/main" id="{C58D1E0A-7889-A91F-EF76-1A189FCB1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22388"/>
            <a:ext cx="42291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Box 2">
            <a:extLst>
              <a:ext uri="{FF2B5EF4-FFF2-40B4-BE49-F238E27FC236}">
                <a16:creationId xmlns:a16="http://schemas.microsoft.com/office/drawing/2014/main" id="{AD082D0C-CD6C-EEB1-3627-355BC94A1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495800"/>
            <a:ext cx="1581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Henrietta Leavitt</a:t>
            </a:r>
          </a:p>
        </p:txBody>
      </p:sp>
      <p:sp>
        <p:nvSpPr>
          <p:cNvPr id="75781" name="TextBox 6">
            <a:extLst>
              <a:ext uri="{FF2B5EF4-FFF2-40B4-BE49-F238E27FC236}">
                <a16:creationId xmlns:a16="http://schemas.microsoft.com/office/drawing/2014/main" id="{21ABC8BD-240D-F0CA-A0CD-95348EE5C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5029200"/>
            <a:ext cx="46370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classified 1777 variables in LMC and SMC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47 as Cepheids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brighter ones had longer periods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i="1">
              <a:solidFill>
                <a:srgbClr val="2929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B050"/>
                </a:solidFill>
                <a:latin typeface="Times New Roman" panose="02020603050405020304" pitchFamily="18" charset="0"/>
              </a:rPr>
              <a:t>the first standard candle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5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0A0BE113-1C5E-D8E2-0D4B-B84D1D8973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O/IR Telescope Size Progression</a:t>
            </a:r>
          </a:p>
        </p:txBody>
      </p:sp>
      <p:sp>
        <p:nvSpPr>
          <p:cNvPr id="71682" name="Rectangle 5">
            <a:extLst>
              <a:ext uri="{FF2B5EF4-FFF2-40B4-BE49-F238E27FC236}">
                <a16:creationId xmlns:a16="http://schemas.microsoft.com/office/drawing/2014/main" id="{66C5C912-8403-1601-2BFC-4A0736011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https://leepavelich.wordpress.com/2011/09/18/progression-of-telescope-sizes</a:t>
            </a:r>
          </a:p>
        </p:txBody>
      </p:sp>
      <p:pic>
        <p:nvPicPr>
          <p:cNvPr id="71683" name="Picture 2" descr="Screen Shot 2020-01-13 at 12.52.12 AM.png">
            <a:extLst>
              <a:ext uri="{FF2B5EF4-FFF2-40B4-BE49-F238E27FC236}">
                <a16:creationId xmlns:a16="http://schemas.microsoft.com/office/drawing/2014/main" id="{4E9F55D9-E3F4-29A9-A7EB-69F8F2D06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84225"/>
            <a:ext cx="85344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nut 3">
            <a:extLst>
              <a:ext uri="{FF2B5EF4-FFF2-40B4-BE49-F238E27FC236}">
                <a16:creationId xmlns:a16="http://schemas.microsoft.com/office/drawing/2014/main" id="{470DB7E3-6B68-7A46-C775-FB1D58EBFBDD}"/>
              </a:ext>
            </a:extLst>
          </p:cNvPr>
          <p:cNvSpPr>
            <a:spLocks/>
          </p:cNvSpPr>
          <p:nvPr/>
        </p:nvSpPr>
        <p:spPr bwMode="auto">
          <a:xfrm>
            <a:off x="3238500" y="3443288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BA724C29-6814-00BD-37FC-8D5E4B463D72}"/>
              </a:ext>
            </a:extLst>
          </p:cNvPr>
          <p:cNvSpPr>
            <a:spLocks/>
          </p:cNvSpPr>
          <p:nvPr/>
        </p:nvSpPr>
        <p:spPr bwMode="auto">
          <a:xfrm>
            <a:off x="3948113" y="3262313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A46D1B7C-10DA-A4CB-E762-4FB584A64DEF}"/>
              </a:ext>
            </a:extLst>
          </p:cNvPr>
          <p:cNvSpPr>
            <a:spLocks/>
          </p:cNvSpPr>
          <p:nvPr/>
        </p:nvSpPr>
        <p:spPr bwMode="auto">
          <a:xfrm>
            <a:off x="4862513" y="3095625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40B22210-BAFB-D64F-A0B2-984F983A8BEE}"/>
              </a:ext>
            </a:extLst>
          </p:cNvPr>
          <p:cNvSpPr>
            <a:spLocks/>
          </p:cNvSpPr>
          <p:nvPr/>
        </p:nvSpPr>
        <p:spPr bwMode="auto">
          <a:xfrm>
            <a:off x="976313" y="5624513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F1AF6699-E265-AB5C-0BDE-936C23B560CA}"/>
              </a:ext>
            </a:extLst>
          </p:cNvPr>
          <p:cNvSpPr>
            <a:spLocks/>
          </p:cNvSpPr>
          <p:nvPr/>
        </p:nvSpPr>
        <p:spPr bwMode="auto">
          <a:xfrm>
            <a:off x="1009650" y="5381625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7834" name="TextBox 1">
            <a:extLst>
              <a:ext uri="{FF2B5EF4-FFF2-40B4-BE49-F238E27FC236}">
                <a16:creationId xmlns:a16="http://schemas.microsoft.com/office/drawing/2014/main" id="{D92FBB8D-2BCA-FF1B-6C15-ACA0B1559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34000"/>
            <a:ext cx="939800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Galileo</a:t>
            </a:r>
          </a:p>
        </p:txBody>
      </p:sp>
      <p:sp>
        <p:nvSpPr>
          <p:cNvPr id="77835" name="TextBox 11">
            <a:extLst>
              <a:ext uri="{FF2B5EF4-FFF2-40B4-BE49-F238E27FC236}">
                <a16:creationId xmlns:a16="http://schemas.microsoft.com/office/drawing/2014/main" id="{906AAF67-48A1-E110-3D0F-FF309DED4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3352800"/>
            <a:ext cx="1195387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Herschels</a:t>
            </a:r>
            <a:endParaRPr lang="en-US" altLang="en-US" sz="2000" dirty="0">
              <a:solidFill>
                <a:schemeClr val="bg1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7836" name="TextBox 12">
            <a:extLst>
              <a:ext uri="{FF2B5EF4-FFF2-40B4-BE49-F238E27FC236}">
                <a16:creationId xmlns:a16="http://schemas.microsoft.com/office/drawing/2014/main" id="{B70BDC79-EBAA-2059-AE42-325456D9A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2971800"/>
            <a:ext cx="982662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Parsons</a:t>
            </a:r>
          </a:p>
        </p:txBody>
      </p:sp>
      <p:sp>
        <p:nvSpPr>
          <p:cNvPr id="77837" name="TextBox 13">
            <a:extLst>
              <a:ext uri="{FF2B5EF4-FFF2-40B4-BE49-F238E27FC236}">
                <a16:creationId xmlns:a16="http://schemas.microsoft.com/office/drawing/2014/main" id="{1366EE3F-B347-FC35-2E7E-0E75FA131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5738" y="3124200"/>
            <a:ext cx="3349625" cy="7080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Hooker = Mount Wilson 100in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                Hubble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89AC050E-AAA3-1B9F-412C-8A82E57B0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Sensitivity and Resolution</a:t>
            </a:r>
          </a:p>
        </p:txBody>
      </p:sp>
      <p:sp>
        <p:nvSpPr>
          <p:cNvPr id="45059" name="TextBox 2">
            <a:extLst>
              <a:ext uri="{FF2B5EF4-FFF2-40B4-BE49-F238E27FC236}">
                <a16:creationId xmlns:a16="http://schemas.microsoft.com/office/drawing/2014/main" id="{91871CFB-6B5E-13FF-9DA7-5C6DC2675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92288"/>
            <a:ext cx="91440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solidFill>
                  <a:srgbClr val="404040"/>
                </a:solidFill>
                <a:latin typeface="Times New Roman" panose="02020603050405020304" pitchFamily="18" charset="0"/>
              </a:rPr>
              <a:t>Compare the </a:t>
            </a:r>
            <a:r>
              <a:rPr lang="en-US" altLang="en-US" sz="2800" i="1">
                <a:solidFill>
                  <a:srgbClr val="00B050"/>
                </a:solidFill>
                <a:latin typeface="Times New Roman" panose="02020603050405020304" pitchFamily="18" charset="0"/>
              </a:rPr>
              <a:t>sensitivity</a:t>
            </a:r>
            <a:r>
              <a:rPr lang="en-US" altLang="en-US" sz="2800" i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>
                <a:solidFill>
                  <a:srgbClr val="404040"/>
                </a:solidFill>
                <a:latin typeface="Times New Roman" panose="02020603050405020304" pitchFamily="18" charset="0"/>
              </a:rPr>
              <a:t>and</a:t>
            </a:r>
            <a:r>
              <a:rPr lang="en-US" altLang="en-US" sz="2800" i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>
                <a:solidFill>
                  <a:srgbClr val="00B050"/>
                </a:solidFill>
                <a:latin typeface="Times New Roman" panose="02020603050405020304" pitchFamily="18" charset="0"/>
              </a:rPr>
              <a:t>resolution</a:t>
            </a:r>
            <a:r>
              <a:rPr lang="en-US" altLang="en-US" sz="2800" i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>
                <a:solidFill>
                  <a:srgbClr val="404040"/>
                </a:solidFill>
                <a:latin typeface="Times New Roman" panose="02020603050405020304" pitchFamily="18" charset="0"/>
              </a:rPr>
              <a:t>of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i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solidFill>
                  <a:srgbClr val="FF0000"/>
                </a:solidFill>
                <a:latin typeface="Times New Roman" panose="02020603050405020304" pitchFamily="18" charset="0"/>
              </a:rPr>
              <a:t>Galileo’s 1in telescope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i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solidFill>
                  <a:srgbClr val="404040"/>
                </a:solidFill>
                <a:latin typeface="Times New Roman" panose="02020603050405020304" pitchFamily="18" charset="0"/>
              </a:rPr>
              <a:t>to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i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solidFill>
                  <a:srgbClr val="FF0000"/>
                </a:solidFill>
                <a:latin typeface="Times New Roman" panose="02020603050405020304" pitchFamily="18" charset="0"/>
              </a:rPr>
              <a:t>Hubble’s 100in telescope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E675821B-46B2-7A58-EAFC-6A1266507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1925: Hubble’s Galaxies</a:t>
            </a:r>
          </a:p>
        </p:txBody>
      </p:sp>
      <p:sp>
        <p:nvSpPr>
          <p:cNvPr id="75778" name="TextBox 2">
            <a:extLst>
              <a:ext uri="{FF2B5EF4-FFF2-40B4-BE49-F238E27FC236}">
                <a16:creationId xmlns:a16="http://schemas.microsoft.com/office/drawing/2014/main" id="{2DCB1C5B-DA3F-53E7-590B-1CC897BBC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319463"/>
            <a:ext cx="13763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Edwin Hubble</a:t>
            </a:r>
          </a:p>
        </p:txBody>
      </p:sp>
      <p:sp>
        <p:nvSpPr>
          <p:cNvPr id="79875" name="TextBox 7">
            <a:extLst>
              <a:ext uri="{FF2B5EF4-FFF2-40B4-BE49-F238E27FC236}">
                <a16:creationId xmlns:a16="http://schemas.microsoft.com/office/drawing/2014/main" id="{6BFDB258-F338-1D5C-2DA2-B97453D7D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9213" y="4006850"/>
            <a:ext cx="4530726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Cepheids 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Andromeda (M31) and Triangulum (M33)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both ~285 kpc</a:t>
            </a:r>
            <a:endParaRPr lang="en-US" altLang="en-US" sz="2000" i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(really 780 kpc and 840 kpc)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B050"/>
                </a:solidFill>
                <a:latin typeface="Times New Roman" panose="02020603050405020304" pitchFamily="18" charset="0"/>
              </a:rPr>
              <a:t>other galaxies not in MW</a:t>
            </a:r>
          </a:p>
        </p:txBody>
      </p:sp>
      <p:pic>
        <p:nvPicPr>
          <p:cNvPr id="75780" name="Picture 3" descr="Screen Shot 2020-01-20 at 5.05.10 PM.png">
            <a:extLst>
              <a:ext uri="{FF2B5EF4-FFF2-40B4-BE49-F238E27FC236}">
                <a16:creationId xmlns:a16="http://schemas.microsoft.com/office/drawing/2014/main" id="{A54A9F9F-A321-5909-F205-F85E375A9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74725"/>
            <a:ext cx="40925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4" descr="Screen Shot 2020-01-20 at 5.08.01 PM.png">
            <a:extLst>
              <a:ext uri="{FF2B5EF4-FFF2-40B4-BE49-F238E27FC236}">
                <a16:creationId xmlns:a16="http://schemas.microsoft.com/office/drawing/2014/main" id="{B5542962-7217-0CCB-F419-EF89B2752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62025"/>
            <a:ext cx="43434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FCF32657-53AC-DE92-2E4A-DBF9B46CBA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Milky Way Today</a:t>
            </a:r>
          </a:p>
        </p:txBody>
      </p:sp>
      <p:pic>
        <p:nvPicPr>
          <p:cNvPr id="77826" name="Picture 5" descr="milkyway">
            <a:extLst>
              <a:ext uri="{FF2B5EF4-FFF2-40B4-BE49-F238E27FC236}">
                <a16:creationId xmlns:a16="http://schemas.microsoft.com/office/drawing/2014/main" id="{275B51EF-5D39-BD9A-8FB9-9D0CD0494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228600"/>
            <a:ext cx="10896600" cy="723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4AA037-B7FC-1306-6726-342788786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4003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F7984C-B61E-3AEE-475F-60CE95BD4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876800"/>
            <a:ext cx="21812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B98ECD-330E-B262-FAD7-2E17BF8A84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21351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20-01-12 at 4.50.11 PM.png">
            <a:extLst>
              <a:ext uri="{FF2B5EF4-FFF2-40B4-BE49-F238E27FC236}">
                <a16:creationId xmlns:a16="http://schemas.microsoft.com/office/drawing/2014/main" id="{36DD0372-C150-3D8F-C9BB-0F730C707C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"/>
            <a:ext cx="26908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BB23EB01-2EAC-D3C5-7378-45C6846153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Sensitivity and Resolution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0F224150-8A56-3795-0FB4-B81D50F0BF53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00100" y="1143000"/>
            <a:ext cx="7658100" cy="5691623"/>
          </a:xfrm>
          <a:prstGeom prst="rect">
            <a:avLst/>
          </a:prstGeom>
          <a:blipFill>
            <a:blip r:embed="rId3"/>
            <a:stretch>
              <a:fillRect l="-661" t="-668" b="-445"/>
            </a:stretch>
          </a:blipFill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noFill/>
              </a:rPr>
              <a:t> </a:t>
            </a:r>
          </a:p>
        </p:txBody>
      </p:sp>
      <p:sp>
        <p:nvSpPr>
          <p:cNvPr id="81923" name="TextBox 2">
            <a:extLst>
              <a:ext uri="{FF2B5EF4-FFF2-40B4-BE49-F238E27FC236}">
                <a16:creationId xmlns:a16="http://schemas.microsoft.com/office/drawing/2014/main" id="{951A31F1-2E50-9E27-F6FF-439E181D5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0000"/>
                </a:solidFill>
                <a:latin typeface="Times New Roman" panose="02020603050405020304" pitchFamily="18" charset="0"/>
              </a:rPr>
              <a:t>What are the </a:t>
            </a:r>
            <a:r>
              <a:rPr lang="en-US" altLang="en-US" sz="2000" i="1">
                <a:solidFill>
                  <a:srgbClr val="00B050"/>
                </a:solidFill>
                <a:latin typeface="Times New Roman" panose="02020603050405020304" pitchFamily="18" charset="0"/>
              </a:rPr>
              <a:t>sensitivity</a:t>
            </a:r>
            <a:r>
              <a:rPr lang="en-US" altLang="en-US" sz="2000" i="1">
                <a:solidFill>
                  <a:srgbClr val="FF0000"/>
                </a:solidFill>
                <a:latin typeface="Times New Roman" panose="02020603050405020304" pitchFamily="18" charset="0"/>
              </a:rPr>
              <a:t> and </a:t>
            </a:r>
            <a:r>
              <a:rPr lang="en-US" altLang="en-US" sz="2000" i="1">
                <a:solidFill>
                  <a:srgbClr val="00B050"/>
                </a:solidFill>
                <a:latin typeface="Times New Roman" panose="02020603050405020304" pitchFamily="18" charset="0"/>
              </a:rPr>
              <a:t>resolution</a:t>
            </a:r>
            <a:r>
              <a:rPr lang="en-US" altLang="en-US" sz="2000" i="1">
                <a:solidFill>
                  <a:srgbClr val="FF0000"/>
                </a:solidFill>
                <a:latin typeface="Times New Roman" panose="02020603050405020304" pitchFamily="18" charset="0"/>
              </a:rPr>
              <a:t> of the 72in compared to 48in?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Screen Shot 2020-01-13 at 12.52.12 AM.png">
            <a:extLst>
              <a:ext uri="{FF2B5EF4-FFF2-40B4-BE49-F238E27FC236}">
                <a16:creationId xmlns:a16="http://schemas.microsoft.com/office/drawing/2014/main" id="{D4221756-3387-75CD-A17A-19E2BF133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84225"/>
            <a:ext cx="85344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>
            <a:extLst>
              <a:ext uri="{FF2B5EF4-FFF2-40B4-BE49-F238E27FC236}">
                <a16:creationId xmlns:a16="http://schemas.microsoft.com/office/drawing/2014/main" id="{697D0CD4-8A60-1A1C-8087-397DCB220D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O/IR Telescope Size Progression</a:t>
            </a:r>
          </a:p>
        </p:txBody>
      </p:sp>
      <p:sp>
        <p:nvSpPr>
          <p:cNvPr id="30723" name="Rectangle 5">
            <a:extLst>
              <a:ext uri="{FF2B5EF4-FFF2-40B4-BE49-F238E27FC236}">
                <a16:creationId xmlns:a16="http://schemas.microsoft.com/office/drawing/2014/main" id="{412AB2C1-175F-3DBD-885A-1D371020E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91263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https://leepavelich.wordpress.com/2011/09/18/progression-of-telescope-sizes</a:t>
            </a:r>
          </a:p>
        </p:txBody>
      </p:sp>
      <p:sp>
        <p:nvSpPr>
          <p:cNvPr id="4" name="Donut 3">
            <a:extLst>
              <a:ext uri="{FF2B5EF4-FFF2-40B4-BE49-F238E27FC236}">
                <a16:creationId xmlns:a16="http://schemas.microsoft.com/office/drawing/2014/main" id="{BA4BC5FE-913C-9BD7-BBD7-B1A38697EA93}"/>
              </a:ext>
            </a:extLst>
          </p:cNvPr>
          <p:cNvSpPr>
            <a:spLocks/>
          </p:cNvSpPr>
          <p:nvPr/>
        </p:nvSpPr>
        <p:spPr bwMode="auto">
          <a:xfrm>
            <a:off x="3228975" y="3443288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2FD71C46-D837-0D17-B31E-59437027DA4C}"/>
              </a:ext>
            </a:extLst>
          </p:cNvPr>
          <p:cNvSpPr>
            <a:spLocks/>
          </p:cNvSpPr>
          <p:nvPr/>
        </p:nvSpPr>
        <p:spPr bwMode="auto">
          <a:xfrm>
            <a:off x="976313" y="5624513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2" name="Donut 11">
            <a:extLst>
              <a:ext uri="{FF2B5EF4-FFF2-40B4-BE49-F238E27FC236}">
                <a16:creationId xmlns:a16="http://schemas.microsoft.com/office/drawing/2014/main" id="{B0BB75CD-3C0D-AE13-8344-5BCCC0377E1D}"/>
              </a:ext>
            </a:extLst>
          </p:cNvPr>
          <p:cNvSpPr>
            <a:spLocks/>
          </p:cNvSpPr>
          <p:nvPr/>
        </p:nvSpPr>
        <p:spPr bwMode="auto">
          <a:xfrm>
            <a:off x="1009650" y="5381625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ADA5887E-3972-5AA3-8C04-94A646EE2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3352800"/>
            <a:ext cx="1195387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Herschels</a:t>
            </a:r>
            <a:endParaRPr lang="en-US" altLang="en-US" sz="2000" dirty="0">
              <a:solidFill>
                <a:schemeClr val="bg1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36C903C5-F56D-5456-25E8-9798C2208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34000"/>
            <a:ext cx="939800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Galileo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0088016B-F56D-BB96-F007-96ACCC0494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1785: Herschels’</a:t>
            </a:r>
            <a:r>
              <a:rPr lang="en-US" altLang="ja-JP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Milky Way</a:t>
            </a: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2770" name="Picture 5" descr="Screen Shot 2020-01-12 at 5.26.59 PM.png">
            <a:extLst>
              <a:ext uri="{FF2B5EF4-FFF2-40B4-BE49-F238E27FC236}">
                <a16:creationId xmlns:a16="http://schemas.microsoft.com/office/drawing/2014/main" id="{F2F84E94-44E4-2ECA-3E70-64BB80203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39624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190E2F-894C-5874-E305-60741F517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316038"/>
            <a:ext cx="4886325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anose="02020603050405020304" pitchFamily="18" charset="0"/>
              </a:rPr>
              <a:t>USED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anose="02020603050405020304" pitchFamily="18" charset="0"/>
              </a:rPr>
              <a:t>	   		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anose="02020603050405020304" pitchFamily="18" charset="0"/>
              </a:rPr>
              <a:t>     star count model with “Star-Gages”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anose="02020603050405020304" pitchFamily="18" charset="0"/>
              </a:rPr>
              <a:t>     number densities of stars in &gt; 600 fields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anose="02020603050405020304" pitchFamily="18" charset="0"/>
              </a:rPr>
              <a:t>     low density? … several fields averaged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8F5628E-5CDF-FAF2-DC84-A8B71BFE40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SuperCOSMOS Images (30 arcmin)</a:t>
            </a:r>
          </a:p>
        </p:txBody>
      </p:sp>
      <p:pic>
        <p:nvPicPr>
          <p:cNvPr id="52227" name="Picture 1" descr="northpole.I.png">
            <a:extLst>
              <a:ext uri="{FF2B5EF4-FFF2-40B4-BE49-F238E27FC236}">
                <a16:creationId xmlns:a16="http://schemas.microsoft.com/office/drawing/2014/main" id="{7532E2CA-081B-5E9B-929A-1DBC69FCD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990600"/>
            <a:ext cx="29321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2" descr="northpole.B.png">
            <a:extLst>
              <a:ext uri="{FF2B5EF4-FFF2-40B4-BE49-F238E27FC236}">
                <a16:creationId xmlns:a16="http://schemas.microsoft.com/office/drawing/2014/main" id="{18F0A471-49F5-D089-9E9C-B982C0ECF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29273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3" descr="center.I.png">
            <a:extLst>
              <a:ext uri="{FF2B5EF4-FFF2-40B4-BE49-F238E27FC236}">
                <a16:creationId xmlns:a16="http://schemas.microsoft.com/office/drawing/2014/main" id="{EE23B241-320F-D096-D4BB-FF17EDC7F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3962400"/>
            <a:ext cx="29368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 descr="center.B.png">
            <a:extLst>
              <a:ext uri="{FF2B5EF4-FFF2-40B4-BE49-F238E27FC236}">
                <a16:creationId xmlns:a16="http://schemas.microsoft.com/office/drawing/2014/main" id="{E4B001B7-3DE1-AE33-042E-C3FADD192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0"/>
            <a:ext cx="29321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Box 5">
            <a:extLst>
              <a:ext uri="{FF2B5EF4-FFF2-40B4-BE49-F238E27FC236}">
                <a16:creationId xmlns:a16="http://schemas.microsoft.com/office/drawing/2014/main" id="{9DBA51F6-F880-BC24-C715-B39794AA7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89275"/>
            <a:ext cx="3878263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   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    I</a:t>
            </a:r>
          </a:p>
        </p:txBody>
      </p:sp>
      <p:sp>
        <p:nvSpPr>
          <p:cNvPr id="40968" name="TextBox 6">
            <a:extLst>
              <a:ext uri="{FF2B5EF4-FFF2-40B4-BE49-F238E27FC236}">
                <a16:creationId xmlns:a16="http://schemas.microsoft.com/office/drawing/2014/main" id="{429DE49E-E4CD-82EC-56B3-AE00C56B5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9175" y="1928813"/>
            <a:ext cx="120967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Galactic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North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Pole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Galactic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Center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7" grpId="0"/>
      <p:bldP spid="409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DB437F04-E937-782E-FAF0-911BF1F9E2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1785: Herschels’</a:t>
            </a:r>
            <a:r>
              <a:rPr lang="en-US" altLang="ja-JP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Milky Way</a:t>
            </a: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620648AB-717E-8586-DD79-F981677E5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316038"/>
            <a:ext cx="4886325" cy="40941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USED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	   		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     star count model with “Star-Gages”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     number densities of stars in &gt; 600 fields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     low density? … several fields averaged</a:t>
            </a:r>
          </a:p>
          <a:p>
            <a:pPr eaLnBrk="1" hangingPunct="1">
              <a:buFontTx/>
              <a:buNone/>
              <a:defRPr/>
            </a:pP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DID NOT HAVE/USE</a:t>
            </a:r>
          </a:p>
          <a:p>
            <a:pPr eaLnBrk="1" hangingPunct="1">
              <a:buFontTx/>
              <a:buNone/>
              <a:defRPr/>
            </a:pPr>
            <a:endParaRPr lang="en-US" altLang="en-US" sz="2000" dirty="0">
              <a:solidFill>
                <a:schemeClr val="bg1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    parallaxes	… no luminosities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    star colors	… no temperatures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		… no HR diagram</a:t>
            </a:r>
          </a:p>
        </p:txBody>
      </p:sp>
      <p:pic>
        <p:nvPicPr>
          <p:cNvPr id="36867" name="Picture 1" descr="Screen Shot 2020-01-12 at 5.26.59 PM.png">
            <a:extLst>
              <a:ext uri="{FF2B5EF4-FFF2-40B4-BE49-F238E27FC236}">
                <a16:creationId xmlns:a16="http://schemas.microsoft.com/office/drawing/2014/main" id="{AC629523-5C86-14EE-6FA7-D9448B732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39624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0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049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049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3B0CA196-0D38-3C5A-2B4D-CA7C52BDAD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1785: Herschels’</a:t>
            </a:r>
            <a:r>
              <a:rPr lang="en-US" altLang="ja-JP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Milky Way</a:t>
            </a: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E882D15E-71C5-6C92-E218-64033760C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2000"/>
            <a:ext cx="83058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ASSUMED		(a)  all stars identical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			(b)  stellar density uniform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			(c)  no obscuration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	then … surface densities become volumes become distances …</a:t>
            </a:r>
          </a:p>
        </p:txBody>
      </p:sp>
      <p:pic>
        <p:nvPicPr>
          <p:cNvPr id="70659" name="Picture 2" descr="Screen Shot 2020-01-12 at 5.29.50 PM.png">
            <a:extLst>
              <a:ext uri="{FF2B5EF4-FFF2-40B4-BE49-F238E27FC236}">
                <a16:creationId xmlns:a16="http://schemas.microsoft.com/office/drawing/2014/main" id="{1875CDA4-18FC-BC7D-1590-0A03EFCDE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7245350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737A9-581F-7958-A11B-8C948BAAE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19800"/>
            <a:ext cx="815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RESULTS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2000">
                <a:solidFill>
                  <a:srgbClr val="008000"/>
                </a:solidFill>
                <a:latin typeface="Times New Roman" panose="02020603050405020304" pitchFamily="18" charset="0"/>
              </a:rPr>
              <a:t>disk of stars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2000">
                <a:solidFill>
                  <a:srgbClr val="008000"/>
                </a:solidFill>
                <a:latin typeface="Times New Roman" panose="02020603050405020304" pitchFamily="18" charset="0"/>
              </a:rPr>
              <a:t>thickness 1/10 diameter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			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Sun near center		MW much too small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BC5B476A-C504-C1E0-A853-44D1C39DCE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1785: Herschels’</a:t>
            </a:r>
            <a:r>
              <a:rPr lang="en-US" altLang="ja-JP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Milky Way</a:t>
            </a: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0962" name="Rectangle 5">
            <a:extLst>
              <a:ext uri="{FF2B5EF4-FFF2-40B4-BE49-F238E27FC236}">
                <a16:creationId xmlns:a16="http://schemas.microsoft.com/office/drawing/2014/main" id="{6A375650-DE74-4AED-B8A5-629F34A44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2000"/>
            <a:ext cx="830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ALSO			“nebulae” drawn by Caroline Herschel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B85E2C-C6D2-20CB-5529-21C2BE62C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53000"/>
            <a:ext cx="9144000" cy="17541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William Herschel writes: “These suns, every one of which is probably as much consequence to a system of planets, satellites, and comets, as our own sun, are now to be considered, in their turn, as the minute parts of a proportionally greater whole.”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[… the curse of “planetary nebulae” that have nothing to do with planets …]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… debate: are “nebulae” inside or outside the Milky Way? …</a:t>
            </a:r>
          </a:p>
        </p:txBody>
      </p:sp>
      <p:pic>
        <p:nvPicPr>
          <p:cNvPr id="40964" name="Picture 1" descr="Screen Shot 2020-01-20 at 1.52.46 PM.png">
            <a:extLst>
              <a:ext uri="{FF2B5EF4-FFF2-40B4-BE49-F238E27FC236}">
                <a16:creationId xmlns:a16="http://schemas.microsoft.com/office/drawing/2014/main" id="{F522D1D5-A267-F586-FBE5-7C3A1EC6F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09600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875346E3-A206-39EB-E194-F72002488D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1845: Parsons’ Spirals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C4AF2255-D346-1EBC-BF4C-1D551ABB5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819775"/>
            <a:ext cx="861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PURPOSE	revisit nebulae in Messier list … nebulae or unresolved clusters?</a:t>
            </a:r>
          </a:p>
        </p:txBody>
      </p:sp>
      <p:pic>
        <p:nvPicPr>
          <p:cNvPr id="43011" name="Picture 2" descr="Screen Shot 2020-01-12 at 8.03.23 PM.png">
            <a:extLst>
              <a:ext uri="{FF2B5EF4-FFF2-40B4-BE49-F238E27FC236}">
                <a16:creationId xmlns:a16="http://schemas.microsoft.com/office/drawing/2014/main" id="{45D03667-99AA-283C-58AD-164787E32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4582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2">
            <a:extLst>
              <a:ext uri="{FF2B5EF4-FFF2-40B4-BE49-F238E27FC236}">
                <a16:creationId xmlns:a16="http://schemas.microsoft.com/office/drawing/2014/main" id="{3CFD91B7-D0A0-E3B3-BEEF-7F7132A30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4656138"/>
            <a:ext cx="1557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William Parsons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1600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rd</a:t>
            </a: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 Earl of Rosse</a:t>
            </a:r>
          </a:p>
        </p:txBody>
      </p:sp>
      <p:pic>
        <p:nvPicPr>
          <p:cNvPr id="43013" name="Picture 3" descr="Screen Shot 2020-01-12 at 8.18.49 PM.png">
            <a:extLst>
              <a:ext uri="{FF2B5EF4-FFF2-40B4-BE49-F238E27FC236}">
                <a16:creationId xmlns:a16="http://schemas.microsoft.com/office/drawing/2014/main" id="{D1F5510F-E47C-5583-3D2C-C0169E00E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9463"/>
            <a:ext cx="2063750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Box 2">
            <a:extLst>
              <a:ext uri="{FF2B5EF4-FFF2-40B4-BE49-F238E27FC236}">
                <a16:creationId xmlns:a16="http://schemas.microsoft.com/office/drawing/2014/main" id="{4F68203E-1D6A-0C21-33FD-960E5DC08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50" y="5360988"/>
            <a:ext cx="2627313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72in </a:t>
            </a: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reflector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in Ireland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4933" grpId="0" build="allAtOnce"/>
    </p:bldLst>
  </p:timing>
</p:sld>
</file>

<file path=ppt/theme/theme1.xml><?xml version="1.0" encoding="utf-8"?>
<a:theme xmlns:a="http://schemas.openxmlformats.org/drawingml/2006/main" name="2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9320</TotalTime>
  <Words>1195</Words>
  <Application>Microsoft Macintosh PowerPoint</Application>
  <PresentationFormat>On-screen Show (4:3)</PresentationFormat>
  <Paragraphs>244</Paragraphs>
  <Slides>28</Slides>
  <Notes>28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Times New Roman</vt:lpstr>
      <vt:lpstr>2_Default Design</vt:lpstr>
      <vt:lpstr>3_Default Design</vt:lpstr>
      <vt:lpstr>Milky Way History II</vt:lpstr>
      <vt:lpstr>1785: Herschels’ MW</vt:lpstr>
      <vt:lpstr>O/IR Telescope Size Progression</vt:lpstr>
      <vt:lpstr>1785: Herschels’ Milky Way</vt:lpstr>
      <vt:lpstr>SuperCOSMOS Images (30 arcmin)</vt:lpstr>
      <vt:lpstr>1785: Herschels’ Milky Way</vt:lpstr>
      <vt:lpstr>1785: Herschels’ Milky Way</vt:lpstr>
      <vt:lpstr>1785: Herschels’ Milky Way</vt:lpstr>
      <vt:lpstr>1845: Parsons’ Spirals</vt:lpstr>
      <vt:lpstr>O/IR Telescope Size Progression</vt:lpstr>
      <vt:lpstr>1845: Parsons’ Spirals</vt:lpstr>
      <vt:lpstr>A Century+ Ago: Key Questions</vt:lpstr>
      <vt:lpstr>1910s: H-R Diagram</vt:lpstr>
      <vt:lpstr>1922: Kapteyn’s MW</vt:lpstr>
      <vt:lpstr>1922: Kapteyn’s MW</vt:lpstr>
      <vt:lpstr>1920: The Great Debate</vt:lpstr>
      <vt:lpstr>1920: The Great Debate</vt:lpstr>
      <vt:lpstr>1920: The Great Debate</vt:lpstr>
      <vt:lpstr>1920: The Great Debate</vt:lpstr>
      <vt:lpstr>1920: The Great Debate</vt:lpstr>
      <vt:lpstr>A Century Ago: Key Questions</vt:lpstr>
      <vt:lpstr>1912: Leavitt’s Law of Cepheids</vt:lpstr>
      <vt:lpstr>O/IR Telescope Size Progression</vt:lpstr>
      <vt:lpstr>Sensitivity and Resolution</vt:lpstr>
      <vt:lpstr>1925: Hubble’s Galaxies</vt:lpstr>
      <vt:lpstr>Milky Way Today</vt:lpstr>
      <vt:lpstr>PowerPoint Presentation</vt:lpstr>
      <vt:lpstr>Sensitivity and Resolution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Henry</dc:creator>
  <cp:lastModifiedBy>Manzano Pisco</cp:lastModifiedBy>
  <cp:revision>738</cp:revision>
  <dcterms:created xsi:type="dcterms:W3CDTF">2013-03-14T16:04:26Z</dcterms:created>
  <dcterms:modified xsi:type="dcterms:W3CDTF">2024-01-24T21:55:36Z</dcterms:modified>
</cp:coreProperties>
</file>