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74" r:id="rId2"/>
  </p:sldMasterIdLst>
  <p:notesMasterIdLst>
    <p:notesMasterId r:id="rId32"/>
  </p:notesMasterIdLst>
  <p:sldIdLst>
    <p:sldId id="885" r:id="rId3"/>
    <p:sldId id="933" r:id="rId4"/>
    <p:sldId id="925" r:id="rId5"/>
    <p:sldId id="926" r:id="rId6"/>
    <p:sldId id="899" r:id="rId7"/>
    <p:sldId id="927" r:id="rId8"/>
    <p:sldId id="913" r:id="rId9"/>
    <p:sldId id="914" r:id="rId10"/>
    <p:sldId id="928" r:id="rId11"/>
    <p:sldId id="886" r:id="rId12"/>
    <p:sldId id="934" r:id="rId13"/>
    <p:sldId id="918" r:id="rId14"/>
    <p:sldId id="888" r:id="rId15"/>
    <p:sldId id="861" r:id="rId16"/>
    <p:sldId id="916" r:id="rId17"/>
    <p:sldId id="931" r:id="rId18"/>
    <p:sldId id="860" r:id="rId19"/>
    <p:sldId id="889" r:id="rId20"/>
    <p:sldId id="892" r:id="rId21"/>
    <p:sldId id="895" r:id="rId22"/>
    <p:sldId id="863" r:id="rId23"/>
    <p:sldId id="865" r:id="rId24"/>
    <p:sldId id="883" r:id="rId25"/>
    <p:sldId id="932" r:id="rId26"/>
    <p:sldId id="900" r:id="rId27"/>
    <p:sldId id="901" r:id="rId28"/>
    <p:sldId id="905" r:id="rId29"/>
    <p:sldId id="904" r:id="rId30"/>
    <p:sldId id="903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/>
    <p:restoredTop sz="94694"/>
  </p:normalViewPr>
  <p:slideViewPr>
    <p:cSldViewPr>
      <p:cViewPr varScale="1">
        <p:scale>
          <a:sx n="121" d="100"/>
          <a:sy n="121" d="100"/>
        </p:scale>
        <p:origin x="1720" y="17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5D35643C-22B7-A272-1D86-F488E7C86F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5E6EA551-AE3E-D315-2E45-B802F81E918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BF4D30AC-50A6-F4D3-DD36-B3F4858FD7E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8F9474C7-45E5-A985-5DBE-C2F38147E0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44860828-CC98-B446-4778-60784C0BB2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27B9CD04-5B2D-CC5D-2104-7AFC20BB0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9FDE02-EA5C-D449-B267-1D64AB8AD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17469766-FC1D-934B-3926-13BE03E283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227814-2A86-0C4C-94E2-B0881A97121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15A2ED2D-11BA-BD4E-E81E-88152305F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720B96EF-08C9-B73E-70BF-DD9191171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C7C5037E-A6F6-8449-39BF-51865ACC9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C5D6E6-3F8E-8340-ADB4-9D7CD2512B55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F6EF2F7-1FC4-38F4-0D51-FB17775CE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C0A387C-9914-DAFA-E35E-9C48270290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NSF is driven by science and scientists … NASA is driven by missions it is told to do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6AAF6716-E1F6-66DF-4FA2-681488B29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11A254-8E01-E245-9C29-858EFFECF970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712C442C-3AD4-4A08-16FC-DC16C3A74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7CFF7FC7-BDCC-2B67-FE8F-8683CF0E3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F4426487-7FB8-109E-7A08-DF164D932B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3BCDC2-2021-F746-B9A9-D9D0421D429C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A5239F63-1232-B367-FB14-79D7D44F2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BD16D8C-F7F7-5F23-3ED3-6BAA722B69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D43BDF60-0C30-E09D-DED3-D69D249EBA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97C474-48D2-2042-A4BB-AC2CFCD9E67D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C3CF986D-159D-D4E7-38BB-B4DF4AFBB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19258C9A-6289-5A7F-A20B-46EA3BB32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74E5D21A-1F60-E59F-E050-BF5B299DAE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95E2AC-7FF2-DE44-A105-783DFF30042E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F06D36B0-2000-0501-FA9D-9D586CB9E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470A5316-30FF-4DDB-D03D-7527483ED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! in #5 was emphasis in Hans Krimm’s slides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44EC44D6-B322-2D30-6EB1-E991329D9F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0E3951-C12B-B14B-9EA4-FE2A93E6D30D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3017232A-2D65-123E-6FFA-B4A06B424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836717E1-DB92-BFDB-1DB8-1837B0330A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1DFF3D54-98BB-55BE-BF00-E586A82C8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58CDA9-F948-2D42-91DB-2A4066E2671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C02CE94-C98C-76E9-A6FF-CECA478253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5711C080-3E5A-CEED-4CA8-A88E8960F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1494503E-E387-17A5-BA73-B32ACAB53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D8D366-3BCC-1846-AE83-2E8193379CA5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0B41A6F8-657A-A9B3-CA7A-1086A01CD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5D79D5D6-FE3F-EBFA-4172-933F97949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F36265AD-2D24-2D57-81C0-A89EB4527C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FDB6D0-9ABB-5A4D-A795-C6982D28F928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27DEAB5C-CAEA-69CF-1022-AA665E6D88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59136F9-F7D1-62F0-D3FF-2418577AA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97706924-2364-1CED-CDCD-D9236CF30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034E79-2D22-7940-B6BD-530FCE5064D5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4195D4B5-3E61-FC81-4876-EE6D3A231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D606792-2F45-B422-E61F-8D2B862F4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BEF2F62A-7A78-DAA6-B1D4-E9E395E44A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1A074C-19C9-9549-A74E-6B488A3CF89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D0725A7F-7E44-B24B-A95D-81E992B89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A67B695-7E44-0AA2-38DF-FEA05F357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325891EA-C0B5-BFE9-C8B6-2223751225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E366F5-98D8-F34D-9AB6-49D3257AEABD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BF2861AF-30A4-CC25-3D9A-687263C96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7E6DF114-F70F-4751-E7D2-61B16965D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EAA04DE4-8F70-D3CA-CA40-061697B4F1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09D04A-A3FB-2240-A327-4F0F25CE128A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67BEBFE6-5BAE-8B2E-3455-A5D84B2BA4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084DF455-DDC1-0CBA-8BA2-82398C383F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4305A99F-6086-70D3-DC57-FBA6DEB8F9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DD2D2D-753D-834B-9148-4FA4B14C4CA9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5F104CC-7CAD-7972-4DD7-841A0D260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F9F4693-6471-7829-74D3-B018C71D1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61511A5D-C0F4-E6B2-5D21-F1BF4D162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00611E-8921-C245-91A7-08C008FAC5B5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9752EE7C-29E3-1D19-1C73-D48EE3C0C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6D88B67D-2256-8F6B-DF26-6E71BC7E2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Figure from 1922 paper (?)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01B56373-F5EF-47BF-C652-5C5B55B1B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D3579FE-3DE7-624E-8519-6BFA5A351EE2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5E558E01-5B75-D85C-DDDB-950E650EE4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9BD27C6-6C5A-28BD-2040-427FC7994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Figure from 1922 paper (?)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E38F427A-CE02-04B1-7C21-63EBCB69B3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99F71D-A778-FB41-BFC3-B546F833AB69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E437E8CE-5521-D901-DC76-488FDFE8E9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334FCBF2-36C4-0346-52CA-DC29F8BB4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Excise taxes are charged on goods/services/activities … fuel, airline tickets, tobacco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7834BD31-8024-017D-2DE1-8CB62716E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E13DA5-9048-3840-9960-B62AD93151CB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3B597538-ED25-015E-E14D-6A7568CEB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0676336B-AFB1-0AA0-EA39-6F048C120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450E6722-323D-77DC-029C-C9D7F5651F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BBE1970-73D7-2C4D-80E1-277404CCD402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18383718-C4BC-161A-6C2D-88C0C99E93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A5ADDF83-6FD5-9E95-22AA-9ADCCE557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A091722E-A775-C47B-859A-8BAF59A2C8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085085-7650-8040-906B-2486F190948C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A1CE87E9-B162-A97E-8DAD-B1CE37E7F2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BFD455EC-B836-1221-7AEE-C3840487E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7BA8BDFE-29A7-88A7-DA29-1E368EFD4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90BA2CE-DFF5-8943-AE2D-3D31D334ABD2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A4641ED9-187B-0E77-24B6-CC86DB16BD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A866AC62-DD72-DBFB-2FF4-399D74297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BF82062B-9C94-2075-4453-EE1F4F8B44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08C6FE-9FA9-B74C-AF0E-5D73E5B14D5E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22DE26F-45E5-503A-941E-671FC758F8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9A51B9C-15B6-11E0-5EAB-FBA11288A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China was 18T .. Japan/Germany 4T … India/UK/France 3T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EF127C0F-FA58-3F66-6698-15D0D39FE5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C37099-F61D-8845-9EE7-993D27246D05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1FFFD404-F3BF-493B-63D4-3DA7658F1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1D0D983-1597-D835-6E64-47DB67C5E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China was 18T .. Japan/Germany 4T … India/UK/France 3T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E79308D6-CC15-1F73-4260-57806FB9AB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C3C843-1843-844D-9AD0-E9794504C775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54F71561-6B55-D815-88E3-8D401A770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471FCBE-4494-C096-163C-E92382687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 spends about 1/3 of all defense spending in the world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15B3186C-C740-5B66-E8BA-258480D15B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170C8D-7915-974C-B225-F12F11F8EDB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46FDB2B-930C-EF2B-E2C6-BF339B312A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83EEEC2F-359E-E725-9B9B-411E88B856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China was 18T .. Japan/Germany 4T … India/UK/France 3T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A82AC188-811A-5A4B-FCEE-6854A6568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86C5B8-5F77-D44F-8216-59B061312F74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EAFD358-702B-91D9-1AE4-0D29674D7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7CF39BF4-EABB-16C7-FEF7-FD0BE8196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stays flat for 2021-2024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5F719E14-2DB6-E12D-A99A-76E940B804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615DEE-0761-A247-9D26-C3419BBDDC62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2CCF905F-D923-3CE2-DB8C-7C0696E246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C279A038-4E92-75BB-869E-AE6383EFD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NIH FY2019 budget $39.1B via HHS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9390534F-678C-E741-F3F7-D68D26EAF1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D2B5E8-70F0-A44F-8E9C-A81ABE31E69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D0FDCF06-DAF3-8AD1-2FC5-3DC53A6A8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0C35F04D-7F95-7600-048D-468D88B83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NIH FY2019 budget $39.1B via HHS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9B577E-20B4-8E74-F135-EE95CE19FF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AF9760-168A-F301-331F-9461E95B6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722BF1-7F2C-5491-E1E5-C82CB29A9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D557A-173F-1D4E-A743-67477BC47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01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045E38-3E9E-61A9-4FF9-E810D48586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C6823F-6DF2-1FAE-66A8-39726DA46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33161A-18D6-9FB7-2EFD-A1CACAF2B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A4FAC-89E8-C846-8ED1-3D144A0AF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50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379BD4-3FE3-56F9-6ABF-70A1B8516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98FE9-15D6-085B-03EC-C0214B9F4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DC6984-C48C-4D26-85F0-4DD6D30403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B5B06-7D7E-7045-8E5A-FE0EBC2D8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85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6EF2A6-1252-86E4-DD78-D84E144CCC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B68A33-0B19-6CB6-287B-04500588D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B44070-0273-D37A-60BF-8033694114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08094-41DF-2B48-9611-DD5244BCE7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4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4A9BDE-6337-6D08-51B9-192C37A8F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27B119-8464-5E9D-551D-FC0FAC756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3BA9BC-0EA0-EC7C-3A7B-63C9C1F68C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EA3A2-47CE-6F4C-82FD-C577314B7B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51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220492-E775-A9DB-9A12-0D54F14BD8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414D8F-3E40-4F7C-9526-150D32331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8EA792-EF07-FEFF-D62D-0D8AA75CF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D498-F0B6-454F-9C7C-4E10D4972F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984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C3959-50A3-2004-34A3-1FD2000EB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E2854-B817-F9E1-07A2-8EEA7045F3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76B9B-DED4-0834-3A9D-9BD616716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85ED-51EF-7040-910C-2A1B45C0B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910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EC81B1-08FA-7F76-7489-19373ED5BD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272892-3640-3B49-8019-E4BC3E584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3229783-8759-2F12-85FD-BF9F8ACAEE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854ED-5819-1D4D-B4C3-903400E81C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973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41758B-5ED8-AC14-6FF2-87C1AF3D1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FA18E2-549A-C307-CF80-DEDFA5F4C2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B58D5A-F38F-CF9E-B853-9AE4BC898F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D54EB-997A-AF4B-8925-B3830497E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633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4D796F-1426-A018-19E8-1AC63B0596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F6568D-C4E5-777C-ABD9-737868EE2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6E15D2-C6D6-2D3B-8C07-D5F14F4184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9DF59-D85E-6C4E-9A8E-204919B1C1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515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E41D8B-F21D-114B-7A7B-AE358FBE9C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F9D45-7A7F-8C43-C675-6484E3D74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77A77E-664A-4D4B-ED31-37F593D9B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1C30-B526-9248-9F5A-BE169BB69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66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A03E50-CEC7-DED3-543F-EB6838CC5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60623D-89CF-9B4E-3DD6-1F15AF3B7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9EC154-9E6A-22F9-C566-D24BC44D8A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9AD2B-B8FE-DB46-B00B-F9D869987B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835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E6780D-D57B-9B92-B842-1BBF2715D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C1E77-7833-9EBF-74C6-F1B11923B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71652-9078-5375-0EA9-F9F76C10D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F8F67-1315-A64A-A2D3-8B4BF1F6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482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E31842-464B-B106-E47B-4FEF7CE617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938EF6-953E-F5F4-68B1-33C7D8ACC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26C856-383B-BB76-F2FA-B198C090A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51B9C-3DDC-7241-BE23-2C04249CD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293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02BD2-5143-55B5-3567-4D17D81D28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14E388-3181-1E35-6959-B7F6CA35E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4CA9E6-1993-93ED-2EAA-51622B285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1F2-E69D-B949-A9FE-E6BDBCA14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02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FDBFE-279C-DFE2-21A4-F9826F974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105A60-0D04-9B49-F3CE-152F672FA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FA08EE-3B9A-BBA0-8242-E9A37F701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22DC8-7222-9648-9374-6F8B55FB08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04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C7F2BD-5BF5-1390-51B5-2628FE7BE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84B5B1-C92A-33ED-83FE-1EAAD805A4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10E15-AC6A-3918-3B0D-C7C99E422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A1EF9-F154-DA45-991E-D5C9C0AFF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85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8F586B4-655E-0680-C309-2E330627F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1A0DC0-7029-4F98-2CF4-F9EA1FFA56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E5418D-0802-1301-D67B-965E81B28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6F91-3918-4446-88C5-5602E1EDEA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73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3D1DB46-74A7-5B30-1092-50FBF27650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F1C923-E724-6A9B-B3D4-17EAF60C13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BCC7820-035F-442C-1073-A881A1A94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2347-EFED-C046-BF41-59A181CCE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3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48225C-B1AA-A9A3-F505-1B20CCCB8E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996BDB-4F2D-D882-5757-FA16B97788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A8300D-870F-A2A4-CF23-8B5497103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F7BCF-A16E-F849-A65C-E451FD772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24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CDF02-4D85-15A8-5022-5D48D04FA3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CF8CF-EADF-5B95-E481-A00A2CA26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D926AF-02FB-FFF6-689A-2D8822185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F89E2-F449-5443-9A7C-EC5B78723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1734A-3E41-9B00-2119-EBF212E7E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8E9DA-8CA2-8451-4B6B-4955587A88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B09EB-6327-6B80-72E4-58442B477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6B934-3951-FF46-A02B-0C9D6D1F4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53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150A80-5FFB-4CA9-A640-F5521B367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25570C-13F4-3CD9-69F7-22B3D1364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E47E63D1-A7A2-AD3C-685B-BC89C2E7C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463A1306-6B92-BBC7-3D38-485D598DCB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1B492AB8-20BD-1DCF-4270-5E3FCFDAFB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41AD18-D680-5B43-9232-EA3789D681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2DA2DE0-B1B2-A314-58D2-FDDFEF09D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308221A-3D20-0D85-0965-CC6DEAA93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6EF3379B-60D0-56F5-F3E8-BCCEE9B1C2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B5AA706-AD04-7FAA-7841-96075A42FD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2B183992-D5BD-A04B-5638-F78F8C1074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AC98020-D62D-564A-8D4B-9E1B25738E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7773953B-451B-EC97-39C3-E8D17BE79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Writing Proposals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3ACE3-88E6-1926-BE03-367DACB2C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54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A18B4F-6A48-9CAA-8E17-810D8EAEA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3889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0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69637" name="TextBox 7">
            <a:extLst>
              <a:ext uri="{FF2B5EF4-FFF2-40B4-BE49-F238E27FC236}">
                <a16:creationId xmlns:a16="http://schemas.microsoft.com/office/drawing/2014/main" id="{40D38710-8AE5-E54A-A976-FF8692AD5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with appreciation of assistance from Hans Krimm for NSF details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E3D6E-BC3E-E033-4244-92601B1838F8}"/>
              </a:ext>
            </a:extLst>
          </p:cNvPr>
          <p:cNvSpPr/>
          <p:nvPr/>
        </p:nvSpPr>
        <p:spPr>
          <a:xfrm>
            <a:off x="4572000" y="1219200"/>
            <a:ext cx="3854450" cy="4572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84B95-0FB4-53B7-9572-5278AB69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385445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9643BA-7196-1848-4D09-6024DF637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28600"/>
            <a:ext cx="27495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0">
                <a:solidFill>
                  <a:srgbClr val="00B050"/>
                </a:solidFill>
                <a:latin typeface="Times New Roman" panose="02020603050405020304" pitchFamily="18" charset="0"/>
              </a:rPr>
              <a:t>$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91DB2E79-B536-0557-06BF-D6A4B24EC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National Science Foundation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3E67F-0761-B1FB-8DF8-A5159B571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8392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US:  National Science Foundation (NSF)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UK: Science and Technology Facilities Council (STFC)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Chile: National Commission for Scientific and Technological Research (CONICYT)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Vision:  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A nation that creates and exploits new concepts in science and engineering and provides global leadership in research and education.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Mission:  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To promote the progress of science; to advance the national health, prosperity, and welfare; to secure the national defense; and for other purposes.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driven by science and scientists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      driven by missions it is told to do</a:t>
            </a:r>
          </a:p>
        </p:txBody>
      </p:sp>
      <p:pic>
        <p:nvPicPr>
          <p:cNvPr id="57347" name="Picture 1">
            <a:extLst>
              <a:ext uri="{FF2B5EF4-FFF2-40B4-BE49-F238E27FC236}">
                <a16:creationId xmlns:a16="http://schemas.microsoft.com/office/drawing/2014/main" id="{488C21C7-0587-D390-DED3-AC32825C3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4114800"/>
            <a:ext cx="15160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494B22B8-CCDD-B8EE-3506-B7194693F9C6}"/>
              </a:ext>
            </a:extLst>
          </p:cNvPr>
          <p:cNvSpPr>
            <a:spLocks/>
          </p:cNvSpPr>
          <p:nvPr/>
        </p:nvSpPr>
        <p:spPr bwMode="auto">
          <a:xfrm>
            <a:off x="2438400" y="2971800"/>
            <a:ext cx="2667000" cy="574675"/>
          </a:xfrm>
          <a:custGeom>
            <a:avLst/>
            <a:gdLst>
              <a:gd name="T0" fmla="*/ 0 w 3429000"/>
              <a:gd name="T1" fmla="*/ 287338 h 574675"/>
              <a:gd name="T2" fmla="*/ 1714500 w 3429000"/>
              <a:gd name="T3" fmla="*/ 0 h 574675"/>
              <a:gd name="T4" fmla="*/ 3429000 w 3429000"/>
              <a:gd name="T5" fmla="*/ 287338 h 574675"/>
              <a:gd name="T6" fmla="*/ 1714500 w 3429000"/>
              <a:gd name="T7" fmla="*/ 574676 h 574675"/>
              <a:gd name="T8" fmla="*/ 0 w 3429000"/>
              <a:gd name="T9" fmla="*/ 287338 h 574675"/>
              <a:gd name="T10" fmla="*/ 65915 w 3429000"/>
              <a:gd name="T11" fmla="*/ 287338 h 574675"/>
              <a:gd name="T12" fmla="*/ 1714500 w 3429000"/>
              <a:gd name="T13" fmla="*/ 508760 h 574675"/>
              <a:gd name="T14" fmla="*/ 3363085 w 3429000"/>
              <a:gd name="T15" fmla="*/ 287338 h 574675"/>
              <a:gd name="T16" fmla="*/ 1714500 w 3429000"/>
              <a:gd name="T17" fmla="*/ 65916 h 574675"/>
              <a:gd name="T18" fmla="*/ 65915 w 3429000"/>
              <a:gd name="T19" fmla="*/ 287338 h 5746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00" h="574675">
                <a:moveTo>
                  <a:pt x="0" y="287338"/>
                </a:moveTo>
                <a:cubicBezTo>
                  <a:pt x="0" y="128646"/>
                  <a:pt x="767608" y="0"/>
                  <a:pt x="1714500" y="0"/>
                </a:cubicBezTo>
                <a:cubicBezTo>
                  <a:pt x="2661392" y="0"/>
                  <a:pt x="3429000" y="128646"/>
                  <a:pt x="3429000" y="287338"/>
                </a:cubicBezTo>
                <a:cubicBezTo>
                  <a:pt x="3429000" y="446030"/>
                  <a:pt x="2661392" y="574676"/>
                  <a:pt x="1714500" y="574676"/>
                </a:cubicBezTo>
                <a:cubicBezTo>
                  <a:pt x="767608" y="574676"/>
                  <a:pt x="0" y="446030"/>
                  <a:pt x="0" y="287338"/>
                </a:cubicBezTo>
                <a:close/>
                <a:moveTo>
                  <a:pt x="65915" y="287338"/>
                </a:moveTo>
                <a:cubicBezTo>
                  <a:pt x="65915" y="409626"/>
                  <a:pt x="804012" y="508760"/>
                  <a:pt x="1714500" y="508760"/>
                </a:cubicBezTo>
                <a:cubicBezTo>
                  <a:pt x="2624988" y="508760"/>
                  <a:pt x="3363085" y="409626"/>
                  <a:pt x="3363085" y="287338"/>
                </a:cubicBezTo>
                <a:cubicBezTo>
                  <a:pt x="3363085" y="165050"/>
                  <a:pt x="2624988" y="65916"/>
                  <a:pt x="1714500" y="65916"/>
                </a:cubicBezTo>
                <a:cubicBezTo>
                  <a:pt x="804012" y="65916"/>
                  <a:pt x="65915" y="165050"/>
                  <a:pt x="65915" y="28733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" name="Picture 2" descr="A logo with a red swoosh and white text&#10;&#10;Description automatically generated">
            <a:extLst>
              <a:ext uri="{FF2B5EF4-FFF2-40B4-BE49-F238E27FC236}">
                <a16:creationId xmlns:a16="http://schemas.microsoft.com/office/drawing/2014/main" id="{56930056-702F-5D43-E5BF-987A14E8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5511800"/>
            <a:ext cx="15176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5" descr="A diagram of a company organization chart&#10;&#10;Description automatically generated">
            <a:extLst>
              <a:ext uri="{FF2B5EF4-FFF2-40B4-BE49-F238E27FC236}">
                <a16:creationId xmlns:a16="http://schemas.microsoft.com/office/drawing/2014/main" id="{9825F5F2-C3C6-CA3F-6891-15315487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9338"/>
            <a:ext cx="71374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07721DD-E5AB-868B-2658-95A28CF0D0F1}"/>
              </a:ext>
            </a:extLst>
          </p:cNvPr>
          <p:cNvSpPr/>
          <p:nvPr/>
        </p:nvSpPr>
        <p:spPr>
          <a:xfrm>
            <a:off x="6019800" y="3810000"/>
            <a:ext cx="1219200" cy="838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D33A10F5-47DC-0DEE-A64F-A1E29ABE1F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National Science Foundation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BC7A0-D2A7-0372-0CB5-13EBED62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3200400"/>
            <a:ext cx="1828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  <a:t>“MPS”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69C1F1-0B47-BBB1-281F-D47344E91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368800"/>
            <a:ext cx="2019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AST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CHE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DMR (Materials)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DMS (Math)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OSI (Strategic)</a:t>
            </a:r>
          </a:p>
          <a:p>
            <a:pPr eaLnBrk="1" hangingPunct="1"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PHY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603E6B-E244-67DA-F5C7-937E11A62479}"/>
              </a:ext>
            </a:extLst>
          </p:cNvPr>
          <p:cNvSpPr txBox="1"/>
          <p:nvPr/>
        </p:nvSpPr>
        <p:spPr>
          <a:xfrm>
            <a:off x="79375" y="225425"/>
            <a:ext cx="9064625" cy="3786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NSF   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8.84B = 8840M (FY2022)</a:t>
            </a:r>
          </a:p>
          <a:p>
            <a:pPr eaLnBrk="1" hangingPunct="1">
              <a:defRPr/>
            </a:pPr>
            <a:r>
              <a:rPr lang="en-US" sz="6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MPS   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1613M</a:t>
            </a:r>
          </a:p>
          <a:p>
            <a:pPr eaLnBrk="1" hangingPunct="1">
              <a:defRPr/>
            </a:pPr>
            <a:r>
              <a:rPr lang="en-US" sz="6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AST   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290M</a:t>
            </a:r>
          </a:p>
          <a:p>
            <a:pPr eaLnBrk="1" hangingPunct="1">
              <a:defRPr/>
            </a:pPr>
            <a:r>
              <a:rPr lang="en-US" sz="6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AAG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50M</a:t>
            </a:r>
            <a:endParaRPr lang="en-US" sz="32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37195-F14C-5C41-8AB7-CF364C5A7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97450"/>
            <a:ext cx="91440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AAG:  observational, theoretical or laboratory, addressing astronomical research in planetary, solar, stellar, exoplanets, galactic, extragalactic, or cosmology topics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Proposals that are solely or predominantly for the acquisition, analysis, or interpretation of space-based data from NASA-supported missions will be returned without review.</a:t>
            </a:r>
          </a:p>
        </p:txBody>
      </p:sp>
      <p:sp>
        <p:nvSpPr>
          <p:cNvPr id="4" name="Donut 4">
            <a:extLst>
              <a:ext uri="{FF2B5EF4-FFF2-40B4-BE49-F238E27FC236}">
                <a16:creationId xmlns:a16="http://schemas.microsoft.com/office/drawing/2014/main" id="{CAC32924-3A1C-501E-86B8-D0E6E61E3053}"/>
              </a:ext>
            </a:extLst>
          </p:cNvPr>
          <p:cNvSpPr>
            <a:spLocks/>
          </p:cNvSpPr>
          <p:nvPr/>
        </p:nvSpPr>
        <p:spPr bwMode="auto">
          <a:xfrm>
            <a:off x="3733800" y="5257800"/>
            <a:ext cx="1600200" cy="574675"/>
          </a:xfrm>
          <a:custGeom>
            <a:avLst/>
            <a:gdLst>
              <a:gd name="T0" fmla="*/ 0 w 3429000"/>
              <a:gd name="T1" fmla="*/ 287338 h 574675"/>
              <a:gd name="T2" fmla="*/ 1714500 w 3429000"/>
              <a:gd name="T3" fmla="*/ 0 h 574675"/>
              <a:gd name="T4" fmla="*/ 3429000 w 3429000"/>
              <a:gd name="T5" fmla="*/ 287338 h 574675"/>
              <a:gd name="T6" fmla="*/ 1714500 w 3429000"/>
              <a:gd name="T7" fmla="*/ 574676 h 574675"/>
              <a:gd name="T8" fmla="*/ 0 w 3429000"/>
              <a:gd name="T9" fmla="*/ 287338 h 574675"/>
              <a:gd name="T10" fmla="*/ 65915 w 3429000"/>
              <a:gd name="T11" fmla="*/ 287338 h 574675"/>
              <a:gd name="T12" fmla="*/ 1714500 w 3429000"/>
              <a:gd name="T13" fmla="*/ 508760 h 574675"/>
              <a:gd name="T14" fmla="*/ 3363085 w 3429000"/>
              <a:gd name="T15" fmla="*/ 287338 h 574675"/>
              <a:gd name="T16" fmla="*/ 1714500 w 3429000"/>
              <a:gd name="T17" fmla="*/ 65916 h 574675"/>
              <a:gd name="T18" fmla="*/ 65915 w 3429000"/>
              <a:gd name="T19" fmla="*/ 287338 h 5746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00" h="574675">
                <a:moveTo>
                  <a:pt x="0" y="287338"/>
                </a:moveTo>
                <a:cubicBezTo>
                  <a:pt x="0" y="128646"/>
                  <a:pt x="767608" y="0"/>
                  <a:pt x="1714500" y="0"/>
                </a:cubicBezTo>
                <a:cubicBezTo>
                  <a:pt x="2661392" y="0"/>
                  <a:pt x="3429000" y="128646"/>
                  <a:pt x="3429000" y="287338"/>
                </a:cubicBezTo>
                <a:cubicBezTo>
                  <a:pt x="3429000" y="446030"/>
                  <a:pt x="2661392" y="574676"/>
                  <a:pt x="1714500" y="574676"/>
                </a:cubicBezTo>
                <a:cubicBezTo>
                  <a:pt x="767608" y="574676"/>
                  <a:pt x="0" y="446030"/>
                  <a:pt x="0" y="287338"/>
                </a:cubicBezTo>
                <a:close/>
                <a:moveTo>
                  <a:pt x="65915" y="287338"/>
                </a:moveTo>
                <a:cubicBezTo>
                  <a:pt x="65915" y="409626"/>
                  <a:pt x="804012" y="508760"/>
                  <a:pt x="1714500" y="508760"/>
                </a:cubicBezTo>
                <a:cubicBezTo>
                  <a:pt x="2624988" y="508760"/>
                  <a:pt x="3363085" y="409626"/>
                  <a:pt x="3363085" y="287338"/>
                </a:cubicBezTo>
                <a:cubicBezTo>
                  <a:pt x="3363085" y="165050"/>
                  <a:pt x="2624988" y="65916"/>
                  <a:pt x="1714500" y="65916"/>
                </a:cubicBezTo>
                <a:cubicBezTo>
                  <a:pt x="804012" y="65916"/>
                  <a:pt x="65915" y="165050"/>
                  <a:pt x="65915" y="287338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 w="95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32F10E-8868-E2D5-56F2-39E61C66C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14800"/>
            <a:ext cx="91440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</a:rPr>
              <a:t>50M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out of 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</a:rPr>
              <a:t>6.272T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</a:rPr>
              <a:t>0.0008 % </a:t>
            </a:r>
            <a:r>
              <a:rPr lang="en-US" altLang="en-US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</a:rPr>
              <a:t> 1 part in 125000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427F511C-1D61-78A2-44CF-985F9470F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Do I Propose?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6A2D510D-23EC-D007-6B32-E142D0D21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98588"/>
            <a:ext cx="47244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Two sets of rules to follow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1.  PAPPG = Proposal &amp; Award Policies &amp;                      	       Procedures Guide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2.  Solicitation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Goal of Program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Eligibility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Deadlines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Pre/Full Proposal</a:t>
            </a:r>
          </a:p>
        </p:txBody>
      </p:sp>
      <p:pic>
        <p:nvPicPr>
          <p:cNvPr id="94211" name="Picture 3" descr="good.IMG_0993.copy.jpg">
            <a:extLst>
              <a:ext uri="{FF2B5EF4-FFF2-40B4-BE49-F238E27FC236}">
                <a16:creationId xmlns:a16="http://schemas.microsoft.com/office/drawing/2014/main" id="{CDAEAD47-036A-8151-DA79-FA8D0C85E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57650" y="1809750"/>
            <a:ext cx="5829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good.IMG_1407.copy.jpg">
            <a:extLst>
              <a:ext uri="{FF2B5EF4-FFF2-40B4-BE49-F238E27FC236}">
                <a16:creationId xmlns:a16="http://schemas.microsoft.com/office/drawing/2014/main" id="{9264C621-53B5-D7E5-429E-A65C7FD28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89400" y="1803400"/>
            <a:ext cx="57912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2">
            <a:extLst>
              <a:ext uri="{FF2B5EF4-FFF2-40B4-BE49-F238E27FC236}">
                <a16:creationId xmlns:a16="http://schemas.microsoft.com/office/drawing/2014/main" id="{B0DF47CE-9D1F-FF0A-DDA6-B0E2D4AB0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Where Do I Propose?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42F659C7-6178-08F1-FE6B-04B47CFEE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76325"/>
            <a:ext cx="4724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1.  investigate Program websites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2.  search the Award Database at nsf.gov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using relevant keywords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3.  talk to colleagues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4.  read the relevant Solicitation …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does your science fit there?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              you will all use AAG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5.  contact the relevant Program Director</a:t>
            </a: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email one or two paragraph outline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phone call to discuss project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*** not a scientific evaluation, only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       appropriateness assessment ***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049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049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049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049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049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003DF30B-512B-D43F-C6DC-5407D6B68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AAG Proposals 2000-2015</a:t>
            </a:r>
          </a:p>
        </p:txBody>
      </p:sp>
      <p:pic>
        <p:nvPicPr>
          <p:cNvPr id="98306" name="Picture 28" descr="Image">
            <a:extLst>
              <a:ext uri="{FF2B5EF4-FFF2-40B4-BE49-F238E27FC236}">
                <a16:creationId xmlns:a16="http://schemas.microsoft.com/office/drawing/2014/main" id="{1D1CB960-C033-927E-1447-BED2130A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04900"/>
            <a:ext cx="7670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4F92A-D6B4-F6BD-1CB0-AF51E460B302}"/>
              </a:ext>
            </a:extLst>
          </p:cNvPr>
          <p:cNvSpPr txBox="1"/>
          <p:nvPr/>
        </p:nvSpPr>
        <p:spPr>
          <a:xfrm>
            <a:off x="8382000" y="6191250"/>
            <a:ext cx="4667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68800-FC25-EDAD-CCC9-50FC60E73A3A}"/>
              </a:ext>
            </a:extLst>
          </p:cNvPr>
          <p:cNvSpPr/>
          <p:nvPr/>
        </p:nvSpPr>
        <p:spPr>
          <a:xfrm>
            <a:off x="8534400" y="503238"/>
            <a:ext cx="152400" cy="56562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4D4AD-867E-CBE2-F98B-53B52ED72A87}"/>
              </a:ext>
            </a:extLst>
          </p:cNvPr>
          <p:cNvSpPr txBox="1"/>
          <p:nvPr/>
        </p:nvSpPr>
        <p:spPr>
          <a:xfrm>
            <a:off x="8412163" y="228600"/>
            <a:ext cx="3968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960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617A9191-94F8-B5B3-9822-F52D36DD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9038"/>
            <a:ext cx="81645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1323801-FC63-5FCB-BD5F-AEC142818486}"/>
              </a:ext>
            </a:extLst>
          </p:cNvPr>
          <p:cNvSpPr>
            <a:spLocks noChangeAspect="1"/>
          </p:cNvSpPr>
          <p:nvPr/>
        </p:nvSpPr>
        <p:spPr bwMode="auto">
          <a:xfrm>
            <a:off x="385445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DE9307-5AB9-2CF8-EB5C-C50D2BCF9D57}"/>
              </a:ext>
            </a:extLst>
          </p:cNvPr>
          <p:cNvSpPr>
            <a:spLocks noChangeAspect="1"/>
          </p:cNvSpPr>
          <p:nvPr/>
        </p:nvSpPr>
        <p:spPr bwMode="auto">
          <a:xfrm>
            <a:off x="5456238" y="5454650"/>
            <a:ext cx="182562" cy="184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5A30B5-EF36-ADC8-6AFF-6DE2244FAAF8}"/>
              </a:ext>
            </a:extLst>
          </p:cNvPr>
          <p:cNvSpPr>
            <a:spLocks noChangeAspect="1"/>
          </p:cNvSpPr>
          <p:nvPr/>
        </p:nvSpPr>
        <p:spPr bwMode="auto">
          <a:xfrm>
            <a:off x="5715000" y="5454650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CC448E-34C7-BAD0-9F17-14073EF45CB6}"/>
              </a:ext>
            </a:extLst>
          </p:cNvPr>
          <p:cNvSpPr>
            <a:spLocks noChangeAspect="1"/>
          </p:cNvSpPr>
          <p:nvPr/>
        </p:nvSpPr>
        <p:spPr bwMode="auto">
          <a:xfrm>
            <a:off x="6858000" y="5454650"/>
            <a:ext cx="182563" cy="1825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358" name="Rectangle 2">
            <a:extLst>
              <a:ext uri="{FF2B5EF4-FFF2-40B4-BE49-F238E27FC236}">
                <a16:creationId xmlns:a16="http://schemas.microsoft.com/office/drawing/2014/main" id="{282CF244-CB1A-4DCB-64C2-7C4319AD4B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AAG Proposals 1990-2021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57CAC1-C6E6-5F4F-43F4-8B29F6B1206F}"/>
              </a:ext>
            </a:extLst>
          </p:cNvPr>
          <p:cNvSpPr>
            <a:spLocks noChangeAspect="1"/>
          </p:cNvSpPr>
          <p:nvPr/>
        </p:nvSpPr>
        <p:spPr bwMode="auto">
          <a:xfrm>
            <a:off x="4540250" y="5454650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2C84B6-B42D-0670-802F-3F1728089E5B}"/>
              </a:ext>
            </a:extLst>
          </p:cNvPr>
          <p:cNvSpPr>
            <a:spLocks noChangeAspect="1"/>
          </p:cNvSpPr>
          <p:nvPr/>
        </p:nvSpPr>
        <p:spPr bwMode="auto">
          <a:xfrm>
            <a:off x="476885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DAE72F-A3B8-5F78-9A5D-A3E8A8CE2726}"/>
              </a:ext>
            </a:extLst>
          </p:cNvPr>
          <p:cNvSpPr>
            <a:spLocks noChangeAspect="1"/>
          </p:cNvSpPr>
          <p:nvPr/>
        </p:nvSpPr>
        <p:spPr bwMode="auto">
          <a:xfrm>
            <a:off x="522605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4AED81-767A-DAAC-4B52-399A6E7D51FF}"/>
              </a:ext>
            </a:extLst>
          </p:cNvPr>
          <p:cNvSpPr>
            <a:spLocks noChangeAspect="1"/>
          </p:cNvSpPr>
          <p:nvPr/>
        </p:nvSpPr>
        <p:spPr bwMode="auto">
          <a:xfrm>
            <a:off x="59436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8BC873C-E6F0-AC46-CB26-203DDACF8763}"/>
              </a:ext>
            </a:extLst>
          </p:cNvPr>
          <p:cNvSpPr>
            <a:spLocks noChangeAspect="1"/>
          </p:cNvSpPr>
          <p:nvPr/>
        </p:nvSpPr>
        <p:spPr bwMode="auto">
          <a:xfrm>
            <a:off x="66294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F49413-A775-6C62-C5EE-E6C0BD8541E9}"/>
              </a:ext>
            </a:extLst>
          </p:cNvPr>
          <p:cNvSpPr>
            <a:spLocks noChangeAspect="1"/>
          </p:cNvSpPr>
          <p:nvPr/>
        </p:nvSpPr>
        <p:spPr bwMode="auto">
          <a:xfrm>
            <a:off x="5943600" y="5454650"/>
            <a:ext cx="184150" cy="1841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E107E1-B848-4525-3A20-0CB9E0E20B66}"/>
              </a:ext>
            </a:extLst>
          </p:cNvPr>
          <p:cNvSpPr>
            <a:spLocks noChangeAspect="1"/>
          </p:cNvSpPr>
          <p:nvPr/>
        </p:nvSpPr>
        <p:spPr bwMode="auto">
          <a:xfrm>
            <a:off x="61722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E0DBAF-C2D6-84E0-94D3-9942650C67AE}"/>
              </a:ext>
            </a:extLst>
          </p:cNvPr>
          <p:cNvSpPr>
            <a:spLocks noChangeAspect="1"/>
          </p:cNvSpPr>
          <p:nvPr/>
        </p:nvSpPr>
        <p:spPr bwMode="auto">
          <a:xfrm>
            <a:off x="70866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B33A08-FBB2-FA11-9895-257B7C8AD7C0}"/>
              </a:ext>
            </a:extLst>
          </p:cNvPr>
          <p:cNvSpPr>
            <a:spLocks noChangeAspect="1"/>
          </p:cNvSpPr>
          <p:nvPr/>
        </p:nvSpPr>
        <p:spPr bwMode="auto">
          <a:xfrm>
            <a:off x="7315200" y="5454650"/>
            <a:ext cx="182563" cy="1825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1114B33-7FDE-C1EE-E60B-008756385CFD}"/>
              </a:ext>
            </a:extLst>
          </p:cNvPr>
          <p:cNvSpPr>
            <a:spLocks noChangeAspect="1"/>
          </p:cNvSpPr>
          <p:nvPr/>
        </p:nvSpPr>
        <p:spPr bwMode="auto">
          <a:xfrm>
            <a:off x="7543800" y="5226050"/>
            <a:ext cx="184150" cy="184150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6F257-F838-2189-02B6-617CDCADB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105400"/>
            <a:ext cx="30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B050"/>
                </a:solidFill>
                <a:latin typeface="Times New Roman" panose="02020603050405020304" pitchFamily="18" charset="0"/>
              </a:rPr>
              <a:t>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6E8EA-A0A5-01BF-A885-AB6C7CD2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CF9CA-5766-6E4D-10FB-9ADF85E6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410200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A601B3-FF38-3EF8-8F2A-3F3F1F49C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F30D20-28F1-2992-41B2-8D7C4238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10200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99E26-2258-30F5-FB33-702A54C59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5410200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F63E1D-90C7-E367-AF09-C67DE2E9A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254CDF-56DD-9DD7-8A39-AFF5FA98F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9ABB3C-1009-889E-CE4F-A2C0261E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5410200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38E1DD-7516-9F39-79C5-90959A280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050" y="5178425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C1C1D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8DC9CD6-4942-BFC1-8D98-0EBE3D83B2BA}"/>
              </a:ext>
            </a:extLst>
          </p:cNvPr>
          <p:cNvSpPr>
            <a:spLocks noChangeAspect="1"/>
          </p:cNvSpPr>
          <p:nvPr/>
        </p:nvSpPr>
        <p:spPr bwMode="auto">
          <a:xfrm>
            <a:off x="8305800" y="5334000"/>
            <a:ext cx="184150" cy="1841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92D05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76B8A-BDAE-A4D7-EA37-DF4C5F4E4AC3}"/>
              </a:ext>
            </a:extLst>
          </p:cNvPr>
          <p:cNvSpPr txBox="1"/>
          <p:nvPr/>
        </p:nvSpPr>
        <p:spPr>
          <a:xfrm>
            <a:off x="8174038" y="5638800"/>
            <a:ext cx="4667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5D06A-F6C5-C6D4-63BD-419950EE1C1C}"/>
              </a:ext>
            </a:extLst>
          </p:cNvPr>
          <p:cNvSpPr txBox="1"/>
          <p:nvPr/>
        </p:nvSpPr>
        <p:spPr>
          <a:xfrm>
            <a:off x="7848600" y="4935538"/>
            <a:ext cx="9334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2023:  19.7%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3" grpId="0"/>
      <p:bldP spid="13" grpId="1"/>
      <p:bldP spid="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" grpId="0" animBg="1"/>
      <p:bldP spid="3" grpId="1" animBg="1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Screen Shot 2020-01-20 at 10.56.11 PM.png">
            <a:extLst>
              <a:ext uri="{FF2B5EF4-FFF2-40B4-BE49-F238E27FC236}">
                <a16:creationId xmlns:a16="http://schemas.microsoft.com/office/drawing/2014/main" id="{EC8B2C20-B35B-49A8-2CFB-3CFE7D75B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38750"/>
            <a:ext cx="3657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>
            <a:extLst>
              <a:ext uri="{FF2B5EF4-FFF2-40B4-BE49-F238E27FC236}">
                <a16:creationId xmlns:a16="http://schemas.microsoft.com/office/drawing/2014/main" id="{08DE5D39-6420-4925-D9BB-75FA1690C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Proposal Pieces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D606A9C3-B33C-6DA7-ADAE-04638686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3962400" cy="37242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1.  Project Summary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2.  Project Description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3.  References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4.  Biographical Sketch (</a:t>
            </a:r>
            <a:r>
              <a:rPr lang="en-US" alt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SciENcv</a:t>
            </a: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5.  Budget and Justification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6.  Facilities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7.  Postdoc Mentoring Plan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8.  Data Management Plan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9. Current and Pending Support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10. Collaborators and Affiliations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B9425-E5C0-6033-708C-64DDEA9C0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3810000" cy="37240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NOPE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8 pages text + 2 pages Tab/Fig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0.5 page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2 pages (including spreadsheet)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2 pages (NSF form)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0.5 page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0.5 </a:t>
            </a: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page mentoring (under)grad(s)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0.5 page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NOPE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NOPE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0F868-E308-7A66-1AE7-59F7132A2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GOAL:  Fund yourself as a $75K/year postdoc for 3 years.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43DF56-7A58-68BD-3554-97596E4E3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802313"/>
            <a:ext cx="4876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Total Challenge ~ 16 pages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good.IMG_2556.crop.jpg">
            <a:extLst>
              <a:ext uri="{FF2B5EF4-FFF2-40B4-BE49-F238E27FC236}">
                <a16:creationId xmlns:a16="http://schemas.microsoft.com/office/drawing/2014/main" id="{058B7EB2-6F60-F65B-416C-8B2E176FA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0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A0001545-FD37-229C-F82E-7BADF9212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Proposal Rules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E89AD6A3-EB77-4294-8908-4B96E6F6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28850"/>
            <a:ext cx="4724400" cy="16303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1.  Must use Gaia DR3 data.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2.  Must use a ground-based facility.</a:t>
            </a: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3" descr="Screen Shot 2020-01-20 at 11.39.11 PM.png">
            <a:extLst>
              <a:ext uri="{FF2B5EF4-FFF2-40B4-BE49-F238E27FC236}">
                <a16:creationId xmlns:a16="http://schemas.microsoft.com/office/drawing/2014/main" id="{99C0BB31-08E0-2512-E61B-79ABE66EC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0"/>
            <a:ext cx="9012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Box 1">
            <a:extLst>
              <a:ext uri="{FF2B5EF4-FFF2-40B4-BE49-F238E27FC236}">
                <a16:creationId xmlns:a16="http://schemas.microsoft.com/office/drawing/2014/main" id="{140C53AF-A25A-F023-01D9-462607CBF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33400"/>
            <a:ext cx="896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Times New Roman" panose="02020603050405020304" pitchFamily="18" charset="0"/>
              </a:rPr>
              <a:t>+ SOAR</a:t>
            </a:r>
          </a:p>
        </p:txBody>
      </p:sp>
      <p:pic>
        <p:nvPicPr>
          <p:cNvPr id="106499" name="Picture 3" descr="A high angle view of a mountain&#10;&#10;Description automatically generated">
            <a:extLst>
              <a:ext uri="{FF2B5EF4-FFF2-40B4-BE49-F238E27FC236}">
                <a16:creationId xmlns:a16="http://schemas.microsoft.com/office/drawing/2014/main" id="{BAE47868-4CD1-883B-F286-623BB1AF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78125"/>
            <a:ext cx="29718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5">
            <a:extLst>
              <a:ext uri="{FF2B5EF4-FFF2-40B4-BE49-F238E27FC236}">
                <a16:creationId xmlns:a16="http://schemas.microsoft.com/office/drawing/2014/main" id="{91DE2009-8606-A531-746E-B3627F090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19400"/>
            <a:ext cx="741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latin typeface="Times New Roman" panose="02020603050405020304" pitchFamily="18" charset="0"/>
              </a:rPr>
              <a:t>KPNO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CB3BBA05-AF1B-4B86-3284-DABF2CC86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Writing Proposals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5BC0D4-6966-7F51-F8C1-4A8AA7714702}"/>
              </a:ext>
            </a:extLst>
          </p:cNvPr>
          <p:cNvSpPr txBox="1">
            <a:spLocks noChangeArrowheads="1"/>
          </p:cNvSpPr>
          <p:nvPr/>
        </p:nvSpPr>
        <p:spPr bwMode="auto">
          <a:xfrm rot="-2137929">
            <a:off x="1497013" y="2559050"/>
            <a:ext cx="6172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0">
                <a:solidFill>
                  <a:srgbClr val="00B050"/>
                </a:solidFill>
                <a:latin typeface="Times New Roman" panose="02020603050405020304" pitchFamily="18" charset="0"/>
              </a:rPr>
              <a:t>CONTEXT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good.IMG_2556.crop.jpg">
            <a:extLst>
              <a:ext uri="{FF2B5EF4-FFF2-40B4-BE49-F238E27FC236}">
                <a16:creationId xmlns:a16="http://schemas.microsoft.com/office/drawing/2014/main" id="{6E63EAE3-7C4F-449A-8E18-256DE520C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0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2">
            <a:extLst>
              <a:ext uri="{FF2B5EF4-FFF2-40B4-BE49-F238E27FC236}">
                <a16:creationId xmlns:a16="http://schemas.microsoft.com/office/drawing/2014/main" id="{64CB5C0A-A696-335F-F2B8-65798EB4B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Proposal Rules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63E419C1-7EB5-93E6-367F-0D145C56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28850"/>
            <a:ext cx="4724400" cy="4400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1.  Must use Gaia DR3 data.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2.  Must use a ground-based facility.</a:t>
            </a: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3.  Can be related to current research, 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     but not identical.</a:t>
            </a: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4.  One 3-year project.</a:t>
            </a: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endParaRPr lang="en-US" sz="2000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5.  Must submit all 7 bits.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049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pass.IMG_1913.copy.jpg">
            <a:extLst>
              <a:ext uri="{FF2B5EF4-FFF2-40B4-BE49-F238E27FC236}">
                <a16:creationId xmlns:a16="http://schemas.microsoft.com/office/drawing/2014/main" id="{A91CFE0E-BBE8-9CAF-4699-B55AB7660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Rectangle 2">
            <a:extLst>
              <a:ext uri="{FF2B5EF4-FFF2-40B4-BE49-F238E27FC236}">
                <a16:creationId xmlns:a16="http://schemas.microsoft.com/office/drawing/2014/main" id="{C38FD716-2F3D-D877-84AF-245A44361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Why My Proposal?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E855120E-CD58-B14A-8708-FC1CD132B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89013"/>
            <a:ext cx="777240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1.  Why this project?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2.  Why you and not someone else?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	Intellectual Merit … uniqueness of research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	          available facilities (SMARTS, CHARA, APO)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	Broader Impact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	          educational opportunities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3.  What are your strengths?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4.  Express yourself clearly --- YOU must convince reviewer.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5.  Have a colleague read your proposal and leave your ego behind …</a:t>
            </a:r>
          </a:p>
        </p:txBody>
      </p:sp>
      <p:pic>
        <p:nvPicPr>
          <p:cNvPr id="3" name="Picture 2" descr="Screen Shot 2020-01-20 at 11.15.33 PM.png">
            <a:extLst>
              <a:ext uri="{FF2B5EF4-FFF2-40B4-BE49-F238E27FC236}">
                <a16:creationId xmlns:a16="http://schemas.microsoft.com/office/drawing/2014/main" id="{9EFDD59B-4599-86F8-7521-9DDAC20AD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958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20-01-20 at 11.18.30 PM.png">
            <a:extLst>
              <a:ext uri="{FF2B5EF4-FFF2-40B4-BE49-F238E27FC236}">
                <a16:creationId xmlns:a16="http://schemas.microsoft.com/office/drawing/2014/main" id="{B145214D-2BC0-BEC7-BE66-A72B6CA4B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4958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good.IMG_1113.copy.jpg">
            <a:extLst>
              <a:ext uri="{FF2B5EF4-FFF2-40B4-BE49-F238E27FC236}">
                <a16:creationId xmlns:a16="http://schemas.microsoft.com/office/drawing/2014/main" id="{6158FD6B-286D-4126-572E-EFBAE26C1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Rectangle 2">
            <a:extLst>
              <a:ext uri="{FF2B5EF4-FFF2-40B4-BE49-F238E27FC236}">
                <a16:creationId xmlns:a16="http://schemas.microsoft.com/office/drawing/2014/main" id="{050F190D-FB76-F258-0AE5-12D51B75B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Key Proposal Bits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6DC8859E-0713-81EF-0E80-29E382711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9296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Intellectual Merit		the potential to advance knowledge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Times New Roman" panose="02020603050405020304" pitchFamily="18" charset="0"/>
              </a:rPr>
              <a:t>Broader Impacts		the potential to benefit society and contribute to the 				achievement of specific, desired societal outcomes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			  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Education: improved STEM education at any 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			   Outreach: increase public scientific literacy				   Broadening Participation: diverse STEM workforce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			   Partnerships: academia/industry/others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5" descr="milkyway">
            <a:extLst>
              <a:ext uri="{FF2B5EF4-FFF2-40B4-BE49-F238E27FC236}">
                <a16:creationId xmlns:a16="http://schemas.microsoft.com/office/drawing/2014/main" id="{5525924E-12FC-118E-943B-AA699EFBA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>
            <a:extLst>
              <a:ext uri="{FF2B5EF4-FFF2-40B4-BE49-F238E27FC236}">
                <a16:creationId xmlns:a16="http://schemas.microsoft.com/office/drawing/2014/main" id="{B3C0CC64-9363-0996-4CCD-4CC34C300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733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Will YOU Explore </a:t>
            </a:r>
            <a:b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Milky Way?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6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52807F97-6329-82A8-E1AF-76C2822EA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Income</a:t>
            </a:r>
          </a:p>
        </p:txBody>
      </p:sp>
      <p:pic>
        <p:nvPicPr>
          <p:cNvPr id="124930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FCA7B43-534C-4B3B-7B44-121810039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0263"/>
            <a:ext cx="7912100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EC5E876-2AC7-B08A-1B2B-786391DD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87757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6" name="Picture 12" descr="Chart&#10;&#10;Description automatically generated">
            <a:extLst>
              <a:ext uri="{FF2B5EF4-FFF2-40B4-BE49-F238E27FC236}">
                <a16:creationId xmlns:a16="http://schemas.microsoft.com/office/drawing/2014/main" id="{A83B71A3-FFA2-8A5C-1375-AC7F9FE6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04800"/>
            <a:ext cx="8596313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8. DoD Budget Graph-3-01.png">
            <a:extLst>
              <a:ext uri="{FF2B5EF4-FFF2-40B4-BE49-F238E27FC236}">
                <a16:creationId xmlns:a16="http://schemas.microsoft.com/office/drawing/2014/main" id="{99690C62-04C4-E368-B621-64CE381CB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6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>
            <a:extLst>
              <a:ext uri="{FF2B5EF4-FFF2-40B4-BE49-F238E27FC236}">
                <a16:creationId xmlns:a16="http://schemas.microsoft.com/office/drawing/2014/main" id="{CD6A9A80-95CA-4927-333F-CDAC5FAE3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Presidential Debt Increases</a:t>
            </a:r>
          </a:p>
        </p:txBody>
      </p:sp>
      <p:pic>
        <p:nvPicPr>
          <p:cNvPr id="135170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4C4F0AE-063D-5BCE-A5DD-09074B05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990600"/>
            <a:ext cx="88820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Diagram&#10;&#10;Description automatically generated">
            <a:extLst>
              <a:ext uri="{FF2B5EF4-FFF2-40B4-BE49-F238E27FC236}">
                <a16:creationId xmlns:a16="http://schemas.microsoft.com/office/drawing/2014/main" id="{B5204317-376B-1D12-44EF-AB1898EB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058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588EF38-B084-2B75-4B37-4FD25999B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Federal Budget (FY2022)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D4357-E7F2-01C6-F9A5-A3D00A0B4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00200"/>
            <a:ext cx="33528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in 2022:</a:t>
            </a: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World GDP	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	$ 95 trillion</a:t>
            </a: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US GDP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	$ 25 trillion</a:t>
            </a: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US budget	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	$   6 trillion</a:t>
            </a:r>
          </a:p>
        </p:txBody>
      </p:sp>
      <p:pic>
        <p:nvPicPr>
          <p:cNvPr id="3" name="Picture 2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8F0224CD-1B32-36DE-F2A0-EE7E50F4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46112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861400F-402C-AA2A-E5FC-B8645BBD6B6B}"/>
              </a:ext>
            </a:extLst>
          </p:cNvPr>
          <p:cNvSpPr/>
          <p:nvPr/>
        </p:nvSpPr>
        <p:spPr>
          <a:xfrm>
            <a:off x="5513388" y="1096963"/>
            <a:ext cx="685800" cy="3048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EDD4B762-368C-1DEB-047A-5DABBF94E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Federal Budget (FY2022)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B7BE87-F3CB-0040-E7C8-353F205A2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47800"/>
            <a:ext cx="28194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in 2022:</a:t>
            </a: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Medicare+        27%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Social Sec.        19%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Defense+          17%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Welfare             14%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Education         11%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Interest               8%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Transportation    2%</a:t>
            </a: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Other                  3% </a:t>
            </a:r>
          </a:p>
        </p:txBody>
      </p:sp>
      <p:pic>
        <p:nvPicPr>
          <p:cNvPr id="75779" name="Picture 2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051C6AF7-8605-C36F-6858-1699482BA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46112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FAEDD-3549-736C-FCF0-A868AB33D186}"/>
              </a:ext>
            </a:extLst>
          </p:cNvPr>
          <p:cNvSpPr/>
          <p:nvPr/>
        </p:nvSpPr>
        <p:spPr>
          <a:xfrm>
            <a:off x="5257800" y="1447800"/>
            <a:ext cx="914400" cy="457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A pie chart with different colors&#10;&#10;Description automatically generated">
            <a:extLst>
              <a:ext uri="{FF2B5EF4-FFF2-40B4-BE49-F238E27FC236}">
                <a16:creationId xmlns:a16="http://schemas.microsoft.com/office/drawing/2014/main" id="{CF6DDC08-20B0-E88E-8515-3BEE6B0F4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381000"/>
            <a:ext cx="92059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>
            <a:extLst>
              <a:ext uri="{FF2B5EF4-FFF2-40B4-BE49-F238E27FC236}">
                <a16:creationId xmlns:a16="http://schemas.microsoft.com/office/drawing/2014/main" id="{C372CE8F-1A33-0B90-C7CD-B370735E8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Military Spending (2022)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706390FB-772C-6AA6-C0CA-4E8C11F1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46112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>
            <a:extLst>
              <a:ext uri="{FF2B5EF4-FFF2-40B4-BE49-F238E27FC236}">
                <a16:creationId xmlns:a16="http://schemas.microsoft.com/office/drawing/2014/main" id="{9112AFD2-1D99-933C-8D24-5DAD672D8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Federal Budget (FY2022)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27C601-4FB1-6B50-F2B8-F8D99353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76400"/>
            <a:ext cx="2819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in 2022:</a:t>
            </a: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Other	           3.08%</a:t>
            </a:r>
          </a:p>
          <a:p>
            <a:pPr eaLnBrk="1" hangingPunct="1">
              <a:buFontTx/>
              <a:buNone/>
            </a:pPr>
            <a:endParaRPr lang="en-US" altLang="en-US" sz="200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NIH	$45B   0.72%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NASA	$24B   0.38%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00B050"/>
                </a:solidFill>
                <a:latin typeface="Times New Roman" panose="02020603050405020304" pitchFamily="18" charset="0"/>
              </a:rPr>
              <a:t>NSF	$  9B   0.14%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6BA0C6-404D-B1CD-2A94-205294EF9A1C}"/>
              </a:ext>
            </a:extLst>
          </p:cNvPr>
          <p:cNvSpPr/>
          <p:nvPr/>
        </p:nvSpPr>
        <p:spPr>
          <a:xfrm>
            <a:off x="5257800" y="1447800"/>
            <a:ext cx="914400" cy="457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>
            <a:extLst>
              <a:ext uri="{FF2B5EF4-FFF2-40B4-BE49-F238E27FC236}">
                <a16:creationId xmlns:a16="http://schemas.microsoft.com/office/drawing/2014/main" id="{A6C6662F-FF23-CD03-1DC1-82B535B6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971550"/>
            <a:ext cx="8597900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2">
            <a:extLst>
              <a:ext uri="{FF2B5EF4-FFF2-40B4-BE49-F238E27FC236}">
                <a16:creationId xmlns:a16="http://schemas.microsoft.com/office/drawing/2014/main" id="{5CF5D9E6-C924-3546-70AA-217FC7796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 Science Budget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3E5265-4FFB-D487-4BBE-271B0365DB73}"/>
              </a:ext>
            </a:extLst>
          </p:cNvPr>
          <p:cNvSpPr/>
          <p:nvPr/>
        </p:nvSpPr>
        <p:spPr>
          <a:xfrm>
            <a:off x="7924800" y="3352800"/>
            <a:ext cx="762000" cy="4572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EC5A7DAF-CDE5-4343-84D1-6DF17BF03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NSF Budget</a:t>
            </a:r>
          </a:p>
        </p:txBody>
      </p:sp>
      <p:pic>
        <p:nvPicPr>
          <p:cNvPr id="83970" name="Picture 1">
            <a:extLst>
              <a:ext uri="{FF2B5EF4-FFF2-40B4-BE49-F238E27FC236}">
                <a16:creationId xmlns:a16="http://schemas.microsoft.com/office/drawing/2014/main" id="{BECF4BD6-5088-7AE9-8E81-4C4D7EB07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0263"/>
            <a:ext cx="7696200" cy="602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D9C4D769-BEDA-A1AE-67DB-97EFC3075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NSF Budget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F7A489-B67F-6D40-64A9-C5B58D300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60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NSF basically flat … but CHIPS</a:t>
            </a:r>
          </a:p>
        </p:txBody>
      </p:sp>
      <p:pic>
        <p:nvPicPr>
          <p:cNvPr id="86019" name="Picture 2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FFF006A8-4C24-788B-9C62-10AF520F0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23925"/>
            <a:ext cx="84582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10828</TotalTime>
  <Words>996</Words>
  <Application>Microsoft Macintosh PowerPoint</Application>
  <PresentationFormat>On-screen Show (4:3)</PresentationFormat>
  <Paragraphs>229</Paragraphs>
  <Slides>29</Slides>
  <Notes>29</Notes>
  <HiddenSlides>6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Times New Roman</vt:lpstr>
      <vt:lpstr>2_Default Design</vt:lpstr>
      <vt:lpstr>3_Default Design</vt:lpstr>
      <vt:lpstr>Writing Proposals</vt:lpstr>
      <vt:lpstr>Writing Proposals</vt:lpstr>
      <vt:lpstr>US Federal Budget (FY2022)</vt:lpstr>
      <vt:lpstr>US Federal Budget (FY2022)</vt:lpstr>
      <vt:lpstr>Military Spending (2022)</vt:lpstr>
      <vt:lpstr>US Federal Budget (FY2022)</vt:lpstr>
      <vt:lpstr>US Science Budget</vt:lpstr>
      <vt:lpstr>NSF Budget</vt:lpstr>
      <vt:lpstr>NSF Budget</vt:lpstr>
      <vt:lpstr>National Science Foundation</vt:lpstr>
      <vt:lpstr>National Science Foundation</vt:lpstr>
      <vt:lpstr>PowerPoint Presentation</vt:lpstr>
      <vt:lpstr>How Do I Propose?</vt:lpstr>
      <vt:lpstr>Where Do I Propose?</vt:lpstr>
      <vt:lpstr>AAG Proposals 2000-2015</vt:lpstr>
      <vt:lpstr>AAG Proposals 1990-2021</vt:lpstr>
      <vt:lpstr>Proposal Pieces</vt:lpstr>
      <vt:lpstr>Proposal Rules</vt:lpstr>
      <vt:lpstr>PowerPoint Presentation</vt:lpstr>
      <vt:lpstr>Proposal Rules</vt:lpstr>
      <vt:lpstr>Why My Proposal?</vt:lpstr>
      <vt:lpstr>Key Proposal Bits</vt:lpstr>
      <vt:lpstr>How Will YOU Explore  the Milky Way?</vt:lpstr>
      <vt:lpstr>PowerPoint Presentation</vt:lpstr>
      <vt:lpstr>US Income</vt:lpstr>
      <vt:lpstr>PowerPoint Presentation</vt:lpstr>
      <vt:lpstr>PowerPoint Presentation</vt:lpstr>
      <vt:lpstr>Presidential Debt Increases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842</cp:revision>
  <dcterms:created xsi:type="dcterms:W3CDTF">2013-03-14T16:04:26Z</dcterms:created>
  <dcterms:modified xsi:type="dcterms:W3CDTF">2024-01-24T21:55:50Z</dcterms:modified>
</cp:coreProperties>
</file>