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74" r:id="rId2"/>
    <p:sldMasterId id="2147483697" r:id="rId3"/>
    <p:sldMasterId id="2147483709" r:id="rId4"/>
    <p:sldMasterId id="2147483733" r:id="rId5"/>
    <p:sldMasterId id="2147483931" r:id="rId6"/>
  </p:sldMasterIdLst>
  <p:notesMasterIdLst>
    <p:notesMasterId r:id="rId38"/>
  </p:notesMasterIdLst>
  <p:sldIdLst>
    <p:sldId id="940" r:id="rId7"/>
    <p:sldId id="885" r:id="rId8"/>
    <p:sldId id="934" r:id="rId9"/>
    <p:sldId id="949" r:id="rId10"/>
    <p:sldId id="908" r:id="rId11"/>
    <p:sldId id="909" r:id="rId12"/>
    <p:sldId id="913" r:id="rId13"/>
    <p:sldId id="907" r:id="rId14"/>
    <p:sldId id="951" r:id="rId15"/>
    <p:sldId id="922" r:id="rId16"/>
    <p:sldId id="946" r:id="rId17"/>
    <p:sldId id="921" r:id="rId18"/>
    <p:sldId id="947" r:id="rId19"/>
    <p:sldId id="933" r:id="rId20"/>
    <p:sldId id="942" r:id="rId21"/>
    <p:sldId id="920" r:id="rId22"/>
    <p:sldId id="950" r:id="rId23"/>
    <p:sldId id="919" r:id="rId24"/>
    <p:sldId id="911" r:id="rId25"/>
    <p:sldId id="912" r:id="rId26"/>
    <p:sldId id="923" r:id="rId27"/>
    <p:sldId id="924" r:id="rId28"/>
    <p:sldId id="948" r:id="rId29"/>
    <p:sldId id="914" r:id="rId30"/>
    <p:sldId id="952" r:id="rId31"/>
    <p:sldId id="915" r:id="rId32"/>
    <p:sldId id="916" r:id="rId33"/>
    <p:sldId id="917" r:id="rId34"/>
    <p:sldId id="939" r:id="rId35"/>
    <p:sldId id="893" r:id="rId36"/>
    <p:sldId id="867" r:id="rId37"/>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8"/>
    <p:restoredTop sz="91719"/>
  </p:normalViewPr>
  <p:slideViewPr>
    <p:cSldViewPr>
      <p:cViewPr varScale="1">
        <p:scale>
          <a:sx n="100" d="100"/>
          <a:sy n="100" d="100"/>
        </p:scale>
        <p:origin x="808" y="160"/>
      </p:cViewPr>
      <p:guideLst>
        <p:guide orient="horz" pos="2160"/>
        <p:guide pos="2880"/>
      </p:guideLst>
    </p:cSldViewPr>
  </p:slideViewPr>
  <p:outlineViewPr>
    <p:cViewPr>
      <p:scale>
        <a:sx n="25" d="100"/>
        <a:sy n="25" d="100"/>
      </p:scale>
      <p:origin x="0" y="6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372BBF60-A90E-7076-E51E-F84076600D6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F32F208F-F9E7-5BC6-E04A-5670048E493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76804" name="Rectangle 4">
            <a:extLst>
              <a:ext uri="{FF2B5EF4-FFF2-40B4-BE49-F238E27FC236}">
                <a16:creationId xmlns:a16="http://schemas.microsoft.com/office/drawing/2014/main" id="{26622CD8-4B94-F4E4-F910-F3344D3EC69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6432DCC9-3FB8-5A9B-8494-42C19FF7E87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97A7E6A8-7002-DE94-869D-EF7CF378A296}"/>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6A9AE92C-FE3A-5BC3-EDCB-AAB499B0F03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3C9FBA3-5CB4-6240-AEB3-E34D259441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i.adsabs.harvard.edu/%23abs/2019ApJ...873..118W/abstrac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DD1E398-7240-E6FD-E0C1-90400142A7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F762EA-1790-D24F-B4C9-B66570D36269}" type="slidenum">
              <a:rPr lang="en-US" altLang="en-US" smtClean="0">
                <a:solidFill>
                  <a:srgbClr val="FFFFFF"/>
                </a:solidFill>
                <a:latin typeface="Times New Roman" panose="02020603050405020304" pitchFamily="18" charset="0"/>
              </a:rPr>
              <a:pPr>
                <a:spcBef>
                  <a:spcPct val="0"/>
                </a:spcBef>
              </a:pPr>
              <a:t>1</a:t>
            </a:fld>
            <a:endParaRPr lang="en-US" altLang="en-US">
              <a:solidFill>
                <a:srgbClr val="FFFFFF"/>
              </a:solidFill>
              <a:latin typeface="Times New Roman" panose="02020603050405020304" pitchFamily="18" charset="0"/>
            </a:endParaRPr>
          </a:p>
        </p:txBody>
      </p:sp>
      <p:sp>
        <p:nvSpPr>
          <p:cNvPr id="91138" name="Rectangle 2">
            <a:extLst>
              <a:ext uri="{FF2B5EF4-FFF2-40B4-BE49-F238E27FC236}">
                <a16:creationId xmlns:a16="http://schemas.microsoft.com/office/drawing/2014/main" id="{891DA63A-37C4-3008-273E-19972E4F87FF}"/>
              </a:ext>
            </a:extLst>
          </p:cNvPr>
          <p:cNvSpPr>
            <a:spLocks noGrp="1" noRot="1" noChangeAspect="1" noChangeArrowheads="1" noTextEdit="1"/>
          </p:cNvSpPr>
          <p:nvPr>
            <p:ph type="sldImg"/>
          </p:nvPr>
        </p:nvSpPr>
        <p:spPr>
          <a:xfrm>
            <a:off x="1144588" y="685800"/>
            <a:ext cx="4570412" cy="3429000"/>
          </a:xfrm>
          <a:ln/>
        </p:spPr>
      </p:sp>
      <p:sp>
        <p:nvSpPr>
          <p:cNvPr id="91139" name="Rectangle 3">
            <a:extLst>
              <a:ext uri="{FF2B5EF4-FFF2-40B4-BE49-F238E27FC236}">
                <a16:creationId xmlns:a16="http://schemas.microsoft.com/office/drawing/2014/main" id="{D67D5C45-D583-AD25-579A-B83DFFB383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E306197E-9F4B-90A3-F13E-0D8B8A85EE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7D1F11A-455F-A149-8F9A-C8055DE63B09}" type="slidenum">
              <a:rPr lang="en-US" altLang="en-US" smtClean="0"/>
              <a:pPr>
                <a:spcBef>
                  <a:spcPct val="0"/>
                </a:spcBef>
              </a:pPr>
              <a:t>10</a:t>
            </a:fld>
            <a:endParaRPr lang="en-US" altLang="en-US"/>
          </a:p>
        </p:txBody>
      </p:sp>
      <p:sp>
        <p:nvSpPr>
          <p:cNvPr id="111618" name="Rectangle 2">
            <a:extLst>
              <a:ext uri="{FF2B5EF4-FFF2-40B4-BE49-F238E27FC236}">
                <a16:creationId xmlns:a16="http://schemas.microsoft.com/office/drawing/2014/main" id="{78314700-DFEA-F04D-CDA2-5B7EEB94D9B4}"/>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2A71DFC9-6729-1CF4-E834-A8CEDDB389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3BB6C12E-237F-3A40-4DA2-B037BB0455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A62D473-B5A9-8641-9430-75D6D8726438}" type="slidenum">
              <a:rPr lang="en-US" altLang="en-US" smtClean="0"/>
              <a:pPr>
                <a:spcBef>
                  <a:spcPct val="0"/>
                </a:spcBef>
              </a:pPr>
              <a:t>11</a:t>
            </a:fld>
            <a:endParaRPr lang="en-US" altLang="en-US"/>
          </a:p>
        </p:txBody>
      </p:sp>
      <p:sp>
        <p:nvSpPr>
          <p:cNvPr id="117762" name="Rectangle 2">
            <a:extLst>
              <a:ext uri="{FF2B5EF4-FFF2-40B4-BE49-F238E27FC236}">
                <a16:creationId xmlns:a16="http://schemas.microsoft.com/office/drawing/2014/main" id="{75046318-B142-0253-67C3-5BD27FC992B2}"/>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51288D0F-14BB-E24C-892F-8A0BB3EC50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872FA1BF-25FC-E964-26EF-CD40838A2B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5B2D9E3-93DD-AD48-819E-FEB5B57AC38C}" type="slidenum">
              <a:rPr lang="en-US" altLang="en-US" smtClean="0"/>
              <a:pPr>
                <a:spcBef>
                  <a:spcPct val="0"/>
                </a:spcBef>
              </a:pPr>
              <a:t>12</a:t>
            </a:fld>
            <a:endParaRPr lang="en-US" altLang="en-US"/>
          </a:p>
        </p:txBody>
      </p:sp>
      <p:sp>
        <p:nvSpPr>
          <p:cNvPr id="119810" name="Rectangle 2">
            <a:extLst>
              <a:ext uri="{FF2B5EF4-FFF2-40B4-BE49-F238E27FC236}">
                <a16:creationId xmlns:a16="http://schemas.microsoft.com/office/drawing/2014/main" id="{74546176-163B-4A18-B354-CAF71EC052DD}"/>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52B03031-64AB-8867-2CCD-D70BE9ED1F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 new roman" charset="0"/>
                <a:ea typeface="ＭＳ Ｐゴシック" panose="020B0600070205080204" pitchFamily="34" charset="-128"/>
              </a:rPr>
              <a:t>The coloured lines in the figure show the revised passbands for G, G</a:t>
            </a:r>
            <a:r>
              <a:rPr lang="en-US" altLang="en-US" baseline="-25000">
                <a:latin typeface="Time new roman" charset="0"/>
                <a:ea typeface="ＭＳ Ｐゴシック" panose="020B0600070205080204" pitchFamily="34" charset="-128"/>
              </a:rPr>
              <a:t>BP</a:t>
            </a:r>
            <a:r>
              <a:rPr lang="en-US" altLang="en-US">
                <a:latin typeface="Time new roman" charset="0"/>
                <a:ea typeface="ＭＳ Ｐゴシック" panose="020B0600070205080204" pitchFamily="34" charset="-128"/>
              </a:rPr>
              <a:t> and G</a:t>
            </a:r>
            <a:r>
              <a:rPr lang="en-US" altLang="en-US" baseline="-25000">
                <a:latin typeface="Time new roman" charset="0"/>
                <a:ea typeface="ＭＳ Ｐゴシック" panose="020B0600070205080204" pitchFamily="34" charset="-128"/>
              </a:rPr>
              <a:t>RP</a:t>
            </a:r>
            <a:r>
              <a:rPr lang="en-US" altLang="en-US">
                <a:latin typeface="Time new roman" charset="0"/>
                <a:ea typeface="ＭＳ Ｐゴシック" panose="020B0600070205080204" pitchFamily="34" charset="-128"/>
              </a:rPr>
              <a:t> (green: G; blue: G</a:t>
            </a:r>
            <a:r>
              <a:rPr lang="en-US" altLang="en-US" baseline="-25000">
                <a:latin typeface="Time new roman" charset="0"/>
                <a:ea typeface="ＭＳ Ｐゴシック" panose="020B0600070205080204" pitchFamily="34" charset="-128"/>
              </a:rPr>
              <a:t>BP</a:t>
            </a:r>
            <a:r>
              <a:rPr lang="en-US" altLang="en-US">
                <a:latin typeface="Time new roman" charset="0"/>
                <a:ea typeface="ＭＳ Ｐゴシック" panose="020B0600070205080204" pitchFamily="34" charset="-128"/>
              </a:rPr>
              <a:t>; red: G</a:t>
            </a:r>
            <a:r>
              <a:rPr lang="en-US" altLang="en-US" baseline="-25000">
                <a:latin typeface="Time new roman" charset="0"/>
                <a:ea typeface="ＭＳ Ｐゴシック" panose="020B0600070205080204" pitchFamily="34" charset="-128"/>
              </a:rPr>
              <a:t>RP</a:t>
            </a:r>
            <a:r>
              <a:rPr lang="en-US" altLang="en-US">
                <a:latin typeface="Time new roman" charset="0"/>
                <a:ea typeface="ＭＳ Ｐゴシック" panose="020B0600070205080204" pitchFamily="34" charset="-128"/>
              </a:rPr>
              <a:t>), defining the Gaia DR2 photometric system. The thin, grey lines show the nominal, pre-launch passbands published in Jordi et al. 2010, used for Gaia DR1.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E02146E3-8E32-08EA-CF92-DB27676A56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B13BC28-6923-8146-ACF4-9E15CDC5BB00}" type="slidenum">
              <a:rPr lang="en-US" altLang="en-US" smtClean="0"/>
              <a:pPr>
                <a:spcBef>
                  <a:spcPct val="0"/>
                </a:spcBef>
              </a:pPr>
              <a:t>13</a:t>
            </a:fld>
            <a:endParaRPr lang="en-US" altLang="en-US"/>
          </a:p>
        </p:txBody>
      </p:sp>
      <p:sp>
        <p:nvSpPr>
          <p:cNvPr id="121858" name="Rectangle 2">
            <a:extLst>
              <a:ext uri="{FF2B5EF4-FFF2-40B4-BE49-F238E27FC236}">
                <a16:creationId xmlns:a16="http://schemas.microsoft.com/office/drawing/2014/main" id="{CC5E48D9-AED9-FE84-83B4-7AAF166A8F72}"/>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9F349D2E-9C15-904E-8129-D5735A8B1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 new roman"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D3EE1B24-60FD-568F-9917-8506A0BAFD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16FD48A-4EDD-4E45-8D57-B4DC576F450B}" type="slidenum">
              <a:rPr lang="en-US" altLang="en-US" smtClean="0"/>
              <a:pPr>
                <a:spcBef>
                  <a:spcPct val="0"/>
                </a:spcBef>
              </a:pPr>
              <a:t>14</a:t>
            </a:fld>
            <a:endParaRPr lang="en-US" altLang="en-US"/>
          </a:p>
        </p:txBody>
      </p:sp>
      <p:sp>
        <p:nvSpPr>
          <p:cNvPr id="125954" name="Rectangle 2">
            <a:extLst>
              <a:ext uri="{FF2B5EF4-FFF2-40B4-BE49-F238E27FC236}">
                <a16:creationId xmlns:a16="http://schemas.microsoft.com/office/drawing/2014/main" id="{29E4872F-7482-2CD2-E8DB-04184E760D35}"/>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4436546D-DBB4-7B3B-FFFE-4346D438C8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2FC8981A-6056-E75E-C2EA-72BE192C91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8E1E918-AAD1-EF43-B4B2-27C402A626BB}" type="slidenum">
              <a:rPr lang="en-US" altLang="en-US" smtClean="0">
                <a:solidFill>
                  <a:srgbClr val="000000"/>
                </a:solidFill>
              </a:rPr>
              <a:pPr>
                <a:spcBef>
                  <a:spcPct val="0"/>
                </a:spcBef>
              </a:pPr>
              <a:t>15</a:t>
            </a:fld>
            <a:endParaRPr lang="en-US" altLang="en-US">
              <a:solidFill>
                <a:srgbClr val="000000"/>
              </a:solidFill>
            </a:endParaRPr>
          </a:p>
        </p:txBody>
      </p:sp>
      <p:sp>
        <p:nvSpPr>
          <p:cNvPr id="107522" name="Rectangle 2">
            <a:extLst>
              <a:ext uri="{FF2B5EF4-FFF2-40B4-BE49-F238E27FC236}">
                <a16:creationId xmlns:a16="http://schemas.microsoft.com/office/drawing/2014/main" id="{9A417803-8E85-4540-ABCA-52FEBBE1C40F}"/>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90EDD05D-81E5-C15E-A0F5-E25FFF8317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Jenkins is 1952 YPC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1268272A-B6BF-3975-D79B-E93C6104E1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8A83632-1D5A-464B-8198-FE2736C36A88}" type="slidenum">
              <a:rPr lang="en-US" altLang="en-US" smtClean="0"/>
              <a:pPr>
                <a:spcBef>
                  <a:spcPct val="0"/>
                </a:spcBef>
              </a:pPr>
              <a:t>16</a:t>
            </a:fld>
            <a:endParaRPr lang="en-US" altLang="en-US"/>
          </a:p>
        </p:txBody>
      </p:sp>
      <p:sp>
        <p:nvSpPr>
          <p:cNvPr id="128002" name="Rectangle 2">
            <a:extLst>
              <a:ext uri="{FF2B5EF4-FFF2-40B4-BE49-F238E27FC236}">
                <a16:creationId xmlns:a16="http://schemas.microsoft.com/office/drawing/2014/main" id="{4B12AD59-33F2-12DF-77CF-823035E6F360}"/>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79B4D5E9-169F-5DB1-416C-FE64AE82C5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9418E-AEDD-3A71-DBC9-88643F7C3576}"/>
            </a:ext>
          </a:extLst>
        </p:cNvPr>
        <p:cNvGrpSpPr/>
        <p:nvPr/>
      </p:nvGrpSpPr>
      <p:grpSpPr>
        <a:xfrm>
          <a:off x="0" y="0"/>
          <a:ext cx="0" cy="0"/>
          <a:chOff x="0" y="0"/>
          <a:chExt cx="0" cy="0"/>
        </a:xfrm>
      </p:grpSpPr>
      <p:sp>
        <p:nvSpPr>
          <p:cNvPr id="125953" name="Rectangle 7">
            <a:extLst>
              <a:ext uri="{FF2B5EF4-FFF2-40B4-BE49-F238E27FC236}">
                <a16:creationId xmlns:a16="http://schemas.microsoft.com/office/drawing/2014/main" id="{B84E1EE3-A44A-C646-D76A-42B32A1AC9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16FD48A-4EDD-4E45-8D57-B4DC576F450B}" type="slidenum">
              <a:rPr lang="en-US" altLang="en-US" smtClean="0"/>
              <a:pPr>
                <a:spcBef>
                  <a:spcPct val="0"/>
                </a:spcBef>
              </a:pPr>
              <a:t>17</a:t>
            </a:fld>
            <a:endParaRPr lang="en-US" altLang="en-US"/>
          </a:p>
        </p:txBody>
      </p:sp>
      <p:sp>
        <p:nvSpPr>
          <p:cNvPr id="125954" name="Rectangle 2">
            <a:extLst>
              <a:ext uri="{FF2B5EF4-FFF2-40B4-BE49-F238E27FC236}">
                <a16:creationId xmlns:a16="http://schemas.microsoft.com/office/drawing/2014/main" id="{3716DEEC-BC51-3EF4-870A-1DCE85196221}"/>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FB7761C8-EF40-4784-AE08-342BCDF302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98698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96E817C1-F93E-1239-EC1F-BECB2502FB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B882EEA-53A7-F149-AA1D-0266BEBD3085}" type="slidenum">
              <a:rPr lang="en-US" altLang="en-US" smtClean="0"/>
              <a:pPr>
                <a:spcBef>
                  <a:spcPct val="0"/>
                </a:spcBef>
              </a:pPr>
              <a:t>18</a:t>
            </a:fld>
            <a:endParaRPr lang="en-US" altLang="en-US"/>
          </a:p>
        </p:txBody>
      </p:sp>
      <p:sp>
        <p:nvSpPr>
          <p:cNvPr id="130050" name="Rectangle 2">
            <a:extLst>
              <a:ext uri="{FF2B5EF4-FFF2-40B4-BE49-F238E27FC236}">
                <a16:creationId xmlns:a16="http://schemas.microsoft.com/office/drawing/2014/main" id="{269D3391-FC3B-11B8-2578-17C3FD97A17A}"/>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205C36D2-C558-28D8-A2CD-B958AC163C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Times New Roman" panose="02020603050405020304" pitchFamily="18" charset="0"/>
                <a:ea typeface="ＭＳ Ｐゴシック" panose="020B0600070205080204" pitchFamily="34" charset="-128"/>
                <a:cs typeface="Times New Roman" panose="02020603050405020304" pitchFamily="18" charset="0"/>
              </a:rPr>
              <a:t>This diagram shows a face-on view of stellar ‘families’ – clusters (dots) and co-moving groups (thick lines) of stars – within about 3000 light-years from the Sun, which is located at the center of the image. The diagram is based on data from the second data release of ESA’s Gaia mission. Each family is identified with a different color and comprises a population of stars that formed at the same time. Purple hues represent the oldest stellar populations, which formed around 1 billion years ago; blue and green hues represent intermediate ages, with stars that formed hundreds of millions of years ago; orange and red hues show the youngest stellar populations, which formed less than a hundred million years ago. Thin lines show the predicted velocities of each group of stars over the next 5 million years, based on Gaia’s measurements. The lack of structures at the center is an artefact of the method used to trace individual populations, not due to a physical bubble. Image credit: M. </a:t>
            </a:r>
            <a:r>
              <a:rPr lang="en-US" altLang="en-US" b="0" dirty="0" err="1">
                <a:latin typeface="Times New Roman" panose="02020603050405020304" pitchFamily="18" charset="0"/>
                <a:ea typeface="ＭＳ Ｐゴシック" panose="020B0600070205080204" pitchFamily="34" charset="-128"/>
                <a:cs typeface="Times New Roman" panose="02020603050405020304" pitchFamily="18" charset="0"/>
              </a:rPr>
              <a:t>Kounkel</a:t>
            </a:r>
            <a:r>
              <a:rPr lang="en-US" altLang="en-US" b="0" dirty="0">
                <a:latin typeface="Times New Roman" panose="02020603050405020304" pitchFamily="18" charset="0"/>
                <a:ea typeface="ＭＳ Ｐゴシック" panose="020B0600070205080204" pitchFamily="34" charset="-128"/>
                <a:cs typeface="Times New Roman" panose="02020603050405020304" pitchFamily="18" charset="0"/>
              </a:rPr>
              <a:t> &amp; K. Covey (2019)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28EE0A6B-325D-14FF-50CE-A15F18A0BB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76C9909-D75D-8146-8DF6-61296239D028}" type="slidenum">
              <a:rPr lang="en-US" altLang="en-US" smtClean="0"/>
              <a:pPr>
                <a:spcBef>
                  <a:spcPct val="0"/>
                </a:spcBef>
              </a:pPr>
              <a:t>19</a:t>
            </a:fld>
            <a:endParaRPr lang="en-US" altLang="en-US"/>
          </a:p>
        </p:txBody>
      </p:sp>
      <p:sp>
        <p:nvSpPr>
          <p:cNvPr id="132098" name="Rectangle 2">
            <a:extLst>
              <a:ext uri="{FF2B5EF4-FFF2-40B4-BE49-F238E27FC236}">
                <a16:creationId xmlns:a16="http://schemas.microsoft.com/office/drawing/2014/main" id="{7DF50893-16E8-9992-A38C-62CBE645F925}"/>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6A4FD76F-A675-61ED-53BA-8C40D2B6D3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971ABC61-24AD-EAFE-4F69-72F741B18C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DCFCA11-7892-8146-96C5-189FF06D568C}" type="slidenum">
              <a:rPr lang="en-US" altLang="en-US" smtClean="0">
                <a:solidFill>
                  <a:srgbClr val="000000"/>
                </a:solidFill>
              </a:rPr>
              <a:pPr>
                <a:spcBef>
                  <a:spcPct val="0"/>
                </a:spcBef>
              </a:pPr>
              <a:t>2</a:t>
            </a:fld>
            <a:endParaRPr lang="en-US" altLang="en-US">
              <a:solidFill>
                <a:srgbClr val="000000"/>
              </a:solidFill>
            </a:endParaRPr>
          </a:p>
        </p:txBody>
      </p:sp>
      <p:sp>
        <p:nvSpPr>
          <p:cNvPr id="93186" name="Rectangle 2">
            <a:extLst>
              <a:ext uri="{FF2B5EF4-FFF2-40B4-BE49-F238E27FC236}">
                <a16:creationId xmlns:a16="http://schemas.microsoft.com/office/drawing/2014/main" id="{A9C8E023-E609-C29C-0B48-62572962E58A}"/>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591FF8B7-368B-345B-0C81-06A2AC3922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Gaia is the Earth in Greek mythology. She is the offspring of Chaos or comes into being after it.</a:t>
            </a:r>
          </a:p>
          <a:p>
            <a:pPr eaLnBrk="1" hangingPunct="1"/>
            <a:r>
              <a:rPr lang="en-US" altLang="en-US" dirty="0">
                <a:latin typeface="Arial" panose="020B0604020202020204" pitchFamily="34" charset="0"/>
                <a:ea typeface="ＭＳ Ｐゴシック" panose="020B0600070205080204" pitchFamily="34" charset="-128"/>
              </a:rPr>
              <a:t>Mother of Uranus (Sky or Heaven).</a:t>
            </a:r>
          </a:p>
          <a:p>
            <a:pPr eaLnBrk="1" hangingPunct="1"/>
            <a:r>
              <a:rPr lang="en-US" altLang="en-US" dirty="0">
                <a:latin typeface="Arial" panose="020B0604020202020204" pitchFamily="34" charset="0"/>
                <a:ea typeface="ＭＳ Ｐゴシック" panose="020B0600070205080204" pitchFamily="34" charset="-128"/>
              </a:rPr>
              <a:t>Gaia and Uranus bear the Titans (including Cronos) … thrown into Tartarus inside Earth … Gaia gets them to dethrone Uranus … Cronos/Saturn rules Earth, eats sons, but Zeus/Jupiter escapes and takes over</a:t>
            </a:r>
          </a:p>
          <a:p>
            <a:pPr eaLnBrk="1" hangingPunct="1"/>
            <a:r>
              <a:rPr lang="en-US" altLang="en-US" dirty="0">
                <a:latin typeface="Arial" panose="020B0604020202020204" pitchFamily="34" charset="0"/>
                <a:ea typeface="ＭＳ Ｐゴシック" panose="020B0600070205080204" pitchFamily="34" charset="-128"/>
              </a:rPr>
              <a:t>So … Gaia is mother of Uranus … grandmother of Cronos … great grandmother of Zeus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96DA7010-E5CD-437A-282B-E848A16AAA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A1BBB63-91BD-804C-BFC5-88877B5FF040}" type="slidenum">
              <a:rPr lang="en-US" altLang="en-US" smtClean="0"/>
              <a:pPr>
                <a:spcBef>
                  <a:spcPct val="0"/>
                </a:spcBef>
              </a:pPr>
              <a:t>20</a:t>
            </a:fld>
            <a:endParaRPr lang="en-US" altLang="en-US"/>
          </a:p>
        </p:txBody>
      </p:sp>
      <p:sp>
        <p:nvSpPr>
          <p:cNvPr id="134146" name="Rectangle 2">
            <a:extLst>
              <a:ext uri="{FF2B5EF4-FFF2-40B4-BE49-F238E27FC236}">
                <a16:creationId xmlns:a16="http://schemas.microsoft.com/office/drawing/2014/main" id="{E36518FC-DBB6-9BEF-A189-C17399E99BDF}"/>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C101DBA1-9720-5640-5513-889AF9F1FC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Revealing the galactic bar. This color chart shows the distribution of 150 million stars in the Milky Way probed using data from the second release of ESA’s Gaia mission in combination with infrared and optical surveys, with orange/yellow hues indicating a greater density of stars. Most of these stars are red giants. The distribution is superimposed on an artistic top view of our galaxy. - While the majority of charted stars are located closer to the Sun (the larger orange/yellow blob in the lower part of the image), a large and elongated feature populated by many stars is also visible in the central region of the galaxy: this is the first geometric indication of the galactic bar. - The distances to the stars shown in this chart, along with their surface temperature and extinction – a measure of how much dust there is between us and the stars – were estimated using the StarHorse computer code [image credit: Data: ESA/Gaia/DPAC, A. Khalatyan (AIP) &amp; StarHorse team; Galaxy map: NASA/JPL-Caltech/R. Hurt (SSC/Caltech)]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7C09276B-73CC-0642-86D8-1674365E62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5368E96-9D6C-2642-8587-9B7A3A805449}" type="slidenum">
              <a:rPr lang="en-US" altLang="en-US" smtClean="0">
                <a:solidFill>
                  <a:srgbClr val="000000"/>
                </a:solidFill>
              </a:rPr>
              <a:pPr>
                <a:spcBef>
                  <a:spcPct val="0"/>
                </a:spcBef>
              </a:pPr>
              <a:t>21</a:t>
            </a:fld>
            <a:endParaRPr lang="en-US" altLang="en-US">
              <a:solidFill>
                <a:srgbClr val="000000"/>
              </a:solidFill>
            </a:endParaRPr>
          </a:p>
        </p:txBody>
      </p:sp>
      <p:sp>
        <p:nvSpPr>
          <p:cNvPr id="138242" name="Rectangle 2">
            <a:extLst>
              <a:ext uri="{FF2B5EF4-FFF2-40B4-BE49-F238E27FC236}">
                <a16:creationId xmlns:a16="http://schemas.microsoft.com/office/drawing/2014/main" id="{0F33B62D-FCC2-F706-EFEE-66997B1228CA}"/>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6AEAE111-0B9F-627A-C92E-13009C6E4D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Enceladus was buried under Mount Etna, in Sicily, and responsible for local earthquakes. Similarly, the stars of Gaia-Enceladus were deeply buried in the Gaia data, and they have shaken the Milky Way, leading to the formation of its thick disc.</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US" altLang="en-US" sz="1200" dirty="0">
                <a:solidFill>
                  <a:srgbClr val="FFFF00"/>
                </a:solidFill>
                <a:latin typeface="Times New Roman" panose="02020603050405020304" pitchFamily="18" charset="0"/>
              </a:rPr>
              <a:t>13 </a:t>
            </a:r>
            <a:r>
              <a:rPr lang="en-US" altLang="en-US" sz="1200" dirty="0" err="1">
                <a:solidFill>
                  <a:srgbClr val="FFFF00"/>
                </a:solidFill>
                <a:latin typeface="Times New Roman" panose="02020603050405020304" pitchFamily="18" charset="0"/>
              </a:rPr>
              <a:t>globulars</a:t>
            </a:r>
            <a:r>
              <a:rPr lang="en-US" altLang="en-US" sz="1200" dirty="0">
                <a:solidFill>
                  <a:srgbClr val="FFFF00"/>
                </a:solidFill>
                <a:latin typeface="Times New Roman" panose="02020603050405020304" pitchFamily="18" charset="0"/>
              </a:rPr>
              <a:t>/100s variables</a:t>
            </a:r>
          </a:p>
          <a:p>
            <a:pPr eaLnBrk="1" hangingPunct="1">
              <a:spcBef>
                <a:spcPct val="0"/>
              </a:spcBef>
              <a:buFontTx/>
              <a:buNone/>
            </a:pPr>
            <a:r>
              <a:rPr lang="en-US" altLang="en-US" sz="1200" dirty="0">
                <a:solidFill>
                  <a:srgbClr val="FFFF00"/>
                </a:solidFill>
                <a:latin typeface="Times New Roman" panose="02020603050405020304" pitchFamily="18" charset="0"/>
              </a:rPr>
              <a:t>     +APOGEE spectra</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5557E9B6-5713-7908-7D3C-05734A1D5B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2D59F5-3944-9746-B2FD-FE88D6BD1B91}" type="slidenum">
              <a:rPr lang="en-US" altLang="en-US" smtClean="0">
                <a:solidFill>
                  <a:srgbClr val="000000"/>
                </a:solidFill>
              </a:rPr>
              <a:pPr>
                <a:spcBef>
                  <a:spcPct val="0"/>
                </a:spcBef>
              </a:pPr>
              <a:t>22</a:t>
            </a:fld>
            <a:endParaRPr lang="en-US" altLang="en-US">
              <a:solidFill>
                <a:srgbClr val="000000"/>
              </a:solidFill>
            </a:endParaRPr>
          </a:p>
        </p:txBody>
      </p:sp>
      <p:sp>
        <p:nvSpPr>
          <p:cNvPr id="140290" name="Rectangle 2">
            <a:extLst>
              <a:ext uri="{FF2B5EF4-FFF2-40B4-BE49-F238E27FC236}">
                <a16:creationId xmlns:a16="http://schemas.microsoft.com/office/drawing/2014/main" id="{15A19DC6-A0FA-DFD2-203F-99D0CEC1A970}"/>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B6B79219-45D3-9DC6-04AC-CDD5D6682D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B36EAAA8-30BE-1535-D7DA-4898339CA2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D806A66-A9EE-2C41-A5B7-EB7F5DC023AC}" type="slidenum">
              <a:rPr lang="en-US" altLang="en-US" smtClean="0">
                <a:solidFill>
                  <a:srgbClr val="000000"/>
                </a:solidFill>
              </a:rPr>
              <a:pPr>
                <a:spcBef>
                  <a:spcPct val="0"/>
                </a:spcBef>
              </a:pPr>
              <a:t>23</a:t>
            </a:fld>
            <a:endParaRPr lang="en-US" altLang="en-US">
              <a:solidFill>
                <a:srgbClr val="000000"/>
              </a:solidFill>
            </a:endParaRPr>
          </a:p>
        </p:txBody>
      </p:sp>
      <p:sp>
        <p:nvSpPr>
          <p:cNvPr id="142338" name="Rectangle 2">
            <a:extLst>
              <a:ext uri="{FF2B5EF4-FFF2-40B4-BE49-F238E27FC236}">
                <a16:creationId xmlns:a16="http://schemas.microsoft.com/office/drawing/2014/main" id="{7520B258-60E1-20CB-0389-7A2A54A7323B}"/>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63AD83A6-4D60-3B08-1AD7-53CEF31B7F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58699AE9-AB5B-66DB-A7FB-1971A5F129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758C521-13B1-C34A-BCBA-0CED0A6AEA4D}" type="slidenum">
              <a:rPr lang="en-US" altLang="en-US" smtClean="0">
                <a:solidFill>
                  <a:srgbClr val="000000"/>
                </a:solidFill>
              </a:rPr>
              <a:pPr>
                <a:spcBef>
                  <a:spcPct val="0"/>
                </a:spcBef>
              </a:pPr>
              <a:t>24</a:t>
            </a:fld>
            <a:endParaRPr lang="en-US" altLang="en-US">
              <a:solidFill>
                <a:srgbClr val="000000"/>
              </a:solidFill>
            </a:endParaRPr>
          </a:p>
        </p:txBody>
      </p:sp>
      <p:sp>
        <p:nvSpPr>
          <p:cNvPr id="136194" name="Rectangle 2">
            <a:extLst>
              <a:ext uri="{FF2B5EF4-FFF2-40B4-BE49-F238E27FC236}">
                <a16:creationId xmlns:a16="http://schemas.microsoft.com/office/drawing/2014/main" id="{43DC557B-67E5-F2DE-7972-0C856FD4BCC0}"/>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981CECD0-28E1-D38F-280B-AD79955FED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Watkins, L.+ 2019 = </a:t>
            </a:r>
            <a:r>
              <a:rPr lang="en-US" altLang="en-US">
                <a:latin typeface="Arial" panose="020B0604020202020204" pitchFamily="34" charset="0"/>
                <a:ea typeface="ＭＳ Ｐゴシック" panose="020B0600070205080204" pitchFamily="34" charset="-128"/>
                <a:hlinkClick r:id="rId3"/>
              </a:rPr>
              <a:t>2019ApJ...873..118W</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1A53E-FA43-A38B-C76D-6D887BBC2985}"/>
            </a:ext>
          </a:extLst>
        </p:cNvPr>
        <p:cNvGrpSpPr/>
        <p:nvPr/>
      </p:nvGrpSpPr>
      <p:grpSpPr>
        <a:xfrm>
          <a:off x="0" y="0"/>
          <a:ext cx="0" cy="0"/>
          <a:chOff x="0" y="0"/>
          <a:chExt cx="0" cy="0"/>
        </a:xfrm>
      </p:grpSpPr>
      <p:sp>
        <p:nvSpPr>
          <p:cNvPr id="109569" name="Rectangle 7">
            <a:extLst>
              <a:ext uri="{FF2B5EF4-FFF2-40B4-BE49-F238E27FC236}">
                <a16:creationId xmlns:a16="http://schemas.microsoft.com/office/drawing/2014/main" id="{FA00FE9C-EADF-E32A-8905-583BC56660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843C0-9980-DD47-901A-1DAC5DE642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9570" name="Rectangle 2">
            <a:extLst>
              <a:ext uri="{FF2B5EF4-FFF2-40B4-BE49-F238E27FC236}">
                <a16:creationId xmlns:a16="http://schemas.microsoft.com/office/drawing/2014/main" id="{079933DE-C89F-AEF4-63CA-8B89B4523A98}"/>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635804D0-CE67-90FF-C23F-86AE35D2A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M33 is Triangulum</a:t>
            </a:r>
          </a:p>
        </p:txBody>
      </p:sp>
    </p:spTree>
    <p:extLst>
      <p:ext uri="{BB962C8B-B14F-4D97-AF65-F5344CB8AC3E}">
        <p14:creationId xmlns:p14="http://schemas.microsoft.com/office/powerpoint/2010/main" val="1777546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5EDE5694-7821-D115-EFB5-DF5F1AD02B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AD4C916-6987-7B44-A667-CC1C0DE15E74}" type="slidenum">
              <a:rPr lang="en-US" altLang="en-US" smtClean="0">
                <a:solidFill>
                  <a:srgbClr val="000000"/>
                </a:solidFill>
              </a:rPr>
              <a:pPr>
                <a:spcBef>
                  <a:spcPct val="0"/>
                </a:spcBef>
              </a:pPr>
              <a:t>26</a:t>
            </a:fld>
            <a:endParaRPr lang="en-US" altLang="en-US">
              <a:solidFill>
                <a:srgbClr val="000000"/>
              </a:solidFill>
            </a:endParaRPr>
          </a:p>
        </p:txBody>
      </p:sp>
      <p:sp>
        <p:nvSpPr>
          <p:cNvPr id="144386" name="Rectangle 2">
            <a:extLst>
              <a:ext uri="{FF2B5EF4-FFF2-40B4-BE49-F238E27FC236}">
                <a16:creationId xmlns:a16="http://schemas.microsoft.com/office/drawing/2014/main" id="{E5DF5D59-9E40-01CA-06D5-CEFCF80C3CE3}"/>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4ECE48B6-5F44-66E9-D6A5-3064019FC1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van der </a:t>
            </a:r>
            <a:r>
              <a:rPr lang="en-US" altLang="en-US" dirty="0" err="1">
                <a:latin typeface="Times New Roman" panose="02020603050405020304" pitchFamily="18" charset="0"/>
                <a:ea typeface="ＭＳ Ｐゴシック" panose="020B0600070205080204" pitchFamily="34" charset="-128"/>
              </a:rPr>
              <a:t>Marel</a:t>
            </a:r>
            <a:r>
              <a:rPr lang="en-US" altLang="en-US" dirty="0">
                <a:latin typeface="Times New Roman" panose="02020603050405020304" pitchFamily="18" charset="0"/>
                <a:ea typeface="ＭＳ Ｐゴシック" panose="020B0600070205080204" pitchFamily="34" charset="-128"/>
              </a:rPr>
              <a:t> predicted head-on collision at 3.9 </a:t>
            </a:r>
            <a:r>
              <a:rPr lang="en-US" altLang="en-US" dirty="0" err="1">
                <a:latin typeface="Times New Roman" panose="02020603050405020304" pitchFamily="18" charset="0"/>
                <a:ea typeface="ＭＳ Ｐゴシック" panose="020B0600070205080204" pitchFamily="34" charset="-128"/>
              </a:rPr>
              <a:t>Gyr</a:t>
            </a:r>
            <a:r>
              <a:rPr lang="en-US" altLang="en-US" dirty="0">
                <a:latin typeface="Times New Roman" panose="02020603050405020304" pitchFamily="18" charset="0"/>
                <a:ea typeface="ＭＳ Ｐゴシック" panose="020B0600070205080204" pitchFamily="34" charset="-128"/>
              </a:rPr>
              <a:t> … WRONG</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future orbital trajectories of three spiral galaxies: our Milky Way (blue), Andromeda, also known as M31 (red), and Triangulum, also known as M33 (green). The circle indicates the current position of each galaxy, and their future trajectories have been calculated using data from the second release of ESA's Gaia mission. The Milky Way is shown as an artist's impression, while the images of Andromeda and Triangulum are based on Gaia data. Arrows along the trajectories indicate the estimated direction of each galaxy's motion and their positions, 2.5 billion years into the future, while crosses mark their estimated position in about 4.5 billion years. Approximately 4.5 billion years from now, the Milky Way and Andromeda will make their first close passage around one another at a distance of approximately 400,000 light-years. The galaxies will then continue to move closer to one another and eventually merge to form an elliptical galaxy (image credit: Orbits: E. Patel, G. </a:t>
            </a:r>
            <a:r>
              <a:rPr lang="en-US" altLang="en-US" dirty="0" err="1">
                <a:latin typeface="Times New Roman" panose="02020603050405020304" pitchFamily="18" charset="0"/>
                <a:ea typeface="ＭＳ Ｐゴシック" panose="020B0600070205080204" pitchFamily="34" charset="-128"/>
              </a:rPr>
              <a:t>Besla</a:t>
            </a:r>
            <a:r>
              <a:rPr lang="en-US" altLang="en-US" dirty="0">
                <a:latin typeface="Times New Roman" panose="02020603050405020304" pitchFamily="18" charset="0"/>
                <a:ea typeface="ＭＳ Ｐゴシック" panose="020B0600070205080204" pitchFamily="34" charset="-128"/>
              </a:rPr>
              <a:t> (University of Arizona), R. van der </a:t>
            </a:r>
            <a:r>
              <a:rPr lang="en-US" altLang="en-US" dirty="0" err="1">
                <a:latin typeface="Times New Roman" panose="02020603050405020304" pitchFamily="18" charset="0"/>
                <a:ea typeface="ＭＳ Ｐゴシック" panose="020B0600070205080204" pitchFamily="34" charset="-128"/>
              </a:rPr>
              <a:t>Marel</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STScI</a:t>
            </a:r>
            <a:r>
              <a:rPr lang="en-US" altLang="en-US" dirty="0">
                <a:latin typeface="Times New Roman" panose="02020603050405020304" pitchFamily="18" charset="0"/>
                <a:ea typeface="ＭＳ Ｐゴシック" panose="020B0600070205080204" pitchFamily="34" charset="-128"/>
              </a:rP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0C5FE3B9-D99B-73CD-A050-56BC1D8426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2C64BB0-15C8-FA42-BF80-C7366F5A6A58}" type="slidenum">
              <a:rPr lang="en-US" altLang="en-US" smtClean="0">
                <a:solidFill>
                  <a:srgbClr val="000000"/>
                </a:solidFill>
              </a:rPr>
              <a:pPr>
                <a:spcBef>
                  <a:spcPct val="0"/>
                </a:spcBef>
              </a:pPr>
              <a:t>27</a:t>
            </a:fld>
            <a:endParaRPr lang="en-US" altLang="en-US">
              <a:solidFill>
                <a:srgbClr val="000000"/>
              </a:solidFill>
            </a:endParaRPr>
          </a:p>
        </p:txBody>
      </p:sp>
      <p:sp>
        <p:nvSpPr>
          <p:cNvPr id="146434" name="Rectangle 2">
            <a:extLst>
              <a:ext uri="{FF2B5EF4-FFF2-40B4-BE49-F238E27FC236}">
                <a16:creationId xmlns:a16="http://schemas.microsoft.com/office/drawing/2014/main" id="{6BFEAA0F-4C19-9355-E80E-017175B0589D}"/>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C9C3B304-5539-6E3C-0A28-B8B5B240FD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This series of photo illustrations shows the predicted merger between our Milky Way galaxy and the neighbouring Andromeda galaxy, as it will unfold over the next several billion years. The sequence is inspired by dynamical computer modelling of the inevitable future collision between the two galaxies.</a:t>
            </a:r>
          </a:p>
          <a:p>
            <a:r>
              <a:rPr lang="en-US" altLang="en-US" b="1">
                <a:latin typeface="Arial" panose="020B0604020202020204" pitchFamily="34" charset="0"/>
                <a:ea typeface="ＭＳ Ｐゴシック" panose="020B0600070205080204" pitchFamily="34" charset="-128"/>
              </a:rPr>
              <a:t>First Row, Left Panel: Present Day —</a:t>
            </a:r>
            <a:r>
              <a:rPr lang="en-US" altLang="en-US">
                <a:latin typeface="Arial" panose="020B0604020202020204" pitchFamily="34" charset="0"/>
                <a:ea typeface="ＭＳ Ｐゴシック" panose="020B0600070205080204" pitchFamily="34" charset="-128"/>
              </a:rPr>
              <a:t> This is a nighttime view of the current sky, with the bright belt of our Milky Way. The Andromeda galaxy lies 2.5 million light-years away and looks like a faint spindle, several times the diameter of the full Moon.</a:t>
            </a:r>
          </a:p>
          <a:p>
            <a:r>
              <a:rPr lang="en-US" altLang="en-US" b="1">
                <a:latin typeface="Arial" panose="020B0604020202020204" pitchFamily="34" charset="0"/>
                <a:ea typeface="ＭＳ Ｐゴシック" panose="020B0600070205080204" pitchFamily="34" charset="-128"/>
              </a:rPr>
              <a:t>First Row, Right Panel: 2 Billion Years — </a:t>
            </a:r>
            <a:r>
              <a:rPr lang="en-US" altLang="en-US">
                <a:latin typeface="Arial" panose="020B0604020202020204" pitchFamily="34" charset="0"/>
                <a:ea typeface="ＭＳ Ｐゴシック" panose="020B0600070205080204" pitchFamily="34" charset="-128"/>
              </a:rPr>
              <a:t>The disk of the approaching Andromeda galaxy is noticeably larger.</a:t>
            </a:r>
          </a:p>
          <a:p>
            <a:r>
              <a:rPr lang="en-US" altLang="en-US" b="1">
                <a:latin typeface="Arial" panose="020B0604020202020204" pitchFamily="34" charset="0"/>
                <a:ea typeface="ＭＳ Ｐゴシック" panose="020B0600070205080204" pitchFamily="34" charset="-128"/>
              </a:rPr>
              <a:t>Second Row, Left Panel: 3.75 Billion Years —</a:t>
            </a:r>
            <a:r>
              <a:rPr lang="en-US" altLang="en-US">
                <a:latin typeface="Arial" panose="020B0604020202020204" pitchFamily="34" charset="0"/>
                <a:ea typeface="ＭＳ Ｐゴシック" panose="020B0600070205080204" pitchFamily="34" charset="-128"/>
              </a:rPr>
              <a:t> Andromeda fills the field of view. The Milky Way begins to show distortion due to tidal pull from Andromeda.</a:t>
            </a:r>
          </a:p>
          <a:p>
            <a:r>
              <a:rPr lang="en-US" altLang="en-US" b="1">
                <a:latin typeface="Arial" panose="020B0604020202020204" pitchFamily="34" charset="0"/>
                <a:ea typeface="ＭＳ Ｐゴシック" panose="020B0600070205080204" pitchFamily="34" charset="-128"/>
              </a:rPr>
              <a:t>Second Row, Right Panel, and Third Row, Left Panel: 3.85-3.9 Billion Years —</a:t>
            </a:r>
            <a:r>
              <a:rPr lang="en-US" altLang="en-US">
                <a:latin typeface="Arial" panose="020B0604020202020204" pitchFamily="34" charset="0"/>
                <a:ea typeface="ＭＳ Ｐゴシック" panose="020B0600070205080204" pitchFamily="34" charset="-128"/>
              </a:rPr>
              <a:t> During the first close approach, the sky is ablaze with new star formation, which is evident in a plethora of emission nebulae and open young star clusters.</a:t>
            </a:r>
          </a:p>
          <a:p>
            <a:r>
              <a:rPr lang="en-US" altLang="en-US" b="1">
                <a:latin typeface="Arial" panose="020B0604020202020204" pitchFamily="34" charset="0"/>
                <a:ea typeface="ＭＳ Ｐゴシック" panose="020B0600070205080204" pitchFamily="34" charset="-128"/>
              </a:rPr>
              <a:t>Third Row, Right Panel: 4 Billion Years — </a:t>
            </a:r>
            <a:r>
              <a:rPr lang="en-US" altLang="en-US">
                <a:latin typeface="Arial" panose="020B0604020202020204" pitchFamily="34" charset="0"/>
                <a:ea typeface="ＭＳ Ｐゴシック" panose="020B0600070205080204" pitchFamily="34" charset="-128"/>
              </a:rPr>
              <a:t>After its first close pass, Andromeda is tidally stretched out. The Milky Way, too, becomes warped.</a:t>
            </a:r>
          </a:p>
          <a:p>
            <a:r>
              <a:rPr lang="en-US" altLang="en-US" b="1">
                <a:latin typeface="Arial" panose="020B0604020202020204" pitchFamily="34" charset="0"/>
                <a:ea typeface="ＭＳ Ｐゴシック" panose="020B0600070205080204" pitchFamily="34" charset="-128"/>
              </a:rPr>
              <a:t>Fourth Row, Left Panel: 5.1 Billion Years — </a:t>
            </a:r>
            <a:r>
              <a:rPr lang="en-US" altLang="en-US">
                <a:latin typeface="Arial" panose="020B0604020202020204" pitchFamily="34" charset="0"/>
                <a:ea typeface="ＭＳ Ｐゴシック" panose="020B0600070205080204" pitchFamily="34" charset="-128"/>
              </a:rPr>
              <a:t>During the second close passage, the cores of the Milky Way and Andromeda appear as a pair of bright lobes. Star-forming nebulae are much less prominent because the interstellar gas and dust has been significantly decreased by previous bursts of star formation.</a:t>
            </a:r>
          </a:p>
          <a:p>
            <a:r>
              <a:rPr lang="en-US" altLang="en-US" b="1">
                <a:latin typeface="Arial" panose="020B0604020202020204" pitchFamily="34" charset="0"/>
                <a:ea typeface="ＭＳ Ｐゴシック" panose="020B0600070205080204" pitchFamily="34" charset="-128"/>
              </a:rPr>
              <a:t>Fourth Row, Right Panel: 7 Billion Years —</a:t>
            </a:r>
            <a:r>
              <a:rPr lang="en-US" altLang="en-US">
                <a:latin typeface="Arial" panose="020B0604020202020204" pitchFamily="34" charset="0"/>
                <a:ea typeface="ＭＳ Ｐゴシック" panose="020B0600070205080204" pitchFamily="34" charset="-128"/>
              </a:rPr>
              <a:t> The merged galaxies form a huge elliptical galaxy, its bright core dominating the nighttime sky. Scoured of dust and gas, the newly merged elliptical galaxy no longer makes stars and no nebulae appear in the sky. The ageing starry population is no longer concentrated along a plane, but instead fills an ellipsoidal volume.</a:t>
            </a:r>
          </a:p>
          <a:p>
            <a:r>
              <a:rPr lang="en-US" altLang="en-US" b="1">
                <a:latin typeface="Arial" panose="020B0604020202020204" pitchFamily="34" charset="0"/>
                <a:ea typeface="ＭＳ Ｐゴシック" panose="020B0600070205080204" pitchFamily="34" charset="-128"/>
              </a:rPr>
              <a:t>NOTE:</a:t>
            </a:r>
            <a:r>
              <a:rPr lang="en-US" altLang="en-US">
                <a:latin typeface="Arial" panose="020B0604020202020204" pitchFamily="34" charset="0"/>
                <a:ea typeface="ＭＳ Ｐゴシック" panose="020B0600070205080204" pitchFamily="34" charset="-128"/>
              </a:rPr>
              <a:t> These illustrations depict the view from about 25,000 light-years away from the centre of the Milky Way. The future view from our solar system will most likely be markedly different, depending on how the Sun's orbit within the galaxy changes during the collision.</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B17A9782-751D-27AD-AD1C-AE12630416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C5584FB-5343-FB4F-9702-EC3FC9C1A8D0}" type="slidenum">
              <a:rPr lang="en-US" altLang="en-US" smtClean="0">
                <a:solidFill>
                  <a:srgbClr val="000000"/>
                </a:solidFill>
              </a:rPr>
              <a:pPr>
                <a:spcBef>
                  <a:spcPct val="0"/>
                </a:spcBef>
              </a:pPr>
              <a:t>28</a:t>
            </a:fld>
            <a:endParaRPr lang="en-US" altLang="en-US">
              <a:solidFill>
                <a:srgbClr val="000000"/>
              </a:solidFill>
            </a:endParaRPr>
          </a:p>
        </p:txBody>
      </p:sp>
      <p:sp>
        <p:nvSpPr>
          <p:cNvPr id="148482" name="Rectangle 2">
            <a:extLst>
              <a:ext uri="{FF2B5EF4-FFF2-40B4-BE49-F238E27FC236}">
                <a16:creationId xmlns:a16="http://schemas.microsoft.com/office/drawing/2014/main" id="{E2043332-5FDF-0589-EEC9-D1D122F7613D}"/>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1E4EE218-F047-AC65-80F0-F0B4941531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This series of photo illustrations shows the predicted merger between our Milky Way galaxy and the neighbouring Andromeda galaxy, as it will unfold over the next several billion years. The sequence is inspired by dynamical computer modelling of the inevitable future collision between the two galaxies.</a:t>
            </a:r>
          </a:p>
          <a:p>
            <a:r>
              <a:rPr lang="en-US" altLang="en-US" b="1">
                <a:latin typeface="Arial" panose="020B0604020202020204" pitchFamily="34" charset="0"/>
                <a:ea typeface="ＭＳ Ｐゴシック" panose="020B0600070205080204" pitchFamily="34" charset="-128"/>
              </a:rPr>
              <a:t>First Row, Left Panel: Present Day —</a:t>
            </a:r>
            <a:r>
              <a:rPr lang="en-US" altLang="en-US">
                <a:latin typeface="Arial" panose="020B0604020202020204" pitchFamily="34" charset="0"/>
                <a:ea typeface="ＭＳ Ｐゴシック" panose="020B0600070205080204" pitchFamily="34" charset="-128"/>
              </a:rPr>
              <a:t> This is a nighttime view of the current sky, with the bright belt of our Milky Way. The Andromeda galaxy lies 2.5 million light-years away and looks like a faint spindle, several times the diameter of the full Moon.</a:t>
            </a:r>
          </a:p>
          <a:p>
            <a:r>
              <a:rPr lang="en-US" altLang="en-US" b="1">
                <a:latin typeface="Arial" panose="020B0604020202020204" pitchFamily="34" charset="0"/>
                <a:ea typeface="ＭＳ Ｐゴシック" panose="020B0600070205080204" pitchFamily="34" charset="-128"/>
              </a:rPr>
              <a:t>First Row, Right Panel: 2 Billion Years — </a:t>
            </a:r>
            <a:r>
              <a:rPr lang="en-US" altLang="en-US">
                <a:latin typeface="Arial" panose="020B0604020202020204" pitchFamily="34" charset="0"/>
                <a:ea typeface="ＭＳ Ｐゴシック" panose="020B0600070205080204" pitchFamily="34" charset="-128"/>
              </a:rPr>
              <a:t>The disk of the approaching Andromeda galaxy is noticeably larger.</a:t>
            </a:r>
          </a:p>
          <a:p>
            <a:r>
              <a:rPr lang="en-US" altLang="en-US" b="1">
                <a:latin typeface="Arial" panose="020B0604020202020204" pitchFamily="34" charset="0"/>
                <a:ea typeface="ＭＳ Ｐゴシック" panose="020B0600070205080204" pitchFamily="34" charset="-128"/>
              </a:rPr>
              <a:t>Second Row, Left Panel: 3.75 Billion Years —</a:t>
            </a:r>
            <a:r>
              <a:rPr lang="en-US" altLang="en-US">
                <a:latin typeface="Arial" panose="020B0604020202020204" pitchFamily="34" charset="0"/>
                <a:ea typeface="ＭＳ Ｐゴシック" panose="020B0600070205080204" pitchFamily="34" charset="-128"/>
              </a:rPr>
              <a:t> Andromeda fills the field of view. The Milky Way begins to show distortion due to tidal pull from Andromeda.</a:t>
            </a:r>
          </a:p>
          <a:p>
            <a:r>
              <a:rPr lang="en-US" altLang="en-US" b="1">
                <a:latin typeface="Arial" panose="020B0604020202020204" pitchFamily="34" charset="0"/>
                <a:ea typeface="ＭＳ Ｐゴシック" panose="020B0600070205080204" pitchFamily="34" charset="-128"/>
              </a:rPr>
              <a:t>Second Row, Right Panel, and Third Row, Left Panel: 3.85-3.9 Billion Years —</a:t>
            </a:r>
            <a:r>
              <a:rPr lang="en-US" altLang="en-US">
                <a:latin typeface="Arial" panose="020B0604020202020204" pitchFamily="34" charset="0"/>
                <a:ea typeface="ＭＳ Ｐゴシック" panose="020B0600070205080204" pitchFamily="34" charset="-128"/>
              </a:rPr>
              <a:t> During the first close approach, the sky is ablaze with new star formation, which is evident in a plethora of emission nebulae and open young star clusters.</a:t>
            </a:r>
          </a:p>
          <a:p>
            <a:r>
              <a:rPr lang="en-US" altLang="en-US" b="1">
                <a:latin typeface="Arial" panose="020B0604020202020204" pitchFamily="34" charset="0"/>
                <a:ea typeface="ＭＳ Ｐゴシック" panose="020B0600070205080204" pitchFamily="34" charset="-128"/>
              </a:rPr>
              <a:t>Third Row, Right Panel: 4 Billion Years — </a:t>
            </a:r>
            <a:r>
              <a:rPr lang="en-US" altLang="en-US">
                <a:latin typeface="Arial" panose="020B0604020202020204" pitchFamily="34" charset="0"/>
                <a:ea typeface="ＭＳ Ｐゴシック" panose="020B0600070205080204" pitchFamily="34" charset="-128"/>
              </a:rPr>
              <a:t>After its first close pass, Andromeda is tidally stretched out. The Milky Way, too, becomes warped.</a:t>
            </a:r>
          </a:p>
          <a:p>
            <a:r>
              <a:rPr lang="en-US" altLang="en-US" b="1">
                <a:latin typeface="Arial" panose="020B0604020202020204" pitchFamily="34" charset="0"/>
                <a:ea typeface="ＭＳ Ｐゴシック" panose="020B0600070205080204" pitchFamily="34" charset="-128"/>
              </a:rPr>
              <a:t>Fourth Row, Left Panel: 5.1 Billion Years — </a:t>
            </a:r>
            <a:r>
              <a:rPr lang="en-US" altLang="en-US">
                <a:latin typeface="Arial" panose="020B0604020202020204" pitchFamily="34" charset="0"/>
                <a:ea typeface="ＭＳ Ｐゴシック" panose="020B0600070205080204" pitchFamily="34" charset="-128"/>
              </a:rPr>
              <a:t>During the second close passage, the cores of the Milky Way and Andromeda appear as a pair of bright lobes. Star-forming nebulae are much less prominent because the interstellar gas and dust has been significantly decreased by previous bursts of star formation.</a:t>
            </a:r>
          </a:p>
          <a:p>
            <a:r>
              <a:rPr lang="en-US" altLang="en-US" b="1">
                <a:latin typeface="Arial" panose="020B0604020202020204" pitchFamily="34" charset="0"/>
                <a:ea typeface="ＭＳ Ｐゴシック" panose="020B0600070205080204" pitchFamily="34" charset="-128"/>
              </a:rPr>
              <a:t>Fourth Row, Right Panel: 7 Billion Years —</a:t>
            </a:r>
            <a:r>
              <a:rPr lang="en-US" altLang="en-US">
                <a:latin typeface="Arial" panose="020B0604020202020204" pitchFamily="34" charset="0"/>
                <a:ea typeface="ＭＳ Ｐゴシック" panose="020B0600070205080204" pitchFamily="34" charset="-128"/>
              </a:rPr>
              <a:t> The merged galaxies form a huge elliptical galaxy, its bright core dominating the nighttime sky. Scoured of dust and gas, the newly merged elliptical galaxy no longer makes stars and no nebulae appear in the sky. The ageing starry population is no longer concentrated along a plane, but instead fills an ellipsoidal volume.</a:t>
            </a:r>
          </a:p>
          <a:p>
            <a:r>
              <a:rPr lang="en-US" altLang="en-US" b="1">
                <a:latin typeface="Arial" panose="020B0604020202020204" pitchFamily="34" charset="0"/>
                <a:ea typeface="ＭＳ Ｐゴシック" panose="020B0600070205080204" pitchFamily="34" charset="-128"/>
              </a:rPr>
              <a:t>NOTE:</a:t>
            </a:r>
            <a:r>
              <a:rPr lang="en-US" altLang="en-US">
                <a:latin typeface="Arial" panose="020B0604020202020204" pitchFamily="34" charset="0"/>
                <a:ea typeface="ＭＳ Ｐゴシック" panose="020B0600070205080204" pitchFamily="34" charset="-128"/>
              </a:rPr>
              <a:t> These illustrations depict the view from about 25,000 light-years away from the centre of the Milky Way. The future view from our solar system will most likely be markedly different, depending on how the Sun's orbit within the galaxy changes during the collision.</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E4431936-DE29-0077-0C2A-722297A4E0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BA527F4-6687-F342-9783-400BF8D1CCEB}" type="slidenum">
              <a:rPr lang="en-US" altLang="en-US" smtClean="0">
                <a:solidFill>
                  <a:srgbClr val="000000"/>
                </a:solidFill>
              </a:rPr>
              <a:pPr>
                <a:spcBef>
                  <a:spcPct val="0"/>
                </a:spcBef>
              </a:pPr>
              <a:t>29</a:t>
            </a:fld>
            <a:endParaRPr lang="en-US" altLang="en-US">
              <a:solidFill>
                <a:srgbClr val="000000"/>
              </a:solidFill>
            </a:endParaRPr>
          </a:p>
        </p:txBody>
      </p:sp>
      <p:sp>
        <p:nvSpPr>
          <p:cNvPr id="82946" name="Rectangle 2">
            <a:extLst>
              <a:ext uri="{FF2B5EF4-FFF2-40B4-BE49-F238E27FC236}">
                <a16:creationId xmlns:a16="http://schemas.microsoft.com/office/drawing/2014/main" id="{B3C778F2-8208-4164-5A7C-9AFA7FDCE80B}"/>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C85A771F-564D-E4AC-8A77-2D30DD0091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68853119-D9BE-4624-6F48-06A7E51458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A06A9A7-C8A8-FA4F-9FF5-96538233153B}" type="slidenum">
              <a:rPr lang="en-US" altLang="en-US" smtClean="0">
                <a:solidFill>
                  <a:srgbClr val="000000"/>
                </a:solidFill>
              </a:rPr>
              <a:pPr>
                <a:spcBef>
                  <a:spcPct val="0"/>
                </a:spcBef>
              </a:pPr>
              <a:t>3</a:t>
            </a:fld>
            <a:endParaRPr lang="en-US" altLang="en-US">
              <a:solidFill>
                <a:srgbClr val="000000"/>
              </a:solidFill>
            </a:endParaRPr>
          </a:p>
        </p:txBody>
      </p:sp>
      <p:sp>
        <p:nvSpPr>
          <p:cNvPr id="95234" name="Rectangle 2">
            <a:extLst>
              <a:ext uri="{FF2B5EF4-FFF2-40B4-BE49-F238E27FC236}">
                <a16:creationId xmlns:a16="http://schemas.microsoft.com/office/drawing/2014/main" id="{F30BCF99-634B-7411-79E9-C7290759D3F2}"/>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D0A3D45C-E54E-F054-617D-8D42E06AD9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Kennedy Space Center is 29 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96B815D9-992F-0E54-082E-AF4FB90FAA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2D7E252-F0D2-DD49-B311-712051F929E7}" type="slidenum">
              <a:rPr lang="en-US" altLang="en-US" smtClean="0">
                <a:solidFill>
                  <a:srgbClr val="000000"/>
                </a:solidFill>
              </a:rPr>
              <a:pPr>
                <a:spcBef>
                  <a:spcPct val="0"/>
                </a:spcBef>
              </a:pPr>
              <a:t>30</a:t>
            </a:fld>
            <a:endParaRPr lang="en-US" altLang="en-US">
              <a:solidFill>
                <a:srgbClr val="000000"/>
              </a:solidFill>
            </a:endParaRPr>
          </a:p>
        </p:txBody>
      </p:sp>
      <p:sp>
        <p:nvSpPr>
          <p:cNvPr id="80898" name="Rectangle 2">
            <a:extLst>
              <a:ext uri="{FF2B5EF4-FFF2-40B4-BE49-F238E27FC236}">
                <a16:creationId xmlns:a16="http://schemas.microsoft.com/office/drawing/2014/main" id="{2096D08F-1854-0025-4096-6B7C4BE0F2D6}"/>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298C49DE-F698-9E85-1519-536FAF35F4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general project:  binary stars revealed --- how many stars/mass hidden pre-Gaia?</a:t>
            </a:r>
          </a:p>
          <a:p>
            <a:pPr eaLnBrk="1" hangingPunct="1"/>
            <a:r>
              <a:rPr lang="en-US" altLang="en-US" dirty="0">
                <a:latin typeface="Arial" panose="020B0604020202020204" pitchFamily="34" charset="0"/>
                <a:ea typeface="ＭＳ Ｐゴシック" panose="020B0600070205080204" pitchFamily="34" charset="-128"/>
              </a:rPr>
              <a:t>cultural project:  HR Diagram over time --- what happened to WDs?</a:t>
            </a:r>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02D5113F-F8B8-F84B-9CA7-CCE33C4185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60118C0-773E-7B4B-9204-23BD1907CAEE}" type="slidenum">
              <a:rPr lang="en-US" altLang="en-US" smtClean="0"/>
              <a:pPr>
                <a:spcBef>
                  <a:spcPct val="0"/>
                </a:spcBef>
              </a:pPr>
              <a:t>31</a:t>
            </a:fld>
            <a:endParaRPr lang="en-US" altLang="en-US"/>
          </a:p>
        </p:txBody>
      </p:sp>
      <p:sp>
        <p:nvSpPr>
          <p:cNvPr id="150530" name="Rectangle 2">
            <a:extLst>
              <a:ext uri="{FF2B5EF4-FFF2-40B4-BE49-F238E27FC236}">
                <a16:creationId xmlns:a16="http://schemas.microsoft.com/office/drawing/2014/main" id="{F7B2779F-2423-79D5-9DCB-F3F14941AB43}"/>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051C6EDE-1ED0-489F-5EA0-56E51FE6F5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5A246-3C2D-0707-D9E5-2DA83F0B713C}"/>
            </a:ext>
          </a:extLst>
        </p:cNvPr>
        <p:cNvGrpSpPr/>
        <p:nvPr/>
      </p:nvGrpSpPr>
      <p:grpSpPr>
        <a:xfrm>
          <a:off x="0" y="0"/>
          <a:ext cx="0" cy="0"/>
          <a:chOff x="0" y="0"/>
          <a:chExt cx="0" cy="0"/>
        </a:xfrm>
      </p:grpSpPr>
      <p:sp>
        <p:nvSpPr>
          <p:cNvPr id="97281" name="Rectangle 7">
            <a:extLst>
              <a:ext uri="{FF2B5EF4-FFF2-40B4-BE49-F238E27FC236}">
                <a16:creationId xmlns:a16="http://schemas.microsoft.com/office/drawing/2014/main" id="{B770232B-9BC6-8558-ED9B-1E5BD4F7A5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9522B1-8C22-FE4B-8877-8B7BCC74CD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B5F1A4B3-0E84-0545-E8C4-1047E57882D5}"/>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7095F549-2950-DFCC-395A-60CBADC450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883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A45C1A84-1C6F-62AA-1E5F-3068B41830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E452F92-15A6-5E45-A230-037083283025}" type="slidenum">
              <a:rPr lang="en-US" altLang="en-US" smtClean="0">
                <a:solidFill>
                  <a:srgbClr val="000000"/>
                </a:solidFill>
              </a:rPr>
              <a:pPr>
                <a:spcBef>
                  <a:spcPct val="0"/>
                </a:spcBef>
              </a:pPr>
              <a:t>5</a:t>
            </a:fld>
            <a:endParaRPr lang="en-US" altLang="en-US">
              <a:solidFill>
                <a:srgbClr val="000000"/>
              </a:solidFill>
            </a:endParaRPr>
          </a:p>
        </p:txBody>
      </p:sp>
      <p:sp>
        <p:nvSpPr>
          <p:cNvPr id="99330" name="Rectangle 2">
            <a:extLst>
              <a:ext uri="{FF2B5EF4-FFF2-40B4-BE49-F238E27FC236}">
                <a16:creationId xmlns:a16="http://schemas.microsoft.com/office/drawing/2014/main" id="{E1789504-4204-E86B-C53C-85D6E7DF2103}"/>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FF772FB3-FD4C-BAB7-E924-23F920B21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Cebreros is near Madrid, Spain</a:t>
            </a:r>
          </a:p>
          <a:p>
            <a:pPr eaLnBrk="1" hangingPunct="1"/>
            <a:r>
              <a:rPr lang="en-US" altLang="en-US">
                <a:latin typeface="Arial" panose="020B0604020202020204" pitchFamily="34" charset="0"/>
                <a:ea typeface="ＭＳ Ｐゴシック" panose="020B0600070205080204" pitchFamily="34" charset="-128"/>
              </a:rPr>
              <a:t>New Norcia is near Perth, Australia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39FCFE7F-A57A-3A14-43EA-6C190A3141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534823C-3504-1D4E-95F6-D963613E3657}" type="slidenum">
              <a:rPr lang="en-US" altLang="en-US" smtClean="0">
                <a:solidFill>
                  <a:srgbClr val="000000"/>
                </a:solidFill>
              </a:rPr>
              <a:pPr>
                <a:spcBef>
                  <a:spcPct val="0"/>
                </a:spcBef>
              </a:pPr>
              <a:t>6</a:t>
            </a:fld>
            <a:endParaRPr lang="en-US" altLang="en-US">
              <a:solidFill>
                <a:srgbClr val="000000"/>
              </a:solidFill>
            </a:endParaRPr>
          </a:p>
        </p:txBody>
      </p:sp>
      <p:sp>
        <p:nvSpPr>
          <p:cNvPr id="101378" name="Rectangle 2">
            <a:extLst>
              <a:ext uri="{FF2B5EF4-FFF2-40B4-BE49-F238E27FC236}">
                <a16:creationId xmlns:a16="http://schemas.microsoft.com/office/drawing/2014/main" id="{90672E66-FF2E-0BFE-46C1-E3A55B0D716D}"/>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AC0B1775-D6F6-572D-927A-72266FF7AA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1.49m x 0.54m … 0.80 m2</a:t>
            </a:r>
          </a:p>
          <a:p>
            <a:pPr eaLnBrk="1" hangingPunct="1"/>
            <a:r>
              <a:rPr lang="en-US" altLang="en-US" dirty="0">
                <a:latin typeface="Arial" panose="020B0604020202020204" pitchFamily="34" charset="0"/>
                <a:ea typeface="ＭＳ Ｐゴシック" panose="020B0600070205080204" pitchFamily="34" charset="-128"/>
              </a:rPr>
              <a:t>0.9m … 0.64 m2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19E3E13C-7652-6517-64FC-18E1B7D9C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1FAA188-A4D3-8946-9807-42ADE0A83426}" type="slidenum">
              <a:rPr lang="en-US" altLang="en-US" smtClean="0">
                <a:solidFill>
                  <a:srgbClr val="000000"/>
                </a:solidFill>
              </a:rPr>
              <a:pPr>
                <a:spcBef>
                  <a:spcPct val="0"/>
                </a:spcBef>
              </a:pPr>
              <a:t>7</a:t>
            </a:fld>
            <a:endParaRPr lang="en-US" altLang="en-US">
              <a:solidFill>
                <a:srgbClr val="000000"/>
              </a:solidFill>
            </a:endParaRPr>
          </a:p>
        </p:txBody>
      </p:sp>
      <p:sp>
        <p:nvSpPr>
          <p:cNvPr id="103426" name="Rectangle 2">
            <a:extLst>
              <a:ext uri="{FF2B5EF4-FFF2-40B4-BE49-F238E27FC236}">
                <a16:creationId xmlns:a16="http://schemas.microsoft.com/office/drawing/2014/main" id="{908AB31E-DB2D-805D-ED7A-543DE4524979}"/>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495EAFA8-46E0-DAC6-AAEE-D6674E9CBA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02E29BBA-F8E8-14FE-7573-DA30E43B4E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0E221D9-6605-9A44-9128-550A7B885B04}" type="slidenum">
              <a:rPr lang="en-US" altLang="en-US" smtClean="0">
                <a:solidFill>
                  <a:srgbClr val="000000"/>
                </a:solidFill>
              </a:rPr>
              <a:pPr>
                <a:spcBef>
                  <a:spcPct val="0"/>
                </a:spcBef>
              </a:pPr>
              <a:t>8</a:t>
            </a:fld>
            <a:endParaRPr lang="en-US" altLang="en-US">
              <a:solidFill>
                <a:srgbClr val="000000"/>
              </a:solidFill>
            </a:endParaRPr>
          </a:p>
        </p:txBody>
      </p:sp>
      <p:sp>
        <p:nvSpPr>
          <p:cNvPr id="105474" name="Rectangle 2">
            <a:extLst>
              <a:ext uri="{FF2B5EF4-FFF2-40B4-BE49-F238E27FC236}">
                <a16:creationId xmlns:a16="http://schemas.microsoft.com/office/drawing/2014/main" id="{51796512-759D-8AE1-CA44-A31553BAACA3}"/>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ED3F5091-662C-D19B-D976-FE919AB50E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Kennedy Space Center is 29 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17281-8F6D-A9EA-B640-66B6DB97EE44}"/>
            </a:ext>
          </a:extLst>
        </p:cNvPr>
        <p:cNvGrpSpPr/>
        <p:nvPr/>
      </p:nvGrpSpPr>
      <p:grpSpPr>
        <a:xfrm>
          <a:off x="0" y="0"/>
          <a:ext cx="0" cy="0"/>
          <a:chOff x="0" y="0"/>
          <a:chExt cx="0" cy="0"/>
        </a:xfrm>
      </p:grpSpPr>
      <p:sp>
        <p:nvSpPr>
          <p:cNvPr id="111617" name="Rectangle 7">
            <a:extLst>
              <a:ext uri="{FF2B5EF4-FFF2-40B4-BE49-F238E27FC236}">
                <a16:creationId xmlns:a16="http://schemas.microsoft.com/office/drawing/2014/main" id="{30416FF7-8602-89EC-8534-001E6EDA21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7D1F11A-455F-A149-8F9A-C8055DE63B09}" type="slidenum">
              <a:rPr lang="en-US" altLang="en-US" smtClean="0"/>
              <a:pPr>
                <a:spcBef>
                  <a:spcPct val="0"/>
                </a:spcBef>
              </a:pPr>
              <a:t>9</a:t>
            </a:fld>
            <a:endParaRPr lang="en-US" altLang="en-US"/>
          </a:p>
        </p:txBody>
      </p:sp>
      <p:sp>
        <p:nvSpPr>
          <p:cNvPr id="111618" name="Rectangle 2">
            <a:extLst>
              <a:ext uri="{FF2B5EF4-FFF2-40B4-BE49-F238E27FC236}">
                <a16:creationId xmlns:a16="http://schemas.microsoft.com/office/drawing/2014/main" id="{AE04E1EB-67C1-7D57-7753-F6EF49978B80}"/>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7071A776-CE1A-6D50-600C-99029E138E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each star observed an average of 70 times in first 5 years</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06303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D114445-CECD-1AE1-487D-DA4781031E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8857D1-AB1B-0402-8B58-8798514BD9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5FB0F1-5A99-F321-4C69-63ED641586C5}"/>
              </a:ext>
            </a:extLst>
          </p:cNvPr>
          <p:cNvSpPr>
            <a:spLocks noGrp="1" noChangeArrowheads="1"/>
          </p:cNvSpPr>
          <p:nvPr>
            <p:ph type="sldNum" sz="quarter" idx="12"/>
          </p:nvPr>
        </p:nvSpPr>
        <p:spPr>
          <a:ln/>
        </p:spPr>
        <p:txBody>
          <a:bodyPr/>
          <a:lstStyle>
            <a:lvl1pPr>
              <a:defRPr/>
            </a:lvl1pPr>
          </a:lstStyle>
          <a:p>
            <a:pPr>
              <a:defRPr/>
            </a:pPr>
            <a:fld id="{3452FF4A-19C6-AA4C-BC76-DCDF70DB9770}" type="slidenum">
              <a:rPr lang="en-US" altLang="en-US"/>
              <a:pPr>
                <a:defRPr/>
              </a:pPr>
              <a:t>‹#›</a:t>
            </a:fld>
            <a:endParaRPr lang="en-US" altLang="en-US"/>
          </a:p>
        </p:txBody>
      </p:sp>
    </p:spTree>
    <p:extLst>
      <p:ext uri="{BB962C8B-B14F-4D97-AF65-F5344CB8AC3E}">
        <p14:creationId xmlns:p14="http://schemas.microsoft.com/office/powerpoint/2010/main" val="2751479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EBF9F3-EEFA-86ED-A536-8C72290802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926824-E4BC-74E7-908F-1859B6755B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9D8C73-AC5B-7275-CFA2-9BA81F98C47F}"/>
              </a:ext>
            </a:extLst>
          </p:cNvPr>
          <p:cNvSpPr>
            <a:spLocks noGrp="1" noChangeArrowheads="1"/>
          </p:cNvSpPr>
          <p:nvPr>
            <p:ph type="sldNum" sz="quarter" idx="12"/>
          </p:nvPr>
        </p:nvSpPr>
        <p:spPr>
          <a:ln/>
        </p:spPr>
        <p:txBody>
          <a:bodyPr/>
          <a:lstStyle>
            <a:lvl1pPr>
              <a:defRPr/>
            </a:lvl1pPr>
          </a:lstStyle>
          <a:p>
            <a:pPr>
              <a:defRPr/>
            </a:pPr>
            <a:fld id="{49DAD856-86CC-4048-8626-A28E698FFDF7}" type="slidenum">
              <a:rPr lang="en-US" altLang="en-US"/>
              <a:pPr>
                <a:defRPr/>
              </a:pPr>
              <a:t>‹#›</a:t>
            </a:fld>
            <a:endParaRPr lang="en-US" altLang="en-US"/>
          </a:p>
        </p:txBody>
      </p:sp>
    </p:spTree>
    <p:extLst>
      <p:ext uri="{BB962C8B-B14F-4D97-AF65-F5344CB8AC3E}">
        <p14:creationId xmlns:p14="http://schemas.microsoft.com/office/powerpoint/2010/main" val="4022302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A38FEF-C7A8-1B96-81D2-092D33E1CB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1E11B9-1CE8-B5A5-AFA7-D5A80403F5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E71B08-75A5-AF37-BD1A-8A2C3F65B2CE}"/>
              </a:ext>
            </a:extLst>
          </p:cNvPr>
          <p:cNvSpPr>
            <a:spLocks noGrp="1" noChangeArrowheads="1"/>
          </p:cNvSpPr>
          <p:nvPr>
            <p:ph type="sldNum" sz="quarter" idx="12"/>
          </p:nvPr>
        </p:nvSpPr>
        <p:spPr>
          <a:ln/>
        </p:spPr>
        <p:txBody>
          <a:bodyPr/>
          <a:lstStyle>
            <a:lvl1pPr>
              <a:defRPr/>
            </a:lvl1pPr>
          </a:lstStyle>
          <a:p>
            <a:pPr>
              <a:defRPr/>
            </a:pPr>
            <a:fld id="{3C39EC7F-6112-2F42-9412-C1D36567763E}" type="slidenum">
              <a:rPr lang="en-US" altLang="en-US"/>
              <a:pPr>
                <a:defRPr/>
              </a:pPr>
              <a:t>‹#›</a:t>
            </a:fld>
            <a:endParaRPr lang="en-US" altLang="en-US"/>
          </a:p>
        </p:txBody>
      </p:sp>
    </p:spTree>
    <p:extLst>
      <p:ext uri="{BB962C8B-B14F-4D97-AF65-F5344CB8AC3E}">
        <p14:creationId xmlns:p14="http://schemas.microsoft.com/office/powerpoint/2010/main" val="1004494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BED069B-FAF7-3072-06A2-1B01D1D197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4E4093-797F-145C-C3D4-60E65BA7D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452C46-DBD5-1C57-3EDE-F925A2D7E0D1}"/>
              </a:ext>
            </a:extLst>
          </p:cNvPr>
          <p:cNvSpPr>
            <a:spLocks noGrp="1" noChangeArrowheads="1"/>
          </p:cNvSpPr>
          <p:nvPr>
            <p:ph type="sldNum" sz="quarter" idx="12"/>
          </p:nvPr>
        </p:nvSpPr>
        <p:spPr>
          <a:ln/>
        </p:spPr>
        <p:txBody>
          <a:bodyPr/>
          <a:lstStyle>
            <a:lvl1pPr>
              <a:defRPr/>
            </a:lvl1pPr>
          </a:lstStyle>
          <a:p>
            <a:pPr>
              <a:defRPr/>
            </a:pPr>
            <a:fld id="{BA693CFE-2895-0042-BED8-9B92C1FB0758}" type="slidenum">
              <a:rPr lang="en-US" altLang="en-US"/>
              <a:pPr>
                <a:defRPr/>
              </a:pPr>
              <a:t>‹#›</a:t>
            </a:fld>
            <a:endParaRPr lang="en-US" altLang="en-US"/>
          </a:p>
        </p:txBody>
      </p:sp>
    </p:spTree>
    <p:extLst>
      <p:ext uri="{BB962C8B-B14F-4D97-AF65-F5344CB8AC3E}">
        <p14:creationId xmlns:p14="http://schemas.microsoft.com/office/powerpoint/2010/main" val="1416461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A68279-8A06-0597-3142-928A3AF5AC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EF0AA7-832D-043F-8684-FFC40F7496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224043-9A46-E318-6874-42AD3D8181B3}"/>
              </a:ext>
            </a:extLst>
          </p:cNvPr>
          <p:cNvSpPr>
            <a:spLocks noGrp="1" noChangeArrowheads="1"/>
          </p:cNvSpPr>
          <p:nvPr>
            <p:ph type="sldNum" sz="quarter" idx="12"/>
          </p:nvPr>
        </p:nvSpPr>
        <p:spPr>
          <a:ln/>
        </p:spPr>
        <p:txBody>
          <a:bodyPr/>
          <a:lstStyle>
            <a:lvl1pPr>
              <a:defRPr/>
            </a:lvl1pPr>
          </a:lstStyle>
          <a:p>
            <a:pPr>
              <a:defRPr/>
            </a:pPr>
            <a:fld id="{5696612D-6E08-4546-9362-3CC149653DA9}" type="slidenum">
              <a:rPr lang="en-US" altLang="en-US"/>
              <a:pPr>
                <a:defRPr/>
              </a:pPr>
              <a:t>‹#›</a:t>
            </a:fld>
            <a:endParaRPr lang="en-US" altLang="en-US"/>
          </a:p>
        </p:txBody>
      </p:sp>
    </p:spTree>
    <p:extLst>
      <p:ext uri="{BB962C8B-B14F-4D97-AF65-F5344CB8AC3E}">
        <p14:creationId xmlns:p14="http://schemas.microsoft.com/office/powerpoint/2010/main" val="2366230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89BA52-AD7D-BFF3-6CE3-D905629D60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E0EEBE-C06F-C01A-549F-0E62FA5CAC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D51C19-E1A7-8045-A612-693E6356F5E7}"/>
              </a:ext>
            </a:extLst>
          </p:cNvPr>
          <p:cNvSpPr>
            <a:spLocks noGrp="1" noChangeArrowheads="1"/>
          </p:cNvSpPr>
          <p:nvPr>
            <p:ph type="sldNum" sz="quarter" idx="12"/>
          </p:nvPr>
        </p:nvSpPr>
        <p:spPr>
          <a:ln/>
        </p:spPr>
        <p:txBody>
          <a:bodyPr/>
          <a:lstStyle>
            <a:lvl1pPr>
              <a:defRPr/>
            </a:lvl1pPr>
          </a:lstStyle>
          <a:p>
            <a:pPr>
              <a:defRPr/>
            </a:pPr>
            <a:fld id="{B475B388-CB60-3944-A29C-2FEF02A05E51}" type="slidenum">
              <a:rPr lang="en-US" altLang="en-US"/>
              <a:pPr>
                <a:defRPr/>
              </a:pPr>
              <a:t>‹#›</a:t>
            </a:fld>
            <a:endParaRPr lang="en-US" altLang="en-US"/>
          </a:p>
        </p:txBody>
      </p:sp>
    </p:spTree>
    <p:extLst>
      <p:ext uri="{BB962C8B-B14F-4D97-AF65-F5344CB8AC3E}">
        <p14:creationId xmlns:p14="http://schemas.microsoft.com/office/powerpoint/2010/main" val="349451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384494-D382-E9DF-FA3B-1E0C72F674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B466A7-34E5-0A8C-DC40-856011A7D6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3D27F8-9170-E5C3-6658-6B7891B24102}"/>
              </a:ext>
            </a:extLst>
          </p:cNvPr>
          <p:cNvSpPr>
            <a:spLocks noGrp="1" noChangeArrowheads="1"/>
          </p:cNvSpPr>
          <p:nvPr>
            <p:ph type="sldNum" sz="quarter" idx="12"/>
          </p:nvPr>
        </p:nvSpPr>
        <p:spPr>
          <a:ln/>
        </p:spPr>
        <p:txBody>
          <a:bodyPr/>
          <a:lstStyle>
            <a:lvl1pPr>
              <a:defRPr/>
            </a:lvl1pPr>
          </a:lstStyle>
          <a:p>
            <a:pPr>
              <a:defRPr/>
            </a:pPr>
            <a:fld id="{9246FE0E-BA70-434F-B6B0-C4CA76EF4E96}" type="slidenum">
              <a:rPr lang="en-US" altLang="en-US"/>
              <a:pPr>
                <a:defRPr/>
              </a:pPr>
              <a:t>‹#›</a:t>
            </a:fld>
            <a:endParaRPr lang="en-US" altLang="en-US"/>
          </a:p>
        </p:txBody>
      </p:sp>
    </p:spTree>
    <p:extLst>
      <p:ext uri="{BB962C8B-B14F-4D97-AF65-F5344CB8AC3E}">
        <p14:creationId xmlns:p14="http://schemas.microsoft.com/office/powerpoint/2010/main" val="3401323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1BDE37E-31C5-F0AC-1CD4-D3C1FDD7AE7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2959DC-6937-54F3-BE96-3CF029164C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62A4A1C-4542-2507-CF50-47BBB38CAB7B}"/>
              </a:ext>
            </a:extLst>
          </p:cNvPr>
          <p:cNvSpPr>
            <a:spLocks noGrp="1" noChangeArrowheads="1"/>
          </p:cNvSpPr>
          <p:nvPr>
            <p:ph type="sldNum" sz="quarter" idx="12"/>
          </p:nvPr>
        </p:nvSpPr>
        <p:spPr>
          <a:ln/>
        </p:spPr>
        <p:txBody>
          <a:bodyPr/>
          <a:lstStyle>
            <a:lvl1pPr>
              <a:defRPr/>
            </a:lvl1pPr>
          </a:lstStyle>
          <a:p>
            <a:pPr>
              <a:defRPr/>
            </a:pPr>
            <a:fld id="{8B323C65-1F4A-3246-9990-FABC74DA18F8}" type="slidenum">
              <a:rPr lang="en-US" altLang="en-US"/>
              <a:pPr>
                <a:defRPr/>
              </a:pPr>
              <a:t>‹#›</a:t>
            </a:fld>
            <a:endParaRPr lang="en-US" altLang="en-US"/>
          </a:p>
        </p:txBody>
      </p:sp>
    </p:spTree>
    <p:extLst>
      <p:ext uri="{BB962C8B-B14F-4D97-AF65-F5344CB8AC3E}">
        <p14:creationId xmlns:p14="http://schemas.microsoft.com/office/powerpoint/2010/main" val="408115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97C28E6-CE06-8443-DC9D-3FC0901A03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BD6E2CD-FCAE-9AAD-7895-B7F127CB56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8D3D97E-1C03-30C6-D929-8552CD6F5FF6}"/>
              </a:ext>
            </a:extLst>
          </p:cNvPr>
          <p:cNvSpPr>
            <a:spLocks noGrp="1" noChangeArrowheads="1"/>
          </p:cNvSpPr>
          <p:nvPr>
            <p:ph type="sldNum" sz="quarter" idx="12"/>
          </p:nvPr>
        </p:nvSpPr>
        <p:spPr>
          <a:ln/>
        </p:spPr>
        <p:txBody>
          <a:bodyPr/>
          <a:lstStyle>
            <a:lvl1pPr>
              <a:defRPr/>
            </a:lvl1pPr>
          </a:lstStyle>
          <a:p>
            <a:pPr>
              <a:defRPr/>
            </a:pPr>
            <a:fld id="{FA9FF83F-8B34-7540-9042-8A56BC3B23B2}" type="slidenum">
              <a:rPr lang="en-US" altLang="en-US"/>
              <a:pPr>
                <a:defRPr/>
              </a:pPr>
              <a:t>‹#›</a:t>
            </a:fld>
            <a:endParaRPr lang="en-US" altLang="en-US"/>
          </a:p>
        </p:txBody>
      </p:sp>
    </p:spTree>
    <p:extLst>
      <p:ext uri="{BB962C8B-B14F-4D97-AF65-F5344CB8AC3E}">
        <p14:creationId xmlns:p14="http://schemas.microsoft.com/office/powerpoint/2010/main" val="774007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ECD5C3-5730-908B-9D1C-A09C46A955E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1083F38-BD93-F517-6CAB-F77D6F6C08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41DC5EB-9E34-A766-2824-BCEBCD26E08A}"/>
              </a:ext>
            </a:extLst>
          </p:cNvPr>
          <p:cNvSpPr>
            <a:spLocks noGrp="1" noChangeArrowheads="1"/>
          </p:cNvSpPr>
          <p:nvPr>
            <p:ph type="sldNum" sz="quarter" idx="12"/>
          </p:nvPr>
        </p:nvSpPr>
        <p:spPr>
          <a:ln/>
        </p:spPr>
        <p:txBody>
          <a:bodyPr/>
          <a:lstStyle>
            <a:lvl1pPr>
              <a:defRPr/>
            </a:lvl1pPr>
          </a:lstStyle>
          <a:p>
            <a:pPr>
              <a:defRPr/>
            </a:pPr>
            <a:fld id="{BBEAE708-92BE-7E4B-A9C7-2DFF2CE2ECA2}" type="slidenum">
              <a:rPr lang="en-US" altLang="en-US"/>
              <a:pPr>
                <a:defRPr/>
              </a:pPr>
              <a:t>‹#›</a:t>
            </a:fld>
            <a:endParaRPr lang="en-US" altLang="en-US"/>
          </a:p>
        </p:txBody>
      </p:sp>
    </p:spTree>
    <p:extLst>
      <p:ext uri="{BB962C8B-B14F-4D97-AF65-F5344CB8AC3E}">
        <p14:creationId xmlns:p14="http://schemas.microsoft.com/office/powerpoint/2010/main" val="132702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0B4AA4-14FE-FD3C-40EA-EEB4AD5E24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BF1FE7-CE00-8D87-C713-658726A541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2CDF03-F3DA-9EC5-B8DD-353187A1EFD0}"/>
              </a:ext>
            </a:extLst>
          </p:cNvPr>
          <p:cNvSpPr>
            <a:spLocks noGrp="1" noChangeArrowheads="1"/>
          </p:cNvSpPr>
          <p:nvPr>
            <p:ph type="sldNum" sz="quarter" idx="12"/>
          </p:nvPr>
        </p:nvSpPr>
        <p:spPr>
          <a:ln/>
        </p:spPr>
        <p:txBody>
          <a:bodyPr/>
          <a:lstStyle>
            <a:lvl1pPr>
              <a:defRPr/>
            </a:lvl1pPr>
          </a:lstStyle>
          <a:p>
            <a:pPr>
              <a:defRPr/>
            </a:pPr>
            <a:fld id="{2181BE98-52DE-444D-BA66-B17B2567519B}" type="slidenum">
              <a:rPr lang="en-US" altLang="en-US"/>
              <a:pPr>
                <a:defRPr/>
              </a:pPr>
              <a:t>‹#›</a:t>
            </a:fld>
            <a:endParaRPr lang="en-US" altLang="en-US"/>
          </a:p>
        </p:txBody>
      </p:sp>
    </p:spTree>
    <p:extLst>
      <p:ext uri="{BB962C8B-B14F-4D97-AF65-F5344CB8AC3E}">
        <p14:creationId xmlns:p14="http://schemas.microsoft.com/office/powerpoint/2010/main" val="83520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0D8808-E387-2C6D-EBBE-46F35C163A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EE2D04-0FB5-C6F2-135C-ABA208E1A3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E5A947-CAFA-D9FF-8851-58DB878E1F6C}"/>
              </a:ext>
            </a:extLst>
          </p:cNvPr>
          <p:cNvSpPr>
            <a:spLocks noGrp="1" noChangeArrowheads="1"/>
          </p:cNvSpPr>
          <p:nvPr>
            <p:ph type="sldNum" sz="quarter" idx="12"/>
          </p:nvPr>
        </p:nvSpPr>
        <p:spPr>
          <a:ln/>
        </p:spPr>
        <p:txBody>
          <a:bodyPr/>
          <a:lstStyle>
            <a:lvl1pPr>
              <a:defRPr/>
            </a:lvl1pPr>
          </a:lstStyle>
          <a:p>
            <a:pPr>
              <a:defRPr/>
            </a:pPr>
            <a:fld id="{38C82243-BE96-F446-9EA2-6BBE3DC3F0EF}" type="slidenum">
              <a:rPr lang="en-US" altLang="en-US"/>
              <a:pPr>
                <a:defRPr/>
              </a:pPr>
              <a:t>‹#›</a:t>
            </a:fld>
            <a:endParaRPr lang="en-US" altLang="en-US"/>
          </a:p>
        </p:txBody>
      </p:sp>
    </p:spTree>
    <p:extLst>
      <p:ext uri="{BB962C8B-B14F-4D97-AF65-F5344CB8AC3E}">
        <p14:creationId xmlns:p14="http://schemas.microsoft.com/office/powerpoint/2010/main" val="4079752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7A1391-D325-79D1-C7B1-E55D3CD2CC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6E8D6B-CBB6-8CE0-5891-3B0B53B2E4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005032-BDF1-B699-AEAC-7C3157541DCC}"/>
              </a:ext>
            </a:extLst>
          </p:cNvPr>
          <p:cNvSpPr>
            <a:spLocks noGrp="1" noChangeArrowheads="1"/>
          </p:cNvSpPr>
          <p:nvPr>
            <p:ph type="sldNum" sz="quarter" idx="12"/>
          </p:nvPr>
        </p:nvSpPr>
        <p:spPr>
          <a:ln/>
        </p:spPr>
        <p:txBody>
          <a:bodyPr/>
          <a:lstStyle>
            <a:lvl1pPr>
              <a:defRPr/>
            </a:lvl1pPr>
          </a:lstStyle>
          <a:p>
            <a:pPr>
              <a:defRPr/>
            </a:pPr>
            <a:fld id="{50A97B68-B8AF-5541-B798-E838EF348B4E}" type="slidenum">
              <a:rPr lang="en-US" altLang="en-US"/>
              <a:pPr>
                <a:defRPr/>
              </a:pPr>
              <a:t>‹#›</a:t>
            </a:fld>
            <a:endParaRPr lang="en-US" altLang="en-US"/>
          </a:p>
        </p:txBody>
      </p:sp>
    </p:spTree>
    <p:extLst>
      <p:ext uri="{BB962C8B-B14F-4D97-AF65-F5344CB8AC3E}">
        <p14:creationId xmlns:p14="http://schemas.microsoft.com/office/powerpoint/2010/main" val="1858857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F07F8C-B0BC-9FC0-EDCE-B94A51D793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B88766-DA47-A6F2-5CB6-5CAE91032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40F7D1-682C-0D6E-49C1-DA0E129521E1}"/>
              </a:ext>
            </a:extLst>
          </p:cNvPr>
          <p:cNvSpPr>
            <a:spLocks noGrp="1" noChangeArrowheads="1"/>
          </p:cNvSpPr>
          <p:nvPr>
            <p:ph type="sldNum" sz="quarter" idx="12"/>
          </p:nvPr>
        </p:nvSpPr>
        <p:spPr>
          <a:ln/>
        </p:spPr>
        <p:txBody>
          <a:bodyPr/>
          <a:lstStyle>
            <a:lvl1pPr>
              <a:defRPr/>
            </a:lvl1pPr>
          </a:lstStyle>
          <a:p>
            <a:pPr>
              <a:defRPr/>
            </a:pPr>
            <a:fld id="{50D4487E-EA8A-164A-83CD-F3EB8BE7F233}" type="slidenum">
              <a:rPr lang="en-US" altLang="en-US"/>
              <a:pPr>
                <a:defRPr/>
              </a:pPr>
              <a:t>‹#›</a:t>
            </a:fld>
            <a:endParaRPr lang="en-US" altLang="en-US"/>
          </a:p>
        </p:txBody>
      </p:sp>
    </p:spTree>
    <p:extLst>
      <p:ext uri="{BB962C8B-B14F-4D97-AF65-F5344CB8AC3E}">
        <p14:creationId xmlns:p14="http://schemas.microsoft.com/office/powerpoint/2010/main" val="1331191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984CE0-CABF-8685-DD9D-28AF84F4D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3D751C-D116-3542-84FC-9601D0485B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FEB346-3E34-1C5C-4547-B86ED60BF755}"/>
              </a:ext>
            </a:extLst>
          </p:cNvPr>
          <p:cNvSpPr>
            <a:spLocks noGrp="1" noChangeArrowheads="1"/>
          </p:cNvSpPr>
          <p:nvPr>
            <p:ph type="sldNum" sz="quarter" idx="12"/>
          </p:nvPr>
        </p:nvSpPr>
        <p:spPr>
          <a:ln/>
        </p:spPr>
        <p:txBody>
          <a:bodyPr/>
          <a:lstStyle>
            <a:lvl1pPr>
              <a:defRPr/>
            </a:lvl1pPr>
          </a:lstStyle>
          <a:p>
            <a:pPr>
              <a:defRPr/>
            </a:pPr>
            <a:fld id="{F326B16A-BD53-7740-992B-396CACD456F0}" type="slidenum">
              <a:rPr lang="en-US" altLang="en-US"/>
              <a:pPr>
                <a:defRPr/>
              </a:pPr>
              <a:t>‹#›</a:t>
            </a:fld>
            <a:endParaRPr lang="en-US" altLang="en-US"/>
          </a:p>
        </p:txBody>
      </p:sp>
    </p:spTree>
    <p:extLst>
      <p:ext uri="{BB962C8B-B14F-4D97-AF65-F5344CB8AC3E}">
        <p14:creationId xmlns:p14="http://schemas.microsoft.com/office/powerpoint/2010/main" val="1713350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B277A23-81CC-099D-69B5-254A54C808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2D7DA7-6B13-0320-5E32-B5697115E8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C8E63B-39E9-54FC-5285-280E2EF37085}"/>
              </a:ext>
            </a:extLst>
          </p:cNvPr>
          <p:cNvSpPr>
            <a:spLocks noGrp="1" noChangeArrowheads="1"/>
          </p:cNvSpPr>
          <p:nvPr>
            <p:ph type="sldNum" sz="quarter" idx="12"/>
          </p:nvPr>
        </p:nvSpPr>
        <p:spPr>
          <a:ln/>
        </p:spPr>
        <p:txBody>
          <a:bodyPr/>
          <a:lstStyle>
            <a:lvl1pPr>
              <a:defRPr/>
            </a:lvl1pPr>
          </a:lstStyle>
          <a:p>
            <a:pPr>
              <a:defRPr/>
            </a:pPr>
            <a:fld id="{C1D7BBD4-CC5B-5D4A-A620-E7609ECB4B2D}" type="slidenum">
              <a:rPr lang="en-US" altLang="en-US"/>
              <a:pPr>
                <a:defRPr/>
              </a:pPr>
              <a:t>‹#›</a:t>
            </a:fld>
            <a:endParaRPr lang="en-US" altLang="en-US"/>
          </a:p>
        </p:txBody>
      </p:sp>
    </p:spTree>
    <p:extLst>
      <p:ext uri="{BB962C8B-B14F-4D97-AF65-F5344CB8AC3E}">
        <p14:creationId xmlns:p14="http://schemas.microsoft.com/office/powerpoint/2010/main" val="1181734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B4229F-CB0E-0935-3A37-E879603246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8622F6-6CCA-473F-0CD4-8928CCA866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822E9D-770B-B6E8-974A-E60F231EB89D}"/>
              </a:ext>
            </a:extLst>
          </p:cNvPr>
          <p:cNvSpPr>
            <a:spLocks noGrp="1" noChangeArrowheads="1"/>
          </p:cNvSpPr>
          <p:nvPr>
            <p:ph type="sldNum" sz="quarter" idx="12"/>
          </p:nvPr>
        </p:nvSpPr>
        <p:spPr>
          <a:ln/>
        </p:spPr>
        <p:txBody>
          <a:bodyPr/>
          <a:lstStyle>
            <a:lvl1pPr>
              <a:defRPr/>
            </a:lvl1pPr>
          </a:lstStyle>
          <a:p>
            <a:pPr>
              <a:defRPr/>
            </a:pPr>
            <a:fld id="{5318857D-5B5D-5F40-B3E5-C1D2CF1BCBFE}" type="slidenum">
              <a:rPr lang="en-US" altLang="en-US"/>
              <a:pPr>
                <a:defRPr/>
              </a:pPr>
              <a:t>‹#›</a:t>
            </a:fld>
            <a:endParaRPr lang="en-US" altLang="en-US"/>
          </a:p>
        </p:txBody>
      </p:sp>
    </p:spTree>
    <p:extLst>
      <p:ext uri="{BB962C8B-B14F-4D97-AF65-F5344CB8AC3E}">
        <p14:creationId xmlns:p14="http://schemas.microsoft.com/office/powerpoint/2010/main" val="2879343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384945F-5899-4B11-11FB-2128CA6F3F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64F096-6685-611B-A980-E4247CA9B5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C34E3C-9484-2360-8021-98E74ACF5B82}"/>
              </a:ext>
            </a:extLst>
          </p:cNvPr>
          <p:cNvSpPr>
            <a:spLocks noGrp="1" noChangeArrowheads="1"/>
          </p:cNvSpPr>
          <p:nvPr>
            <p:ph type="sldNum" sz="quarter" idx="12"/>
          </p:nvPr>
        </p:nvSpPr>
        <p:spPr>
          <a:ln/>
        </p:spPr>
        <p:txBody>
          <a:bodyPr/>
          <a:lstStyle>
            <a:lvl1pPr>
              <a:defRPr/>
            </a:lvl1pPr>
          </a:lstStyle>
          <a:p>
            <a:pPr>
              <a:defRPr/>
            </a:pPr>
            <a:fld id="{661F9887-893D-AB43-8D92-2428A6649EE5}" type="slidenum">
              <a:rPr lang="en-US" altLang="en-US"/>
              <a:pPr>
                <a:defRPr/>
              </a:pPr>
              <a:t>‹#›</a:t>
            </a:fld>
            <a:endParaRPr lang="en-US" altLang="en-US"/>
          </a:p>
        </p:txBody>
      </p:sp>
    </p:spTree>
    <p:extLst>
      <p:ext uri="{BB962C8B-B14F-4D97-AF65-F5344CB8AC3E}">
        <p14:creationId xmlns:p14="http://schemas.microsoft.com/office/powerpoint/2010/main" val="302680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A4E30C4-C514-226E-1971-F10CC1FF02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1E3229-1B05-FF4D-A32A-30B1596991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349016-3690-2DAC-A391-3FCB54451405}"/>
              </a:ext>
            </a:extLst>
          </p:cNvPr>
          <p:cNvSpPr>
            <a:spLocks noGrp="1" noChangeArrowheads="1"/>
          </p:cNvSpPr>
          <p:nvPr>
            <p:ph type="sldNum" sz="quarter" idx="12"/>
          </p:nvPr>
        </p:nvSpPr>
        <p:spPr>
          <a:ln/>
        </p:spPr>
        <p:txBody>
          <a:bodyPr/>
          <a:lstStyle>
            <a:lvl1pPr>
              <a:defRPr/>
            </a:lvl1pPr>
          </a:lstStyle>
          <a:p>
            <a:pPr>
              <a:defRPr/>
            </a:pPr>
            <a:fld id="{F5D118AF-8D1B-9248-974F-C5819BB86A1E}" type="slidenum">
              <a:rPr lang="en-US" altLang="en-US"/>
              <a:pPr>
                <a:defRPr/>
              </a:pPr>
              <a:t>‹#›</a:t>
            </a:fld>
            <a:endParaRPr lang="en-US" altLang="en-US"/>
          </a:p>
        </p:txBody>
      </p:sp>
    </p:spTree>
    <p:extLst>
      <p:ext uri="{BB962C8B-B14F-4D97-AF65-F5344CB8AC3E}">
        <p14:creationId xmlns:p14="http://schemas.microsoft.com/office/powerpoint/2010/main" val="3795145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AA52C9-137F-8BF9-9BAE-9E4E685B178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571B0E7-EB39-252C-C4C9-F76E644A4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38B752E-962A-D239-0329-2ADCDF9DD83B}"/>
              </a:ext>
            </a:extLst>
          </p:cNvPr>
          <p:cNvSpPr>
            <a:spLocks noGrp="1" noChangeArrowheads="1"/>
          </p:cNvSpPr>
          <p:nvPr>
            <p:ph type="sldNum" sz="quarter" idx="12"/>
          </p:nvPr>
        </p:nvSpPr>
        <p:spPr>
          <a:ln/>
        </p:spPr>
        <p:txBody>
          <a:bodyPr/>
          <a:lstStyle>
            <a:lvl1pPr>
              <a:defRPr/>
            </a:lvl1pPr>
          </a:lstStyle>
          <a:p>
            <a:pPr>
              <a:defRPr/>
            </a:pPr>
            <a:fld id="{4AF81740-0EE8-4B42-8750-66EC57CBF774}" type="slidenum">
              <a:rPr lang="en-US" altLang="en-US"/>
              <a:pPr>
                <a:defRPr/>
              </a:pPr>
              <a:t>‹#›</a:t>
            </a:fld>
            <a:endParaRPr lang="en-US" altLang="en-US"/>
          </a:p>
        </p:txBody>
      </p:sp>
    </p:spTree>
    <p:extLst>
      <p:ext uri="{BB962C8B-B14F-4D97-AF65-F5344CB8AC3E}">
        <p14:creationId xmlns:p14="http://schemas.microsoft.com/office/powerpoint/2010/main" val="3029947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EC50468-C8D8-BDA4-0FE6-A9240AFEAB4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B58960-78A3-EF98-4FA8-AA4FC7D065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0745F39-7E41-EA98-706E-D87B759F7226}"/>
              </a:ext>
            </a:extLst>
          </p:cNvPr>
          <p:cNvSpPr>
            <a:spLocks noGrp="1" noChangeArrowheads="1"/>
          </p:cNvSpPr>
          <p:nvPr>
            <p:ph type="sldNum" sz="quarter" idx="12"/>
          </p:nvPr>
        </p:nvSpPr>
        <p:spPr>
          <a:ln/>
        </p:spPr>
        <p:txBody>
          <a:bodyPr/>
          <a:lstStyle>
            <a:lvl1pPr>
              <a:defRPr/>
            </a:lvl1pPr>
          </a:lstStyle>
          <a:p>
            <a:pPr>
              <a:defRPr/>
            </a:pPr>
            <a:fld id="{A7963668-CABD-AA49-B348-497931E0D1ED}" type="slidenum">
              <a:rPr lang="en-US" altLang="en-US"/>
              <a:pPr>
                <a:defRPr/>
              </a:pPr>
              <a:t>‹#›</a:t>
            </a:fld>
            <a:endParaRPr lang="en-US" altLang="en-US"/>
          </a:p>
        </p:txBody>
      </p:sp>
    </p:spTree>
    <p:extLst>
      <p:ext uri="{BB962C8B-B14F-4D97-AF65-F5344CB8AC3E}">
        <p14:creationId xmlns:p14="http://schemas.microsoft.com/office/powerpoint/2010/main" val="29736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7A6B2E-CD9D-5284-654C-7E1A3F241EE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37503DE-C250-417D-65D7-948090D80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1B28C19-5FF3-ADF4-6C9C-2C7E391541B4}"/>
              </a:ext>
            </a:extLst>
          </p:cNvPr>
          <p:cNvSpPr>
            <a:spLocks noGrp="1" noChangeArrowheads="1"/>
          </p:cNvSpPr>
          <p:nvPr>
            <p:ph type="sldNum" sz="quarter" idx="12"/>
          </p:nvPr>
        </p:nvSpPr>
        <p:spPr>
          <a:ln/>
        </p:spPr>
        <p:txBody>
          <a:bodyPr/>
          <a:lstStyle>
            <a:lvl1pPr>
              <a:defRPr/>
            </a:lvl1pPr>
          </a:lstStyle>
          <a:p>
            <a:pPr>
              <a:defRPr/>
            </a:pPr>
            <a:fld id="{666895C1-86A6-DB40-AE1A-FE8B73876C54}" type="slidenum">
              <a:rPr lang="en-US" altLang="en-US"/>
              <a:pPr>
                <a:defRPr/>
              </a:pPr>
              <a:t>‹#›</a:t>
            </a:fld>
            <a:endParaRPr lang="en-US" altLang="en-US"/>
          </a:p>
        </p:txBody>
      </p:sp>
    </p:spTree>
    <p:extLst>
      <p:ext uri="{BB962C8B-B14F-4D97-AF65-F5344CB8AC3E}">
        <p14:creationId xmlns:p14="http://schemas.microsoft.com/office/powerpoint/2010/main" val="457846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E8F4DF9-8022-8BCA-83EB-5D8A2809D7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B2EE2E-733E-0A11-93AB-E6179EAE89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504BDE-4771-B59F-15CF-30658797B3E0}"/>
              </a:ext>
            </a:extLst>
          </p:cNvPr>
          <p:cNvSpPr>
            <a:spLocks noGrp="1" noChangeArrowheads="1"/>
          </p:cNvSpPr>
          <p:nvPr>
            <p:ph type="sldNum" sz="quarter" idx="12"/>
          </p:nvPr>
        </p:nvSpPr>
        <p:spPr>
          <a:ln/>
        </p:spPr>
        <p:txBody>
          <a:bodyPr/>
          <a:lstStyle>
            <a:lvl1pPr>
              <a:defRPr/>
            </a:lvl1pPr>
          </a:lstStyle>
          <a:p>
            <a:pPr>
              <a:defRPr/>
            </a:pPr>
            <a:fld id="{56AB74B3-C040-EC43-8471-C3E47D49DBFC}" type="slidenum">
              <a:rPr lang="en-US" altLang="en-US"/>
              <a:pPr>
                <a:defRPr/>
              </a:pPr>
              <a:t>‹#›</a:t>
            </a:fld>
            <a:endParaRPr lang="en-US" altLang="en-US"/>
          </a:p>
        </p:txBody>
      </p:sp>
    </p:spTree>
    <p:extLst>
      <p:ext uri="{BB962C8B-B14F-4D97-AF65-F5344CB8AC3E}">
        <p14:creationId xmlns:p14="http://schemas.microsoft.com/office/powerpoint/2010/main" val="305286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DCE8A0-ABD4-64A1-6224-99B00B9CCB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634C83-096A-0CA4-B367-C888206386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ED7850-E402-7754-7DCC-A1A5DD43CA81}"/>
              </a:ext>
            </a:extLst>
          </p:cNvPr>
          <p:cNvSpPr>
            <a:spLocks noGrp="1" noChangeArrowheads="1"/>
          </p:cNvSpPr>
          <p:nvPr>
            <p:ph type="sldNum" sz="quarter" idx="12"/>
          </p:nvPr>
        </p:nvSpPr>
        <p:spPr>
          <a:ln/>
        </p:spPr>
        <p:txBody>
          <a:bodyPr/>
          <a:lstStyle>
            <a:lvl1pPr>
              <a:defRPr/>
            </a:lvl1pPr>
          </a:lstStyle>
          <a:p>
            <a:pPr>
              <a:defRPr/>
            </a:pPr>
            <a:fld id="{C48DDEAE-EF98-E04C-BEE4-EBD8FFE657B4}" type="slidenum">
              <a:rPr lang="en-US" altLang="en-US"/>
              <a:pPr>
                <a:defRPr/>
              </a:pPr>
              <a:t>‹#›</a:t>
            </a:fld>
            <a:endParaRPr lang="en-US" altLang="en-US"/>
          </a:p>
        </p:txBody>
      </p:sp>
    </p:spTree>
    <p:extLst>
      <p:ext uri="{BB962C8B-B14F-4D97-AF65-F5344CB8AC3E}">
        <p14:creationId xmlns:p14="http://schemas.microsoft.com/office/powerpoint/2010/main" val="3606791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4E4905-1C3A-4913-3DED-1F6748DCBD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C7FE6E-696F-72BF-77EB-6F67618AC8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3F2067-CF06-81E0-9923-F572740CE920}"/>
              </a:ext>
            </a:extLst>
          </p:cNvPr>
          <p:cNvSpPr>
            <a:spLocks noGrp="1" noChangeArrowheads="1"/>
          </p:cNvSpPr>
          <p:nvPr>
            <p:ph type="sldNum" sz="quarter" idx="12"/>
          </p:nvPr>
        </p:nvSpPr>
        <p:spPr>
          <a:ln/>
        </p:spPr>
        <p:txBody>
          <a:bodyPr/>
          <a:lstStyle>
            <a:lvl1pPr>
              <a:defRPr/>
            </a:lvl1pPr>
          </a:lstStyle>
          <a:p>
            <a:pPr>
              <a:defRPr/>
            </a:pPr>
            <a:fld id="{99F41AA7-10FF-FA4F-B258-DC23BD175E45}" type="slidenum">
              <a:rPr lang="en-US" altLang="en-US"/>
              <a:pPr>
                <a:defRPr/>
              </a:pPr>
              <a:t>‹#›</a:t>
            </a:fld>
            <a:endParaRPr lang="en-US" altLang="en-US"/>
          </a:p>
        </p:txBody>
      </p:sp>
    </p:spTree>
    <p:extLst>
      <p:ext uri="{BB962C8B-B14F-4D97-AF65-F5344CB8AC3E}">
        <p14:creationId xmlns:p14="http://schemas.microsoft.com/office/powerpoint/2010/main" val="2466329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8D76A6-56BA-3C55-0EB6-1FDEC0E215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3EEEA4-0727-B4FC-F949-AD881D1819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6A2E3B-3470-3499-A99E-079445B4B7F4}"/>
              </a:ext>
            </a:extLst>
          </p:cNvPr>
          <p:cNvSpPr>
            <a:spLocks noGrp="1" noChangeArrowheads="1"/>
          </p:cNvSpPr>
          <p:nvPr>
            <p:ph type="sldNum" sz="quarter" idx="12"/>
          </p:nvPr>
        </p:nvSpPr>
        <p:spPr>
          <a:ln/>
        </p:spPr>
        <p:txBody>
          <a:bodyPr/>
          <a:lstStyle>
            <a:lvl1pPr>
              <a:defRPr/>
            </a:lvl1pPr>
          </a:lstStyle>
          <a:p>
            <a:pPr>
              <a:defRPr/>
            </a:pPr>
            <a:fld id="{9ACD0211-E30E-E54A-A10F-D41B539E43F4}" type="slidenum">
              <a:rPr lang="en-US" altLang="en-US"/>
              <a:pPr>
                <a:defRPr/>
              </a:pPr>
              <a:t>‹#›</a:t>
            </a:fld>
            <a:endParaRPr lang="en-US" altLang="en-US"/>
          </a:p>
        </p:txBody>
      </p:sp>
    </p:spTree>
    <p:extLst>
      <p:ext uri="{BB962C8B-B14F-4D97-AF65-F5344CB8AC3E}">
        <p14:creationId xmlns:p14="http://schemas.microsoft.com/office/powerpoint/2010/main" val="3133582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781763-1811-62F2-59AD-1BB293777E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CC9A79-19B0-5854-D53D-7B39A24FA9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A6FD61-350E-D049-1F0A-7660D1F71CEB}"/>
              </a:ext>
            </a:extLst>
          </p:cNvPr>
          <p:cNvSpPr>
            <a:spLocks noGrp="1" noChangeArrowheads="1"/>
          </p:cNvSpPr>
          <p:nvPr>
            <p:ph type="sldNum" sz="quarter" idx="12"/>
          </p:nvPr>
        </p:nvSpPr>
        <p:spPr>
          <a:ln/>
        </p:spPr>
        <p:txBody>
          <a:bodyPr/>
          <a:lstStyle>
            <a:lvl1pPr>
              <a:defRPr/>
            </a:lvl1pPr>
          </a:lstStyle>
          <a:p>
            <a:pPr>
              <a:defRPr/>
            </a:pPr>
            <a:fld id="{5424AF6C-8F9E-B84F-8CBC-DDE51E28E5B4}" type="slidenum">
              <a:rPr lang="en-US" altLang="en-US"/>
              <a:pPr>
                <a:defRPr/>
              </a:pPr>
              <a:t>‹#›</a:t>
            </a:fld>
            <a:endParaRPr lang="en-US" altLang="en-US"/>
          </a:p>
        </p:txBody>
      </p:sp>
    </p:spTree>
    <p:extLst>
      <p:ext uri="{BB962C8B-B14F-4D97-AF65-F5344CB8AC3E}">
        <p14:creationId xmlns:p14="http://schemas.microsoft.com/office/powerpoint/2010/main" val="3123646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5ACFE7A-663D-21DA-0AA8-53AEF3FAD5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CC059A-6672-5A1F-7E26-E6091F8DF8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0349AB-BC52-EACA-8003-F466DE78715A}"/>
              </a:ext>
            </a:extLst>
          </p:cNvPr>
          <p:cNvSpPr>
            <a:spLocks noGrp="1" noChangeArrowheads="1"/>
          </p:cNvSpPr>
          <p:nvPr>
            <p:ph type="sldNum" sz="quarter" idx="12"/>
          </p:nvPr>
        </p:nvSpPr>
        <p:spPr>
          <a:ln/>
        </p:spPr>
        <p:txBody>
          <a:bodyPr/>
          <a:lstStyle>
            <a:lvl1pPr>
              <a:defRPr/>
            </a:lvl1pPr>
          </a:lstStyle>
          <a:p>
            <a:pPr>
              <a:defRPr/>
            </a:pPr>
            <a:fld id="{308CE3DF-AE97-C543-AB18-758EA915AD40}" type="slidenum">
              <a:rPr lang="en-US" altLang="en-US"/>
              <a:pPr>
                <a:defRPr/>
              </a:pPr>
              <a:t>‹#›</a:t>
            </a:fld>
            <a:endParaRPr lang="en-US" altLang="en-US"/>
          </a:p>
        </p:txBody>
      </p:sp>
    </p:spTree>
    <p:extLst>
      <p:ext uri="{BB962C8B-B14F-4D97-AF65-F5344CB8AC3E}">
        <p14:creationId xmlns:p14="http://schemas.microsoft.com/office/powerpoint/2010/main" val="210877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1866F2-569D-F605-2E3F-882BC05091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521788-0D5D-08FD-5014-B796291F43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8C4142-D4DD-190E-59C7-97BEA137D3E1}"/>
              </a:ext>
            </a:extLst>
          </p:cNvPr>
          <p:cNvSpPr>
            <a:spLocks noGrp="1" noChangeArrowheads="1"/>
          </p:cNvSpPr>
          <p:nvPr>
            <p:ph type="sldNum" sz="quarter" idx="12"/>
          </p:nvPr>
        </p:nvSpPr>
        <p:spPr>
          <a:ln/>
        </p:spPr>
        <p:txBody>
          <a:bodyPr/>
          <a:lstStyle>
            <a:lvl1pPr>
              <a:defRPr/>
            </a:lvl1pPr>
          </a:lstStyle>
          <a:p>
            <a:pPr>
              <a:defRPr/>
            </a:pPr>
            <a:fld id="{A273C5DF-C27F-A549-B5CA-B36CF68C81D4}" type="slidenum">
              <a:rPr lang="en-US" altLang="en-US"/>
              <a:pPr>
                <a:defRPr/>
              </a:pPr>
              <a:t>‹#›</a:t>
            </a:fld>
            <a:endParaRPr lang="en-US" altLang="en-US"/>
          </a:p>
        </p:txBody>
      </p:sp>
    </p:spTree>
    <p:extLst>
      <p:ext uri="{BB962C8B-B14F-4D97-AF65-F5344CB8AC3E}">
        <p14:creationId xmlns:p14="http://schemas.microsoft.com/office/powerpoint/2010/main" val="447592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44D1FD7-67DA-BBE4-FDF2-FA49D186C8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6BEB35-BF40-C465-9746-2A3CB994E4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72B92C-4C6A-42AA-F342-E1995BEE2E3A}"/>
              </a:ext>
            </a:extLst>
          </p:cNvPr>
          <p:cNvSpPr>
            <a:spLocks noGrp="1" noChangeArrowheads="1"/>
          </p:cNvSpPr>
          <p:nvPr>
            <p:ph type="sldNum" sz="quarter" idx="12"/>
          </p:nvPr>
        </p:nvSpPr>
        <p:spPr>
          <a:ln/>
        </p:spPr>
        <p:txBody>
          <a:bodyPr/>
          <a:lstStyle>
            <a:lvl1pPr>
              <a:defRPr/>
            </a:lvl1pPr>
          </a:lstStyle>
          <a:p>
            <a:pPr>
              <a:defRPr/>
            </a:pPr>
            <a:fld id="{CA58F984-058E-F64D-86BC-BE2C47EA4642}" type="slidenum">
              <a:rPr lang="en-US" altLang="en-US"/>
              <a:pPr>
                <a:defRPr/>
              </a:pPr>
              <a:t>‹#›</a:t>
            </a:fld>
            <a:endParaRPr lang="en-US" altLang="en-US"/>
          </a:p>
        </p:txBody>
      </p:sp>
    </p:spTree>
    <p:extLst>
      <p:ext uri="{BB962C8B-B14F-4D97-AF65-F5344CB8AC3E}">
        <p14:creationId xmlns:p14="http://schemas.microsoft.com/office/powerpoint/2010/main" val="3757931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6C36B9-D967-BF58-6EA5-E7BD8A4AD3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B13477-C21B-3A1C-1974-EC7D1A5264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DA4A8E-86F6-5F32-B46A-A620158FE1FB}"/>
              </a:ext>
            </a:extLst>
          </p:cNvPr>
          <p:cNvSpPr>
            <a:spLocks noGrp="1" noChangeArrowheads="1"/>
          </p:cNvSpPr>
          <p:nvPr>
            <p:ph type="sldNum" sz="quarter" idx="12"/>
          </p:nvPr>
        </p:nvSpPr>
        <p:spPr>
          <a:ln/>
        </p:spPr>
        <p:txBody>
          <a:bodyPr/>
          <a:lstStyle>
            <a:lvl1pPr>
              <a:defRPr/>
            </a:lvl1pPr>
          </a:lstStyle>
          <a:p>
            <a:pPr>
              <a:defRPr/>
            </a:pPr>
            <a:fld id="{52D00A6D-717A-5544-9CE1-5238D7E134EB}" type="slidenum">
              <a:rPr lang="en-US" altLang="en-US"/>
              <a:pPr>
                <a:defRPr/>
              </a:pPr>
              <a:t>‹#›</a:t>
            </a:fld>
            <a:endParaRPr lang="en-US" altLang="en-US"/>
          </a:p>
        </p:txBody>
      </p:sp>
    </p:spTree>
    <p:extLst>
      <p:ext uri="{BB962C8B-B14F-4D97-AF65-F5344CB8AC3E}">
        <p14:creationId xmlns:p14="http://schemas.microsoft.com/office/powerpoint/2010/main" val="3690020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AB37B8-38D8-D7E8-CDCF-32CE4F983B3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4144BD5-8289-891E-0A03-794DDB72D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658C561-6781-E613-99D8-0CB8B07C423A}"/>
              </a:ext>
            </a:extLst>
          </p:cNvPr>
          <p:cNvSpPr>
            <a:spLocks noGrp="1" noChangeArrowheads="1"/>
          </p:cNvSpPr>
          <p:nvPr>
            <p:ph type="sldNum" sz="quarter" idx="12"/>
          </p:nvPr>
        </p:nvSpPr>
        <p:spPr>
          <a:ln/>
        </p:spPr>
        <p:txBody>
          <a:bodyPr/>
          <a:lstStyle>
            <a:lvl1pPr>
              <a:defRPr/>
            </a:lvl1pPr>
          </a:lstStyle>
          <a:p>
            <a:pPr>
              <a:defRPr/>
            </a:pPr>
            <a:fld id="{D2E56842-D7F3-5148-B28B-56B32DD104F6}" type="slidenum">
              <a:rPr lang="en-US" altLang="en-US"/>
              <a:pPr>
                <a:defRPr/>
              </a:pPr>
              <a:t>‹#›</a:t>
            </a:fld>
            <a:endParaRPr lang="en-US" altLang="en-US"/>
          </a:p>
        </p:txBody>
      </p:sp>
    </p:spTree>
    <p:extLst>
      <p:ext uri="{BB962C8B-B14F-4D97-AF65-F5344CB8AC3E}">
        <p14:creationId xmlns:p14="http://schemas.microsoft.com/office/powerpoint/2010/main" val="571278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E59E902-2213-4A5B-57BE-C4EF6DC487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B5C7D9F-2B3D-2CA0-A039-4E3B95E900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E0BB922-02FE-8CDE-B1C9-58320EBFE3EA}"/>
              </a:ext>
            </a:extLst>
          </p:cNvPr>
          <p:cNvSpPr>
            <a:spLocks noGrp="1" noChangeArrowheads="1"/>
          </p:cNvSpPr>
          <p:nvPr>
            <p:ph type="sldNum" sz="quarter" idx="12"/>
          </p:nvPr>
        </p:nvSpPr>
        <p:spPr>
          <a:ln/>
        </p:spPr>
        <p:txBody>
          <a:bodyPr/>
          <a:lstStyle>
            <a:lvl1pPr>
              <a:defRPr/>
            </a:lvl1pPr>
          </a:lstStyle>
          <a:p>
            <a:pPr>
              <a:defRPr/>
            </a:pPr>
            <a:fld id="{3343BC98-4E35-F241-8EEB-97069D798503}" type="slidenum">
              <a:rPr lang="en-US" altLang="en-US"/>
              <a:pPr>
                <a:defRPr/>
              </a:pPr>
              <a:t>‹#›</a:t>
            </a:fld>
            <a:endParaRPr lang="en-US" altLang="en-US"/>
          </a:p>
        </p:txBody>
      </p:sp>
    </p:spTree>
    <p:extLst>
      <p:ext uri="{BB962C8B-B14F-4D97-AF65-F5344CB8AC3E}">
        <p14:creationId xmlns:p14="http://schemas.microsoft.com/office/powerpoint/2010/main" val="113313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E3B59A-11C9-E2D1-7E69-9332FD1D84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7FC1E5-8691-AA5A-42B4-280FBC1E2C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AF44CE-445D-5083-4E40-80DBE49CFC5A}"/>
              </a:ext>
            </a:extLst>
          </p:cNvPr>
          <p:cNvSpPr>
            <a:spLocks noGrp="1" noChangeArrowheads="1"/>
          </p:cNvSpPr>
          <p:nvPr>
            <p:ph type="sldNum" sz="quarter" idx="12"/>
          </p:nvPr>
        </p:nvSpPr>
        <p:spPr>
          <a:ln/>
        </p:spPr>
        <p:txBody>
          <a:bodyPr/>
          <a:lstStyle>
            <a:lvl1pPr>
              <a:defRPr/>
            </a:lvl1pPr>
          </a:lstStyle>
          <a:p>
            <a:pPr>
              <a:defRPr/>
            </a:pPr>
            <a:fld id="{19130F9A-7EE7-294F-A28D-2ECC150DC071}" type="slidenum">
              <a:rPr lang="en-US" altLang="en-US"/>
              <a:pPr>
                <a:defRPr/>
              </a:pPr>
              <a:t>‹#›</a:t>
            </a:fld>
            <a:endParaRPr lang="en-US" altLang="en-US"/>
          </a:p>
        </p:txBody>
      </p:sp>
    </p:spTree>
    <p:extLst>
      <p:ext uri="{BB962C8B-B14F-4D97-AF65-F5344CB8AC3E}">
        <p14:creationId xmlns:p14="http://schemas.microsoft.com/office/powerpoint/2010/main" val="288061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4749AC-CF1C-5A1E-F912-2F85B182CF1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E6289AD-8BD6-6975-DE5E-450076AF58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23EACFB-93DE-4081-CC5D-A20216D6B755}"/>
              </a:ext>
            </a:extLst>
          </p:cNvPr>
          <p:cNvSpPr>
            <a:spLocks noGrp="1" noChangeArrowheads="1"/>
          </p:cNvSpPr>
          <p:nvPr>
            <p:ph type="sldNum" sz="quarter" idx="12"/>
          </p:nvPr>
        </p:nvSpPr>
        <p:spPr>
          <a:ln/>
        </p:spPr>
        <p:txBody>
          <a:bodyPr/>
          <a:lstStyle>
            <a:lvl1pPr>
              <a:defRPr/>
            </a:lvl1pPr>
          </a:lstStyle>
          <a:p>
            <a:pPr>
              <a:defRPr/>
            </a:pPr>
            <a:fld id="{A36129A7-E5A2-AF49-BCC8-A0D033375B12}" type="slidenum">
              <a:rPr lang="en-US" altLang="en-US"/>
              <a:pPr>
                <a:defRPr/>
              </a:pPr>
              <a:t>‹#›</a:t>
            </a:fld>
            <a:endParaRPr lang="en-US" altLang="en-US"/>
          </a:p>
        </p:txBody>
      </p:sp>
    </p:spTree>
    <p:extLst>
      <p:ext uri="{BB962C8B-B14F-4D97-AF65-F5344CB8AC3E}">
        <p14:creationId xmlns:p14="http://schemas.microsoft.com/office/powerpoint/2010/main" val="3808589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95FCC6D-84BC-B90C-48D9-ABE62EF622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ACFDCF-DD55-438C-B075-5A1CC5F480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659604-540F-8BE9-719B-E16CDD8313EE}"/>
              </a:ext>
            </a:extLst>
          </p:cNvPr>
          <p:cNvSpPr>
            <a:spLocks noGrp="1" noChangeArrowheads="1"/>
          </p:cNvSpPr>
          <p:nvPr>
            <p:ph type="sldNum" sz="quarter" idx="12"/>
          </p:nvPr>
        </p:nvSpPr>
        <p:spPr>
          <a:ln/>
        </p:spPr>
        <p:txBody>
          <a:bodyPr/>
          <a:lstStyle>
            <a:lvl1pPr>
              <a:defRPr/>
            </a:lvl1pPr>
          </a:lstStyle>
          <a:p>
            <a:pPr>
              <a:defRPr/>
            </a:pPr>
            <a:fld id="{B793BB1C-DD2D-9941-94E1-2F4EB14A520B}" type="slidenum">
              <a:rPr lang="en-US" altLang="en-US"/>
              <a:pPr>
                <a:defRPr/>
              </a:pPr>
              <a:t>‹#›</a:t>
            </a:fld>
            <a:endParaRPr lang="en-US" altLang="en-US"/>
          </a:p>
        </p:txBody>
      </p:sp>
    </p:spTree>
    <p:extLst>
      <p:ext uri="{BB962C8B-B14F-4D97-AF65-F5344CB8AC3E}">
        <p14:creationId xmlns:p14="http://schemas.microsoft.com/office/powerpoint/2010/main" val="1187375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8AA83FE-00C8-8202-9F50-AF8A5145AD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89DFD-7008-64EF-86E3-3F13B7E3E9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CD6ECB-BBE5-9ED0-7300-920B902D1D8F}"/>
              </a:ext>
            </a:extLst>
          </p:cNvPr>
          <p:cNvSpPr>
            <a:spLocks noGrp="1" noChangeArrowheads="1"/>
          </p:cNvSpPr>
          <p:nvPr>
            <p:ph type="sldNum" sz="quarter" idx="12"/>
          </p:nvPr>
        </p:nvSpPr>
        <p:spPr>
          <a:ln/>
        </p:spPr>
        <p:txBody>
          <a:bodyPr/>
          <a:lstStyle>
            <a:lvl1pPr>
              <a:defRPr/>
            </a:lvl1pPr>
          </a:lstStyle>
          <a:p>
            <a:pPr>
              <a:defRPr/>
            </a:pPr>
            <a:fld id="{8DF28337-4784-2346-8B05-F59787BDA21D}" type="slidenum">
              <a:rPr lang="en-US" altLang="en-US"/>
              <a:pPr>
                <a:defRPr/>
              </a:pPr>
              <a:t>‹#›</a:t>
            </a:fld>
            <a:endParaRPr lang="en-US" altLang="en-US"/>
          </a:p>
        </p:txBody>
      </p:sp>
    </p:spTree>
    <p:extLst>
      <p:ext uri="{BB962C8B-B14F-4D97-AF65-F5344CB8AC3E}">
        <p14:creationId xmlns:p14="http://schemas.microsoft.com/office/powerpoint/2010/main" val="342351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37A5AD-E4F0-1503-8224-6022E49711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E970AA-F0E9-B06C-6A85-144B47736A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FBCCFE-942D-079D-5FBF-106BD2D47286}"/>
              </a:ext>
            </a:extLst>
          </p:cNvPr>
          <p:cNvSpPr>
            <a:spLocks noGrp="1" noChangeArrowheads="1"/>
          </p:cNvSpPr>
          <p:nvPr>
            <p:ph type="sldNum" sz="quarter" idx="12"/>
          </p:nvPr>
        </p:nvSpPr>
        <p:spPr>
          <a:ln/>
        </p:spPr>
        <p:txBody>
          <a:bodyPr/>
          <a:lstStyle>
            <a:lvl1pPr>
              <a:defRPr/>
            </a:lvl1pPr>
          </a:lstStyle>
          <a:p>
            <a:pPr>
              <a:defRPr/>
            </a:pPr>
            <a:fld id="{B754E05C-9FE8-BC47-A97A-6E24E991E0A3}" type="slidenum">
              <a:rPr lang="en-US" altLang="en-US"/>
              <a:pPr>
                <a:defRPr/>
              </a:pPr>
              <a:t>‹#›</a:t>
            </a:fld>
            <a:endParaRPr lang="en-US" altLang="en-US"/>
          </a:p>
        </p:txBody>
      </p:sp>
    </p:spTree>
    <p:extLst>
      <p:ext uri="{BB962C8B-B14F-4D97-AF65-F5344CB8AC3E}">
        <p14:creationId xmlns:p14="http://schemas.microsoft.com/office/powerpoint/2010/main" val="3381648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76BB05-E1B6-D311-86EA-87217019B4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933DB0-07E5-D5EC-601A-6C96D2D9D9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40FA50-3B02-6936-2875-087B3F8D9A9D}"/>
              </a:ext>
            </a:extLst>
          </p:cNvPr>
          <p:cNvSpPr>
            <a:spLocks noGrp="1" noChangeArrowheads="1"/>
          </p:cNvSpPr>
          <p:nvPr>
            <p:ph type="sldNum" sz="quarter" idx="12"/>
          </p:nvPr>
        </p:nvSpPr>
        <p:spPr>
          <a:ln/>
        </p:spPr>
        <p:txBody>
          <a:bodyPr/>
          <a:lstStyle>
            <a:lvl1pPr>
              <a:defRPr/>
            </a:lvl1pPr>
          </a:lstStyle>
          <a:p>
            <a:pPr>
              <a:defRPr/>
            </a:pPr>
            <a:fld id="{5EA5A566-1F5E-FB49-B146-80D759257953}" type="slidenum">
              <a:rPr lang="en-US" altLang="en-US"/>
              <a:pPr>
                <a:defRPr/>
              </a:pPr>
              <a:t>‹#›</a:t>
            </a:fld>
            <a:endParaRPr lang="en-US" altLang="en-US"/>
          </a:p>
        </p:txBody>
      </p:sp>
    </p:spTree>
    <p:extLst>
      <p:ext uri="{BB962C8B-B14F-4D97-AF65-F5344CB8AC3E}">
        <p14:creationId xmlns:p14="http://schemas.microsoft.com/office/powerpoint/2010/main" val="1562311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9260602-F005-73EF-C563-1ACE7EB43CD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55E458CA-B71A-DDD9-C649-3B74268C989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DC7701FA-CE7C-C766-2AAC-1E691B0B5096}"/>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6F2D5BF2-8FC2-BE49-843A-358583A2FBDB}" type="slidenum">
              <a:rPr lang="en-US" altLang="en-US"/>
              <a:pPr>
                <a:defRPr/>
              </a:pPr>
              <a:t>‹#›</a:t>
            </a:fld>
            <a:endParaRPr lang="en-US" altLang="en-US"/>
          </a:p>
        </p:txBody>
      </p:sp>
    </p:spTree>
    <p:extLst>
      <p:ext uri="{BB962C8B-B14F-4D97-AF65-F5344CB8AC3E}">
        <p14:creationId xmlns:p14="http://schemas.microsoft.com/office/powerpoint/2010/main" val="2472000130"/>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B3626B-8DA9-3A03-80D4-4E23993CF546}"/>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86A1032D-1966-408A-3AF5-8B972E85B07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5CEAC80B-B995-91A1-D220-9E8B60DFA0B8}"/>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9F192DA-A046-0B45-A7F1-F0A5D44E1EBF}" type="slidenum">
              <a:rPr lang="en-US" altLang="en-US"/>
              <a:pPr>
                <a:defRPr/>
              </a:pPr>
              <a:t>‹#›</a:t>
            </a:fld>
            <a:endParaRPr lang="en-US" altLang="en-US"/>
          </a:p>
        </p:txBody>
      </p:sp>
    </p:spTree>
    <p:extLst>
      <p:ext uri="{BB962C8B-B14F-4D97-AF65-F5344CB8AC3E}">
        <p14:creationId xmlns:p14="http://schemas.microsoft.com/office/powerpoint/2010/main" val="2788671207"/>
      </p:ext>
    </p:extLst>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118C0FD-36EF-7200-AABA-C0871C8E2B3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50571A55-982F-48EA-DCBE-D965E453FCD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ADEB140A-5F2C-19EA-B20C-A8F1B88309D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474D1FE-A8EC-A74E-A3FB-3405BA40198C}" type="slidenum">
              <a:rPr lang="en-US" altLang="en-US"/>
              <a:pPr>
                <a:defRPr/>
              </a:pPr>
              <a:t>‹#›</a:t>
            </a:fld>
            <a:endParaRPr lang="en-US" altLang="en-US"/>
          </a:p>
        </p:txBody>
      </p:sp>
    </p:spTree>
    <p:extLst>
      <p:ext uri="{BB962C8B-B14F-4D97-AF65-F5344CB8AC3E}">
        <p14:creationId xmlns:p14="http://schemas.microsoft.com/office/powerpoint/2010/main" val="1540586870"/>
      </p:ext>
    </p:extLst>
  </p:cSld>
  <p:clrMapOvr>
    <a:masterClrMapping/>
  </p:clrMapOvr>
  <p:transitio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80F21B-2B54-ACE4-3FDE-C782E0E56C89}"/>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D6F42BBE-8A1A-C2B1-80BD-690D4EF388F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9739080-4CB9-18B2-C920-341A2E4FFCCE}"/>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CC2F4C81-D441-6C4A-B6D1-4464645CEA33}" type="slidenum">
              <a:rPr lang="en-US" altLang="en-US"/>
              <a:pPr>
                <a:defRPr/>
              </a:pPr>
              <a:t>‹#›</a:t>
            </a:fld>
            <a:endParaRPr lang="en-US" altLang="en-US"/>
          </a:p>
        </p:txBody>
      </p:sp>
    </p:spTree>
    <p:extLst>
      <p:ext uri="{BB962C8B-B14F-4D97-AF65-F5344CB8AC3E}">
        <p14:creationId xmlns:p14="http://schemas.microsoft.com/office/powerpoint/2010/main" val="679580048"/>
      </p:ext>
    </p:extLst>
  </p:cSld>
  <p:clrMapOvr>
    <a:masterClrMapping/>
  </p:clrMapOvr>
  <p:transition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0D665E-2F63-DE08-7187-1967A0B4284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CE14254C-2B0D-A203-F7C2-08C6C1E4BED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18911668-EF79-999E-A9FB-BED0AB8101E1}"/>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2331B46-3470-104E-983F-FA7904294A44}" type="slidenum">
              <a:rPr lang="en-US" altLang="en-US"/>
              <a:pPr>
                <a:defRPr/>
              </a:pPr>
              <a:t>‹#›</a:t>
            </a:fld>
            <a:endParaRPr lang="en-US" altLang="en-US"/>
          </a:p>
        </p:txBody>
      </p:sp>
    </p:spTree>
    <p:extLst>
      <p:ext uri="{BB962C8B-B14F-4D97-AF65-F5344CB8AC3E}">
        <p14:creationId xmlns:p14="http://schemas.microsoft.com/office/powerpoint/2010/main" val="3388954753"/>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5C600CE-E42A-890C-3593-D67B50400BA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2435246-9F26-0FC1-14A8-C4A578B5E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C2BF76-4716-99CB-5DA5-17EBFBD5B1A0}"/>
              </a:ext>
            </a:extLst>
          </p:cNvPr>
          <p:cNvSpPr>
            <a:spLocks noGrp="1" noChangeArrowheads="1"/>
          </p:cNvSpPr>
          <p:nvPr>
            <p:ph type="sldNum" sz="quarter" idx="12"/>
          </p:nvPr>
        </p:nvSpPr>
        <p:spPr>
          <a:ln/>
        </p:spPr>
        <p:txBody>
          <a:bodyPr/>
          <a:lstStyle>
            <a:lvl1pPr>
              <a:defRPr/>
            </a:lvl1pPr>
          </a:lstStyle>
          <a:p>
            <a:pPr>
              <a:defRPr/>
            </a:pPr>
            <a:fld id="{9B60A09E-82A8-3E45-9C8F-9FFA9117AD3D}" type="slidenum">
              <a:rPr lang="en-US" altLang="en-US"/>
              <a:pPr>
                <a:defRPr/>
              </a:pPr>
              <a:t>‹#›</a:t>
            </a:fld>
            <a:endParaRPr lang="en-US" altLang="en-US"/>
          </a:p>
        </p:txBody>
      </p:sp>
    </p:spTree>
    <p:extLst>
      <p:ext uri="{BB962C8B-B14F-4D97-AF65-F5344CB8AC3E}">
        <p14:creationId xmlns:p14="http://schemas.microsoft.com/office/powerpoint/2010/main" val="3074583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B9CACDF-3877-AC31-F962-169C02D0F19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DAEBB8AE-D7A3-70B0-503E-A57AD2F8B2A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246245E3-5C98-6867-4CF8-4C209AF530A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6BEA3F8-9221-9348-8A83-0F1C6FC339C1}" type="slidenum">
              <a:rPr lang="en-US" altLang="en-US"/>
              <a:pPr>
                <a:defRPr/>
              </a:pPr>
              <a:t>‹#›</a:t>
            </a:fld>
            <a:endParaRPr lang="en-US" altLang="en-US"/>
          </a:p>
        </p:txBody>
      </p:sp>
    </p:spTree>
    <p:extLst>
      <p:ext uri="{BB962C8B-B14F-4D97-AF65-F5344CB8AC3E}">
        <p14:creationId xmlns:p14="http://schemas.microsoft.com/office/powerpoint/2010/main" val="2474507919"/>
      </p:ext>
    </p:extLst>
  </p:cSld>
  <p:clrMapOvr>
    <a:masterClrMapping/>
  </p:clrMapOvr>
  <p:transition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1831EF-F1F3-0E05-5D00-199BD665836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5D595229-AA59-D7E4-0513-CF474064D40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DB553C2C-52AE-AE1F-51B2-34CA67CF655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869C27F-8D26-5D44-A478-3219855A9FA3}" type="slidenum">
              <a:rPr lang="en-US" altLang="en-US"/>
              <a:pPr>
                <a:defRPr/>
              </a:pPr>
              <a:t>‹#›</a:t>
            </a:fld>
            <a:endParaRPr lang="en-US" altLang="en-US"/>
          </a:p>
        </p:txBody>
      </p:sp>
    </p:spTree>
    <p:extLst>
      <p:ext uri="{BB962C8B-B14F-4D97-AF65-F5344CB8AC3E}">
        <p14:creationId xmlns:p14="http://schemas.microsoft.com/office/powerpoint/2010/main" val="3768930184"/>
      </p:ext>
    </p:extLst>
  </p:cSld>
  <p:clrMapOvr>
    <a:masterClrMapping/>
  </p:clrMapOvr>
  <p:transition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B0D9B60-7678-0E1D-8A59-569CB5A64F2F}"/>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50FAD6EA-F7F9-0CA8-E8DD-271E960BBB5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F855CE2-EA76-2CB3-842A-071EADF00D69}"/>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69D81F9-899C-414D-8715-3093F4BABAF5}" type="slidenum">
              <a:rPr lang="en-US" altLang="en-US"/>
              <a:pPr>
                <a:defRPr/>
              </a:pPr>
              <a:t>‹#›</a:t>
            </a:fld>
            <a:endParaRPr lang="en-US" altLang="en-US"/>
          </a:p>
        </p:txBody>
      </p:sp>
    </p:spTree>
    <p:extLst>
      <p:ext uri="{BB962C8B-B14F-4D97-AF65-F5344CB8AC3E}">
        <p14:creationId xmlns:p14="http://schemas.microsoft.com/office/powerpoint/2010/main" val="2491737113"/>
      </p:ext>
    </p:extLst>
  </p:cSld>
  <p:clrMapOvr>
    <a:masterClrMapping/>
  </p:clrMapOvr>
  <p:transition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D1B0F66-C80D-518E-6E4B-09936B4D55EF}"/>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91DA36EF-6E7B-1F3A-4153-892DBD2C5B7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2AB4B16-2AA5-2542-8D17-4AA11ED96245}"/>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4115F64-11C6-BA48-A0E5-148512DBBA42}" type="slidenum">
              <a:rPr lang="en-US" altLang="en-US"/>
              <a:pPr>
                <a:defRPr/>
              </a:pPr>
              <a:t>‹#›</a:t>
            </a:fld>
            <a:endParaRPr lang="en-US" altLang="en-US"/>
          </a:p>
        </p:txBody>
      </p:sp>
    </p:spTree>
    <p:extLst>
      <p:ext uri="{BB962C8B-B14F-4D97-AF65-F5344CB8AC3E}">
        <p14:creationId xmlns:p14="http://schemas.microsoft.com/office/powerpoint/2010/main" val="2092867948"/>
      </p:ext>
    </p:extLst>
  </p:cSld>
  <p:clrMapOvr>
    <a:masterClrMapping/>
  </p:clrMapOvr>
  <p:transition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DEBF1E-89FD-40B2-8A5B-112F6DC3D52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49FB0FC4-CABE-2ADB-09E7-D645868FEBE1}"/>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72057F6A-A264-2F71-C2FD-AE6427BF12A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DA21039-003F-1E44-98D1-BB61CCAAFF72}" type="slidenum">
              <a:rPr lang="en-US" altLang="en-US"/>
              <a:pPr>
                <a:defRPr/>
              </a:pPr>
              <a:t>‹#›</a:t>
            </a:fld>
            <a:endParaRPr lang="en-US" altLang="en-US"/>
          </a:p>
        </p:txBody>
      </p:sp>
    </p:spTree>
    <p:extLst>
      <p:ext uri="{BB962C8B-B14F-4D97-AF65-F5344CB8AC3E}">
        <p14:creationId xmlns:p14="http://schemas.microsoft.com/office/powerpoint/2010/main" val="282101702"/>
      </p:ext>
    </p:extLst>
  </p:cSld>
  <p:clrMapOvr>
    <a:masterClrMapping/>
  </p:clrMapOvr>
  <p:transition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021BDB-668A-9F30-95E8-9CE60201393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33200656-642E-3B09-1711-38826078344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08DC037E-9EF2-61C5-4B01-C5568F24FB3E}"/>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4F09512-D590-3D4E-BDB4-0A45585F086B}" type="slidenum">
              <a:rPr lang="en-US" altLang="en-US"/>
              <a:pPr>
                <a:defRPr/>
              </a:pPr>
              <a:t>‹#›</a:t>
            </a:fld>
            <a:endParaRPr lang="en-US" altLang="en-US"/>
          </a:p>
        </p:txBody>
      </p:sp>
    </p:spTree>
    <p:extLst>
      <p:ext uri="{BB962C8B-B14F-4D97-AF65-F5344CB8AC3E}">
        <p14:creationId xmlns:p14="http://schemas.microsoft.com/office/powerpoint/2010/main" val="3202706239"/>
      </p:ext>
    </p:extLst>
  </p:cSld>
  <p:clrMapOvr>
    <a:masterClrMapping/>
  </p:clrMapOvr>
  <p:transition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256C8C-FB8A-8BB5-0B4C-C56556F9A244}"/>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3CF5E35C-A4A6-2E0E-D6F2-CEC5E1E780E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231CD43-0250-E355-3D6E-F51238742C77}"/>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017EF58-9A7F-2944-B357-AD45B05060F1}" type="slidenum">
              <a:rPr lang="en-US" altLang="en-US"/>
              <a:pPr>
                <a:defRPr/>
              </a:pPr>
              <a:t>‹#›</a:t>
            </a:fld>
            <a:endParaRPr lang="en-US" altLang="en-US"/>
          </a:p>
        </p:txBody>
      </p:sp>
    </p:spTree>
    <p:extLst>
      <p:ext uri="{BB962C8B-B14F-4D97-AF65-F5344CB8AC3E}">
        <p14:creationId xmlns:p14="http://schemas.microsoft.com/office/powerpoint/2010/main" val="1355024020"/>
      </p:ext>
    </p:extLst>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5E81C3C-4F8F-5658-09BD-6E262FEAF083}"/>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10C7D2CA-0F99-151B-63EE-40EDE4E9780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75F1F738-2DD6-EBB2-FFD7-A8DE1FC06630}"/>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DE26026-A20B-B74C-8395-8403BD050056}" type="slidenum">
              <a:rPr lang="en-US" altLang="en-US"/>
              <a:pPr>
                <a:defRPr/>
              </a:pPr>
              <a:t>‹#›</a:t>
            </a:fld>
            <a:endParaRPr lang="en-US" altLang="en-US"/>
          </a:p>
        </p:txBody>
      </p:sp>
    </p:spTree>
    <p:extLst>
      <p:ext uri="{BB962C8B-B14F-4D97-AF65-F5344CB8AC3E}">
        <p14:creationId xmlns:p14="http://schemas.microsoft.com/office/powerpoint/2010/main" val="610729352"/>
      </p:ext>
    </p:extLst>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767BAB8-A844-B6A4-2D9F-8C3B7692A2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DC0E73-9519-8E1F-9809-7C123429D0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2E285C-71DC-F4CC-588A-6E7D239C17E4}"/>
              </a:ext>
            </a:extLst>
          </p:cNvPr>
          <p:cNvSpPr>
            <a:spLocks noGrp="1" noChangeArrowheads="1"/>
          </p:cNvSpPr>
          <p:nvPr>
            <p:ph type="sldNum" sz="quarter" idx="12"/>
          </p:nvPr>
        </p:nvSpPr>
        <p:spPr>
          <a:ln/>
        </p:spPr>
        <p:txBody>
          <a:bodyPr/>
          <a:lstStyle>
            <a:lvl1pPr>
              <a:defRPr/>
            </a:lvl1pPr>
          </a:lstStyle>
          <a:p>
            <a:pPr>
              <a:defRPr/>
            </a:pPr>
            <a:fld id="{1BE712B1-852D-6A46-AE20-59B15E7B3E53}" type="slidenum">
              <a:rPr lang="en-US" altLang="en-US"/>
              <a:pPr>
                <a:defRPr/>
              </a:pPr>
              <a:t>‹#›</a:t>
            </a:fld>
            <a:endParaRPr lang="en-US" altLang="en-US"/>
          </a:p>
        </p:txBody>
      </p:sp>
    </p:spTree>
    <p:extLst>
      <p:ext uri="{BB962C8B-B14F-4D97-AF65-F5344CB8AC3E}">
        <p14:creationId xmlns:p14="http://schemas.microsoft.com/office/powerpoint/2010/main" val="41712905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55C2AE-1E6F-0979-FC44-D0C6C386ED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F72244-7956-3FB1-85F5-5A9B2540E7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12D2B1-B6AE-53E7-C448-A9E745EE6B18}"/>
              </a:ext>
            </a:extLst>
          </p:cNvPr>
          <p:cNvSpPr>
            <a:spLocks noGrp="1" noChangeArrowheads="1"/>
          </p:cNvSpPr>
          <p:nvPr>
            <p:ph type="sldNum" sz="quarter" idx="12"/>
          </p:nvPr>
        </p:nvSpPr>
        <p:spPr>
          <a:ln/>
        </p:spPr>
        <p:txBody>
          <a:bodyPr/>
          <a:lstStyle>
            <a:lvl1pPr>
              <a:defRPr/>
            </a:lvl1pPr>
          </a:lstStyle>
          <a:p>
            <a:pPr>
              <a:defRPr/>
            </a:pPr>
            <a:fld id="{911C6B59-9036-0841-87D2-27E01E08D263}" type="slidenum">
              <a:rPr lang="en-US" altLang="en-US"/>
              <a:pPr>
                <a:defRPr/>
              </a:pPr>
              <a:t>‹#›</a:t>
            </a:fld>
            <a:endParaRPr lang="en-US" altLang="en-US"/>
          </a:p>
        </p:txBody>
      </p:sp>
    </p:spTree>
    <p:extLst>
      <p:ext uri="{BB962C8B-B14F-4D97-AF65-F5344CB8AC3E}">
        <p14:creationId xmlns:p14="http://schemas.microsoft.com/office/powerpoint/2010/main" val="2203474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628BFDB-ECBC-1FBF-DD9B-2BB64BA38D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FCFEC6-D3D4-238F-7379-7B6B09ABD0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C1C708F-1CA1-82B4-71F6-1D848AD4078B}"/>
              </a:ext>
            </a:extLst>
          </p:cNvPr>
          <p:cNvSpPr>
            <a:spLocks noGrp="1" noChangeArrowheads="1"/>
          </p:cNvSpPr>
          <p:nvPr>
            <p:ph type="sldNum" sz="quarter" idx="12"/>
          </p:nvPr>
        </p:nvSpPr>
        <p:spPr>
          <a:ln/>
        </p:spPr>
        <p:txBody>
          <a:bodyPr/>
          <a:lstStyle>
            <a:lvl1pPr>
              <a:defRPr/>
            </a:lvl1pPr>
          </a:lstStyle>
          <a:p>
            <a:pPr>
              <a:defRPr/>
            </a:pPr>
            <a:fld id="{0B6CBDCC-3E57-5242-A599-5828A4A72819}" type="slidenum">
              <a:rPr lang="en-US" altLang="en-US"/>
              <a:pPr>
                <a:defRPr/>
              </a:pPr>
              <a:t>‹#›</a:t>
            </a:fld>
            <a:endParaRPr lang="en-US" altLang="en-US"/>
          </a:p>
        </p:txBody>
      </p:sp>
    </p:spTree>
    <p:extLst>
      <p:ext uri="{BB962C8B-B14F-4D97-AF65-F5344CB8AC3E}">
        <p14:creationId xmlns:p14="http://schemas.microsoft.com/office/powerpoint/2010/main" val="1120179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0EE79E0-9E6A-A603-AF8F-11D23CCADD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8F97EC-F5CE-A008-48C1-94C7E56A67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DDB1AF-4D34-44AA-AEA5-7E1C83A0622B}"/>
              </a:ext>
            </a:extLst>
          </p:cNvPr>
          <p:cNvSpPr>
            <a:spLocks noGrp="1" noChangeArrowheads="1"/>
          </p:cNvSpPr>
          <p:nvPr>
            <p:ph type="sldNum" sz="quarter" idx="12"/>
          </p:nvPr>
        </p:nvSpPr>
        <p:spPr>
          <a:ln/>
        </p:spPr>
        <p:txBody>
          <a:bodyPr/>
          <a:lstStyle>
            <a:lvl1pPr>
              <a:defRPr/>
            </a:lvl1pPr>
          </a:lstStyle>
          <a:p>
            <a:pPr>
              <a:defRPr/>
            </a:pPr>
            <a:fld id="{5B3DAE29-6227-7744-AF1F-A72AC1E62D50}" type="slidenum">
              <a:rPr lang="en-US" altLang="en-US"/>
              <a:pPr>
                <a:defRPr/>
              </a:pPr>
              <a:t>‹#›</a:t>
            </a:fld>
            <a:endParaRPr lang="en-US" altLang="en-US"/>
          </a:p>
        </p:txBody>
      </p:sp>
    </p:spTree>
    <p:extLst>
      <p:ext uri="{BB962C8B-B14F-4D97-AF65-F5344CB8AC3E}">
        <p14:creationId xmlns:p14="http://schemas.microsoft.com/office/powerpoint/2010/main" val="367644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FC7ED39-D8A8-7671-6DA4-D211843C2A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EC4747-4F83-4CC1-10C0-FF0EB92124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3516DA-ECCA-7C61-3B45-78CEC20C2D07}"/>
              </a:ext>
            </a:extLst>
          </p:cNvPr>
          <p:cNvSpPr>
            <a:spLocks noGrp="1" noChangeArrowheads="1"/>
          </p:cNvSpPr>
          <p:nvPr>
            <p:ph type="sldNum" sz="quarter" idx="12"/>
          </p:nvPr>
        </p:nvSpPr>
        <p:spPr>
          <a:ln/>
        </p:spPr>
        <p:txBody>
          <a:bodyPr/>
          <a:lstStyle>
            <a:lvl1pPr>
              <a:defRPr/>
            </a:lvl1pPr>
          </a:lstStyle>
          <a:p>
            <a:pPr>
              <a:defRPr/>
            </a:pPr>
            <a:fld id="{FEEB6172-261C-1641-8D09-7A44664813C3}" type="slidenum">
              <a:rPr lang="en-US" altLang="en-US"/>
              <a:pPr>
                <a:defRPr/>
              </a:pPr>
              <a:t>‹#›</a:t>
            </a:fld>
            <a:endParaRPr lang="en-US" altLang="en-US"/>
          </a:p>
        </p:txBody>
      </p:sp>
    </p:spTree>
    <p:extLst>
      <p:ext uri="{BB962C8B-B14F-4D97-AF65-F5344CB8AC3E}">
        <p14:creationId xmlns:p14="http://schemas.microsoft.com/office/powerpoint/2010/main" val="39413754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3FCE35D-30AA-98A0-1BCF-6F572F45BF0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13077BA-2696-4421-B6C3-D2F776E064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5BBFB6C-9E36-6CC9-E98E-53A8017E9C79}"/>
              </a:ext>
            </a:extLst>
          </p:cNvPr>
          <p:cNvSpPr>
            <a:spLocks noGrp="1" noChangeArrowheads="1"/>
          </p:cNvSpPr>
          <p:nvPr>
            <p:ph type="sldNum" sz="quarter" idx="12"/>
          </p:nvPr>
        </p:nvSpPr>
        <p:spPr>
          <a:ln/>
        </p:spPr>
        <p:txBody>
          <a:bodyPr/>
          <a:lstStyle>
            <a:lvl1pPr>
              <a:defRPr/>
            </a:lvl1pPr>
          </a:lstStyle>
          <a:p>
            <a:pPr>
              <a:defRPr/>
            </a:pPr>
            <a:fld id="{AC9E9EA1-E991-4E42-BB7E-17931FC37A74}" type="slidenum">
              <a:rPr lang="en-US" altLang="en-US"/>
              <a:pPr>
                <a:defRPr/>
              </a:pPr>
              <a:t>‹#›</a:t>
            </a:fld>
            <a:endParaRPr lang="en-US" altLang="en-US"/>
          </a:p>
        </p:txBody>
      </p:sp>
    </p:spTree>
    <p:extLst>
      <p:ext uri="{BB962C8B-B14F-4D97-AF65-F5344CB8AC3E}">
        <p14:creationId xmlns:p14="http://schemas.microsoft.com/office/powerpoint/2010/main" val="2334501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164177C-5E55-3247-E553-BDCAA51633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E91433-D401-DD90-D635-885E1C938E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2AC84A5-6F0B-3844-F1DA-25D1D56510BF}"/>
              </a:ext>
            </a:extLst>
          </p:cNvPr>
          <p:cNvSpPr>
            <a:spLocks noGrp="1" noChangeArrowheads="1"/>
          </p:cNvSpPr>
          <p:nvPr>
            <p:ph type="sldNum" sz="quarter" idx="12"/>
          </p:nvPr>
        </p:nvSpPr>
        <p:spPr>
          <a:ln/>
        </p:spPr>
        <p:txBody>
          <a:bodyPr/>
          <a:lstStyle>
            <a:lvl1pPr>
              <a:defRPr/>
            </a:lvl1pPr>
          </a:lstStyle>
          <a:p>
            <a:pPr>
              <a:defRPr/>
            </a:pPr>
            <a:fld id="{EBC9DEDF-27BF-1B48-A4C8-F3D1EBFDE41F}" type="slidenum">
              <a:rPr lang="en-US" altLang="en-US"/>
              <a:pPr>
                <a:defRPr/>
              </a:pPr>
              <a:t>‹#›</a:t>
            </a:fld>
            <a:endParaRPr lang="en-US" altLang="en-US"/>
          </a:p>
        </p:txBody>
      </p:sp>
    </p:spTree>
    <p:extLst>
      <p:ext uri="{BB962C8B-B14F-4D97-AF65-F5344CB8AC3E}">
        <p14:creationId xmlns:p14="http://schemas.microsoft.com/office/powerpoint/2010/main" val="27466190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50B880A-96A2-17BA-62CA-8F67ABF5D7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EFDAF72-4244-2ED7-6A44-F003B9EC4F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EA15EA3-E493-EED8-A36F-C195E2BAB68D}"/>
              </a:ext>
            </a:extLst>
          </p:cNvPr>
          <p:cNvSpPr>
            <a:spLocks noGrp="1" noChangeArrowheads="1"/>
          </p:cNvSpPr>
          <p:nvPr>
            <p:ph type="sldNum" sz="quarter" idx="12"/>
          </p:nvPr>
        </p:nvSpPr>
        <p:spPr>
          <a:ln/>
        </p:spPr>
        <p:txBody>
          <a:bodyPr/>
          <a:lstStyle>
            <a:lvl1pPr>
              <a:defRPr/>
            </a:lvl1pPr>
          </a:lstStyle>
          <a:p>
            <a:pPr>
              <a:defRPr/>
            </a:pPr>
            <a:fld id="{FFB6FA5A-13EC-BC46-9269-490ED103308E}" type="slidenum">
              <a:rPr lang="en-US" altLang="en-US"/>
              <a:pPr>
                <a:defRPr/>
              </a:pPr>
              <a:t>‹#›</a:t>
            </a:fld>
            <a:endParaRPr lang="en-US" altLang="en-US"/>
          </a:p>
        </p:txBody>
      </p:sp>
    </p:spTree>
    <p:extLst>
      <p:ext uri="{BB962C8B-B14F-4D97-AF65-F5344CB8AC3E}">
        <p14:creationId xmlns:p14="http://schemas.microsoft.com/office/powerpoint/2010/main" val="2689970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930E7E4-05D6-1D9D-5301-1CC7DF3A9C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91EDB5-CED5-EBD5-60AB-E8B9CA1309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755B73-7033-5D7E-D139-7F54930CEA30}"/>
              </a:ext>
            </a:extLst>
          </p:cNvPr>
          <p:cNvSpPr>
            <a:spLocks noGrp="1" noChangeArrowheads="1"/>
          </p:cNvSpPr>
          <p:nvPr>
            <p:ph type="sldNum" sz="quarter" idx="12"/>
          </p:nvPr>
        </p:nvSpPr>
        <p:spPr>
          <a:ln/>
        </p:spPr>
        <p:txBody>
          <a:bodyPr/>
          <a:lstStyle>
            <a:lvl1pPr>
              <a:defRPr/>
            </a:lvl1pPr>
          </a:lstStyle>
          <a:p>
            <a:pPr>
              <a:defRPr/>
            </a:pPr>
            <a:fld id="{04AA7A6C-2A84-914F-88AB-B091C098E275}" type="slidenum">
              <a:rPr lang="en-US" altLang="en-US"/>
              <a:pPr>
                <a:defRPr/>
              </a:pPr>
              <a:t>‹#›</a:t>
            </a:fld>
            <a:endParaRPr lang="en-US" altLang="en-US"/>
          </a:p>
        </p:txBody>
      </p:sp>
    </p:spTree>
    <p:extLst>
      <p:ext uri="{BB962C8B-B14F-4D97-AF65-F5344CB8AC3E}">
        <p14:creationId xmlns:p14="http://schemas.microsoft.com/office/powerpoint/2010/main" val="3363419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FD5003-11E8-6347-721B-3B3752D1A7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082D84-AAB8-9455-563B-34E96165C7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45DA327-238C-78D0-F2D0-F6658677A1B2}"/>
              </a:ext>
            </a:extLst>
          </p:cNvPr>
          <p:cNvSpPr>
            <a:spLocks noGrp="1" noChangeArrowheads="1"/>
          </p:cNvSpPr>
          <p:nvPr>
            <p:ph type="sldNum" sz="quarter" idx="12"/>
          </p:nvPr>
        </p:nvSpPr>
        <p:spPr>
          <a:ln/>
        </p:spPr>
        <p:txBody>
          <a:bodyPr/>
          <a:lstStyle>
            <a:lvl1pPr>
              <a:defRPr/>
            </a:lvl1pPr>
          </a:lstStyle>
          <a:p>
            <a:pPr>
              <a:defRPr/>
            </a:pPr>
            <a:fld id="{F43B28AA-CC0A-F74D-8174-41F68CE4C7C0}" type="slidenum">
              <a:rPr lang="en-US" altLang="en-US"/>
              <a:pPr>
                <a:defRPr/>
              </a:pPr>
              <a:t>‹#›</a:t>
            </a:fld>
            <a:endParaRPr lang="en-US" altLang="en-US"/>
          </a:p>
        </p:txBody>
      </p:sp>
    </p:spTree>
    <p:extLst>
      <p:ext uri="{BB962C8B-B14F-4D97-AF65-F5344CB8AC3E}">
        <p14:creationId xmlns:p14="http://schemas.microsoft.com/office/powerpoint/2010/main" val="1353610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05BCF6-D390-F4B0-4718-3D3481980A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EE8B18-B383-55C1-4545-92604DD74B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D98848-F4B8-0793-E903-9DA3ADAEB14E}"/>
              </a:ext>
            </a:extLst>
          </p:cNvPr>
          <p:cNvSpPr>
            <a:spLocks noGrp="1" noChangeArrowheads="1"/>
          </p:cNvSpPr>
          <p:nvPr>
            <p:ph type="sldNum" sz="quarter" idx="12"/>
          </p:nvPr>
        </p:nvSpPr>
        <p:spPr>
          <a:ln/>
        </p:spPr>
        <p:txBody>
          <a:bodyPr/>
          <a:lstStyle>
            <a:lvl1pPr>
              <a:defRPr/>
            </a:lvl1pPr>
          </a:lstStyle>
          <a:p>
            <a:pPr>
              <a:defRPr/>
            </a:pPr>
            <a:fld id="{C3C41A2B-2A3D-2542-A44A-75414AC5D103}" type="slidenum">
              <a:rPr lang="en-US" altLang="en-US"/>
              <a:pPr>
                <a:defRPr/>
              </a:pPr>
              <a:t>‹#›</a:t>
            </a:fld>
            <a:endParaRPr lang="en-US" altLang="en-US"/>
          </a:p>
        </p:txBody>
      </p:sp>
    </p:spTree>
    <p:extLst>
      <p:ext uri="{BB962C8B-B14F-4D97-AF65-F5344CB8AC3E}">
        <p14:creationId xmlns:p14="http://schemas.microsoft.com/office/powerpoint/2010/main" val="7568893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13BBC8-38A8-A58B-0CDA-DDC1BE2723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0E7FC4-1D84-8819-F4AA-B1AAFB0724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09CA4D-EBD6-8739-D705-405A5C24025F}"/>
              </a:ext>
            </a:extLst>
          </p:cNvPr>
          <p:cNvSpPr>
            <a:spLocks noGrp="1" noChangeArrowheads="1"/>
          </p:cNvSpPr>
          <p:nvPr>
            <p:ph type="sldNum" sz="quarter" idx="12"/>
          </p:nvPr>
        </p:nvSpPr>
        <p:spPr>
          <a:ln/>
        </p:spPr>
        <p:txBody>
          <a:bodyPr/>
          <a:lstStyle>
            <a:lvl1pPr>
              <a:defRPr/>
            </a:lvl1pPr>
          </a:lstStyle>
          <a:p>
            <a:pPr>
              <a:defRPr/>
            </a:pPr>
            <a:fld id="{1F0E7B59-7295-894B-B2DE-E5C4BF4FFE03}" type="slidenum">
              <a:rPr lang="en-US" altLang="en-US"/>
              <a:pPr>
                <a:defRPr/>
              </a:pPr>
              <a:t>‹#›</a:t>
            </a:fld>
            <a:endParaRPr lang="en-US" altLang="en-US"/>
          </a:p>
        </p:txBody>
      </p:sp>
    </p:spTree>
    <p:extLst>
      <p:ext uri="{BB962C8B-B14F-4D97-AF65-F5344CB8AC3E}">
        <p14:creationId xmlns:p14="http://schemas.microsoft.com/office/powerpoint/2010/main" val="369048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DB1C78-18BE-20E9-0915-044713C16AF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528F29F-BD10-0473-B176-26B50F8114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A2EAC6-B321-9315-728B-F9A7871BA01A}"/>
              </a:ext>
            </a:extLst>
          </p:cNvPr>
          <p:cNvSpPr>
            <a:spLocks noGrp="1" noChangeArrowheads="1"/>
          </p:cNvSpPr>
          <p:nvPr>
            <p:ph type="sldNum" sz="quarter" idx="12"/>
          </p:nvPr>
        </p:nvSpPr>
        <p:spPr>
          <a:ln/>
        </p:spPr>
        <p:txBody>
          <a:bodyPr/>
          <a:lstStyle>
            <a:lvl1pPr>
              <a:defRPr/>
            </a:lvl1pPr>
          </a:lstStyle>
          <a:p>
            <a:pPr>
              <a:defRPr/>
            </a:pPr>
            <a:fld id="{3D654C47-2402-714D-A7FC-7FB182622A1E}" type="slidenum">
              <a:rPr lang="en-US" altLang="en-US"/>
              <a:pPr>
                <a:defRPr/>
              </a:pPr>
              <a:t>‹#›</a:t>
            </a:fld>
            <a:endParaRPr lang="en-US" altLang="en-US"/>
          </a:p>
        </p:txBody>
      </p:sp>
    </p:spTree>
    <p:extLst>
      <p:ext uri="{BB962C8B-B14F-4D97-AF65-F5344CB8AC3E}">
        <p14:creationId xmlns:p14="http://schemas.microsoft.com/office/powerpoint/2010/main" val="2194115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AF0A1B-B42B-ECFB-3FB7-4DC8C83E0A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5003C7-7D55-D1FA-9198-5DE52164D0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9E09E3-2622-6522-80BE-AFB805243C20}"/>
              </a:ext>
            </a:extLst>
          </p:cNvPr>
          <p:cNvSpPr>
            <a:spLocks noGrp="1" noChangeArrowheads="1"/>
          </p:cNvSpPr>
          <p:nvPr>
            <p:ph type="sldNum" sz="quarter" idx="12"/>
          </p:nvPr>
        </p:nvSpPr>
        <p:spPr>
          <a:ln/>
        </p:spPr>
        <p:txBody>
          <a:bodyPr/>
          <a:lstStyle>
            <a:lvl1pPr>
              <a:defRPr/>
            </a:lvl1pPr>
          </a:lstStyle>
          <a:p>
            <a:pPr>
              <a:defRPr/>
            </a:pPr>
            <a:fld id="{045E06D6-FB20-0245-AFC9-583CEE362993}" type="slidenum">
              <a:rPr lang="en-US" altLang="en-US"/>
              <a:pPr>
                <a:defRPr/>
              </a:pPr>
              <a:t>‹#›</a:t>
            </a:fld>
            <a:endParaRPr lang="en-US" altLang="en-US"/>
          </a:p>
        </p:txBody>
      </p:sp>
    </p:spTree>
    <p:extLst>
      <p:ext uri="{BB962C8B-B14F-4D97-AF65-F5344CB8AC3E}">
        <p14:creationId xmlns:p14="http://schemas.microsoft.com/office/powerpoint/2010/main" val="2673949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A34B02-5B14-1F3A-4DD0-40AB997EF0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5208E1-747A-E8AE-E4E4-EAB9325E9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95004D0-0F3D-1FC7-8F99-713AE471B078}"/>
              </a:ext>
            </a:extLst>
          </p:cNvPr>
          <p:cNvSpPr>
            <a:spLocks noGrp="1" noChangeArrowheads="1"/>
          </p:cNvSpPr>
          <p:nvPr>
            <p:ph type="sldNum" sz="quarter" idx="12"/>
          </p:nvPr>
        </p:nvSpPr>
        <p:spPr>
          <a:ln/>
        </p:spPr>
        <p:txBody>
          <a:bodyPr/>
          <a:lstStyle>
            <a:lvl1pPr>
              <a:defRPr/>
            </a:lvl1pPr>
          </a:lstStyle>
          <a:p>
            <a:pPr>
              <a:defRPr/>
            </a:pPr>
            <a:fld id="{223F8ED1-3E52-844D-87BD-032688213FAB}" type="slidenum">
              <a:rPr lang="en-US" altLang="en-US"/>
              <a:pPr>
                <a:defRPr/>
              </a:pPr>
              <a:t>‹#›</a:t>
            </a:fld>
            <a:endParaRPr lang="en-US" altLang="en-US"/>
          </a:p>
        </p:txBody>
      </p:sp>
    </p:spTree>
    <p:extLst>
      <p:ext uri="{BB962C8B-B14F-4D97-AF65-F5344CB8AC3E}">
        <p14:creationId xmlns:p14="http://schemas.microsoft.com/office/powerpoint/2010/main" val="15614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B7793A2-BC45-9582-228A-695E2935027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4D1B498-10CF-0E3B-5893-F9749FD9052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236A4569-5AF7-9A3D-DABB-7A6CD01715C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BC8797B4-CBFE-08B4-2F73-2F04BB05B00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08BC210A-7675-080C-6AC2-D782FAF5563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3ABDD3A-88DF-564F-A056-2F88DCADE692}"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FC32F01-CDD5-BD50-F441-A961FBB8C2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C7EF9C-9566-4287-E31D-0446B42FF15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24C0F496-1408-6759-BE92-34716592271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BFB7C694-F245-7E3B-D0F5-0C5DA4BADD3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E092D97F-C2F7-3DB5-3519-99A98BD10E1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827EFD3-2E3A-2A45-A7FC-3B4B789EC3A0}"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D6D4CA2-40E2-4E29-0660-DBB66928845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5972D1E1-F03E-DEDE-29C9-C919A4859A6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832DAAC4-CAC2-9E31-CD47-860194FE6A7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035A6F16-251C-7CDF-80C2-D71D6F08D1E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C386A55C-73D7-4B16-45FC-1FEB86BD3F8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ECF71DB-9518-324E-9A7D-AFD9946E384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52073A7-8188-454D-5D64-CA4A12B90E6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4A728F51-1C99-E75C-BBDB-0FCFB09CA32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8E9FF9D1-3623-598D-3E74-0D114FFC9C7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81F5DBEE-2AD3-DF26-3FA4-BDEF0D7304D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9500000A-9B8D-EB01-B178-3503B88DA5D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4EA0405-B4C2-644F-B79A-F2688497605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9075FF0A-EF55-6202-963B-95943F12D6B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43CFD2E1-F4B3-4246-1672-E21A47762C3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A7067C0-4408-ED42-0B52-24C6B0B13A3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40B42124-470D-CB70-7D71-3B76FB39C19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74764681-226B-0511-D12A-62DF8CFED36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97E30B66-690E-6E41-8A12-5ED7C9ED55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EA443E5-8E90-C90F-E487-754AA2E998A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a:extLst>
              <a:ext uri="{FF2B5EF4-FFF2-40B4-BE49-F238E27FC236}">
                <a16:creationId xmlns:a16="http://schemas.microsoft.com/office/drawing/2014/main" id="{77C47A71-8D56-6735-C000-857B8C5B857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7AD4BC53-F6BB-4A32-C298-1E7198032CF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E36B497-E5FB-5BA3-B1BF-5DE88648526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E13B97B6-EEE2-5E94-09F3-7CA8DEF0DC2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4E58120-39FB-7F46-9459-20BD52C9E85E}"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5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www.astro.gsu.edu/~thenry/GALACTI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hyperlink" Target="https://www.gaia.ac.uk/multimedia/gaia-nominal-scanning-law-movie"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3" name="Picture 2" descr="l2Sq1WUTZeWNXaoEM.gif">
            <a:extLst>
              <a:ext uri="{FF2B5EF4-FFF2-40B4-BE49-F238E27FC236}">
                <a16:creationId xmlns:a16="http://schemas.microsoft.com/office/drawing/2014/main" id="{A4AD86AC-CC0D-E2FA-890F-9AA0CC3C7D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1231900"/>
            <a:ext cx="90678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ABC5BC87-8C26-5F4D-82F6-1862F2D7E892}"/>
              </a:ext>
            </a:extLst>
          </p:cNvPr>
          <p:cNvSpPr txBox="1">
            <a:spLocks noChangeArrowheads="1"/>
          </p:cNvSpPr>
          <p:nvPr/>
        </p:nvSpPr>
        <p:spPr bwMode="auto">
          <a:xfrm>
            <a:off x="0" y="34925"/>
            <a:ext cx="9144000" cy="84137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sz="6000" b="1" kern="0" dirty="0">
                <a:solidFill>
                  <a:schemeClr val="bg1"/>
                </a:solidFill>
                <a:ea typeface="ＭＳ Ｐゴシック" panose="020B0600070205080204" pitchFamily="34" charset="-128"/>
              </a:rPr>
              <a:t>Gaia</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54C2124A-3B85-45E9-5688-39E2EF437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8381326" cy="5923678"/>
          </a:xfrm>
          <a:prstGeom prst="rect">
            <a:avLst/>
          </a:prstGeom>
          <a:noFill/>
          <a:extLst>
            <a:ext uri="{909E8E84-426E-40DD-AFC4-6F175D3DCCD1}">
              <a14:hiddenFill xmlns:a14="http://schemas.microsoft.com/office/drawing/2010/main">
                <a:solidFill>
                  <a:srgbClr val="FFFFFF"/>
                </a:solidFill>
              </a14:hiddenFill>
            </a:ext>
          </a:extLst>
        </p:spPr>
      </p:pic>
      <p:sp>
        <p:nvSpPr>
          <p:cNvPr id="110594" name="Rectangle 2">
            <a:extLst>
              <a:ext uri="{FF2B5EF4-FFF2-40B4-BE49-F238E27FC236}">
                <a16:creationId xmlns:a16="http://schemas.microsoft.com/office/drawing/2014/main" id="{E7AA935C-F666-BD77-5BA6-910C33B0253B}"/>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Gaia DR3 … 34 months of data</a:t>
            </a:r>
          </a:p>
        </p:txBody>
      </p:sp>
      <p:sp>
        <p:nvSpPr>
          <p:cNvPr id="2" name="TextBox 1">
            <a:extLst>
              <a:ext uri="{FF2B5EF4-FFF2-40B4-BE49-F238E27FC236}">
                <a16:creationId xmlns:a16="http://schemas.microsoft.com/office/drawing/2014/main" id="{3CEF19FC-9D0E-C483-4880-9EF9BD6D0D31}"/>
              </a:ext>
            </a:extLst>
          </p:cNvPr>
          <p:cNvSpPr txBox="1">
            <a:spLocks noChangeArrowheads="1"/>
          </p:cNvSpPr>
          <p:nvPr/>
        </p:nvSpPr>
        <p:spPr bwMode="auto">
          <a:xfrm>
            <a:off x="3590012" y="6250780"/>
            <a:ext cx="1023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FF00"/>
                </a:solidFill>
                <a:latin typeface="Times New Roman" panose="02020603050405020304" pitchFamily="18" charset="0"/>
              </a:rPr>
              <a:t>&gt; 100 million </a:t>
            </a:r>
          </a:p>
          <a:p>
            <a:pPr algn="ctr" eaLnBrk="1" hangingPunct="1">
              <a:spcBef>
                <a:spcPct val="0"/>
              </a:spcBef>
              <a:buFontTx/>
              <a:buNone/>
            </a:pPr>
            <a:r>
              <a:rPr lang="en-US" altLang="en-US" sz="1200" dirty="0">
                <a:solidFill>
                  <a:srgbClr val="FFFF00"/>
                </a:solidFill>
                <a:latin typeface="Times New Roman" panose="02020603050405020304" pitchFamily="18" charset="0"/>
              </a:rPr>
              <a:t>eventually?</a:t>
            </a:r>
          </a:p>
        </p:txBody>
      </p:sp>
      <p:sp>
        <p:nvSpPr>
          <p:cNvPr id="5" name="TextBox 4">
            <a:extLst>
              <a:ext uri="{FF2B5EF4-FFF2-40B4-BE49-F238E27FC236}">
                <a16:creationId xmlns:a16="http://schemas.microsoft.com/office/drawing/2014/main" id="{A771558C-038F-65C0-70BE-1674B8E13DE8}"/>
              </a:ext>
            </a:extLst>
          </p:cNvPr>
          <p:cNvSpPr txBox="1">
            <a:spLocks noChangeArrowheads="1"/>
          </p:cNvSpPr>
          <p:nvPr/>
        </p:nvSpPr>
        <p:spPr bwMode="auto">
          <a:xfrm>
            <a:off x="5943600" y="6019799"/>
            <a:ext cx="1489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FF00"/>
                </a:solidFill>
                <a:latin typeface="Times New Roman" panose="02020603050405020304" pitchFamily="18" charset="0"/>
              </a:rPr>
              <a:t>complete to G = 20.7</a:t>
            </a:r>
          </a:p>
          <a:p>
            <a:pPr algn="ctr" eaLnBrk="1" hangingPunct="1">
              <a:spcBef>
                <a:spcPct val="0"/>
              </a:spcBef>
              <a:buFontTx/>
              <a:buNone/>
            </a:pPr>
            <a:r>
              <a:rPr lang="en-US" altLang="en-US" sz="1200" dirty="0">
                <a:solidFill>
                  <a:srgbClr val="FFFF00"/>
                </a:solidFill>
                <a:latin typeface="Times New Roman" panose="02020603050405020304" pitchFamily="18" charset="0"/>
              </a:rPr>
              <a:t>V = 20-22</a:t>
            </a:r>
          </a:p>
        </p:txBody>
      </p:sp>
      <p:sp>
        <p:nvSpPr>
          <p:cNvPr id="6" name="TextBox 5">
            <a:extLst>
              <a:ext uri="{FF2B5EF4-FFF2-40B4-BE49-F238E27FC236}">
                <a16:creationId xmlns:a16="http://schemas.microsoft.com/office/drawing/2014/main" id="{36AE3E3D-D576-D86D-3C96-6E23D76355CD}"/>
              </a:ext>
            </a:extLst>
          </p:cNvPr>
          <p:cNvSpPr txBox="1">
            <a:spLocks noChangeArrowheads="1"/>
          </p:cNvSpPr>
          <p:nvPr/>
        </p:nvSpPr>
        <p:spPr bwMode="auto">
          <a:xfrm>
            <a:off x="895350" y="5334000"/>
            <a:ext cx="1238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FF00"/>
                </a:solidFill>
                <a:latin typeface="Times New Roman" panose="02020603050405020304" pitchFamily="18" charset="0"/>
              </a:rPr>
              <a:t>~70 observations</a:t>
            </a:r>
          </a:p>
          <a:p>
            <a:pPr algn="ctr" eaLnBrk="1" hangingPunct="1">
              <a:spcBef>
                <a:spcPct val="0"/>
              </a:spcBef>
              <a:buFontTx/>
              <a:buNone/>
            </a:pPr>
            <a:r>
              <a:rPr lang="en-US" altLang="en-US" sz="1200" dirty="0">
                <a:solidFill>
                  <a:srgbClr val="FFFF00"/>
                </a:solidFill>
                <a:latin typeface="Times New Roman" panose="02020603050405020304" pitchFamily="18" charset="0"/>
              </a:rPr>
              <a:t>over first 5 years</a:t>
            </a:r>
          </a:p>
        </p:txBody>
      </p:sp>
      <p:sp>
        <p:nvSpPr>
          <p:cNvPr id="3" name="TextBox 2">
            <a:extLst>
              <a:ext uri="{FF2B5EF4-FFF2-40B4-BE49-F238E27FC236}">
                <a16:creationId xmlns:a16="http://schemas.microsoft.com/office/drawing/2014/main" id="{1B69BD14-452E-B163-A2D7-3C8A358E6593}"/>
              </a:ext>
            </a:extLst>
          </p:cNvPr>
          <p:cNvSpPr txBox="1"/>
          <p:nvPr/>
        </p:nvSpPr>
        <p:spPr>
          <a:xfrm flipH="1">
            <a:off x="6172200" y="2797314"/>
            <a:ext cx="685800" cy="707886"/>
          </a:xfrm>
          <a:prstGeom prst="rect">
            <a:avLst/>
          </a:prstGeom>
          <a:noFill/>
        </p:spPr>
        <p:txBody>
          <a:bodyPr wrap="square" rtlCol="0">
            <a:spAutoFit/>
          </a:bodyPr>
          <a:lstStyle/>
          <a:p>
            <a:r>
              <a:rPr lang="en-US" sz="4000" dirty="0">
                <a:solidFill>
                  <a:srgbClr val="FFFF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1FD5AF34-53A0-C685-5EA2-BC39413CD591}"/>
              </a:ext>
            </a:extLst>
          </p:cNvPr>
          <p:cNvSpPr txBox="1"/>
          <p:nvPr/>
        </p:nvSpPr>
        <p:spPr>
          <a:xfrm flipH="1">
            <a:off x="7162800" y="5007114"/>
            <a:ext cx="457200" cy="707886"/>
          </a:xfrm>
          <a:prstGeom prst="rect">
            <a:avLst/>
          </a:prstGeom>
          <a:noFill/>
        </p:spPr>
        <p:txBody>
          <a:bodyPr wrap="square" rtlCol="0">
            <a:spAutoFit/>
          </a:bodyPr>
          <a:lstStyle/>
          <a:p>
            <a:r>
              <a:rPr lang="en-US" sz="4000" dirty="0">
                <a:solidFill>
                  <a:srgbClr val="FFFF00"/>
                </a:solidFill>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38B21D38-BFAE-21DE-518B-955B60E564A5}"/>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Gaia Faint Limits: DR3</a:t>
            </a:r>
          </a:p>
        </p:txBody>
      </p:sp>
      <p:sp>
        <p:nvSpPr>
          <p:cNvPr id="2" name="TextBox 1">
            <a:extLst>
              <a:ext uri="{FF2B5EF4-FFF2-40B4-BE49-F238E27FC236}">
                <a16:creationId xmlns:a16="http://schemas.microsoft.com/office/drawing/2014/main" id="{9DEFA8A1-98CC-386E-D706-58A776FBAA90}"/>
              </a:ext>
            </a:extLst>
          </p:cNvPr>
          <p:cNvSpPr txBox="1">
            <a:spLocks noChangeArrowheads="1"/>
          </p:cNvSpPr>
          <p:nvPr/>
        </p:nvSpPr>
        <p:spPr bwMode="auto">
          <a:xfrm>
            <a:off x="716156" y="5029200"/>
            <a:ext cx="797064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000000"/>
                </a:solidFill>
                <a:latin typeface="Times New Roman" panose="02020603050405020304" pitchFamily="18" charset="0"/>
              </a:rPr>
              <a:t>DR3		astrometry in G mag … most have BP and RP mags</a:t>
            </a:r>
          </a:p>
          <a:p>
            <a:pPr eaLnBrk="1" hangingPunct="1">
              <a:spcBef>
                <a:spcPct val="0"/>
              </a:spcBef>
              <a:buFontTx/>
              <a:buNone/>
            </a:pPr>
            <a:r>
              <a:rPr lang="en-US" altLang="en-US" sz="1800" dirty="0">
                <a:solidFill>
                  <a:srgbClr val="000000"/>
                </a:solidFill>
                <a:latin typeface="Times New Roman" panose="02020603050405020304" pitchFamily="18" charset="0"/>
              </a:rPr>
              <a:t>XP		BP + RP spectra yielding astrophysical parameters</a:t>
            </a:r>
          </a:p>
          <a:p>
            <a:pPr eaLnBrk="1" hangingPunct="1">
              <a:spcBef>
                <a:spcPct val="0"/>
              </a:spcBef>
              <a:buNone/>
            </a:pPr>
            <a:r>
              <a:rPr lang="en-US" altLang="en-US" sz="1800" dirty="0">
                <a:solidFill>
                  <a:srgbClr val="000000"/>
                </a:solidFill>
                <a:latin typeface="Times New Roman" panose="02020603050405020304" pitchFamily="18" charset="0"/>
              </a:rPr>
              <a:t>Radial velocity	RV values from combined visits</a:t>
            </a:r>
          </a:p>
          <a:p>
            <a:pPr eaLnBrk="1" hangingPunct="1">
              <a:spcBef>
                <a:spcPct val="0"/>
              </a:spcBef>
              <a:buNone/>
            </a:pPr>
            <a:r>
              <a:rPr lang="en-US" altLang="en-US" sz="1800" dirty="0" err="1">
                <a:solidFill>
                  <a:srgbClr val="000000"/>
                </a:solidFill>
                <a:latin typeface="Times New Roman" panose="02020603050405020304" pitchFamily="18" charset="0"/>
              </a:rPr>
              <a:t>V</a:t>
            </a:r>
            <a:r>
              <a:rPr lang="en-US" altLang="en-US" sz="1800" baseline="-25000" dirty="0" err="1">
                <a:solidFill>
                  <a:srgbClr val="000000"/>
                </a:solidFill>
                <a:latin typeface="Times New Roman" panose="02020603050405020304" pitchFamily="18" charset="0"/>
              </a:rPr>
              <a:t>broad</a:t>
            </a:r>
            <a:r>
              <a:rPr lang="en-US" altLang="en-US" sz="1800" dirty="0">
                <a:solidFill>
                  <a:srgbClr val="000000"/>
                </a:solidFill>
                <a:latin typeface="Times New Roman" panose="02020603050405020304" pitchFamily="18" charset="0"/>
              </a:rPr>
              <a:t>		line broadening velocity from RVS</a:t>
            </a:r>
          </a:p>
          <a:p>
            <a:pPr eaLnBrk="1" hangingPunct="1">
              <a:spcBef>
                <a:spcPct val="0"/>
              </a:spcBef>
              <a:buNone/>
            </a:pPr>
            <a:r>
              <a:rPr lang="en-US" altLang="en-US" sz="1800" dirty="0">
                <a:solidFill>
                  <a:srgbClr val="000000"/>
                </a:solidFill>
                <a:latin typeface="Times New Roman" panose="02020603050405020304" pitchFamily="18" charset="0"/>
              </a:rPr>
              <a:t>RVS spectra	epoch RVs and chemical composition (R ~ 11500 / 845⎼872 nm)</a:t>
            </a:r>
          </a:p>
          <a:p>
            <a:pPr eaLnBrk="1" hangingPunct="1">
              <a:spcBef>
                <a:spcPct val="0"/>
              </a:spcBef>
              <a:buNone/>
            </a:pPr>
            <a:r>
              <a:rPr lang="en-US" altLang="en-US" sz="1800" dirty="0">
                <a:solidFill>
                  <a:srgbClr val="000000"/>
                </a:solidFill>
                <a:latin typeface="Times New Roman" panose="02020603050405020304" pitchFamily="18" charset="0"/>
              </a:rPr>
              <a:t>GAPS		Gaia Andromeda Photometric Survey</a:t>
            </a:r>
          </a:p>
        </p:txBody>
      </p:sp>
      <p:pic>
        <p:nvPicPr>
          <p:cNvPr id="4" name="Picture 3" descr="A graph of different colored lines&#10;&#10;Description automatically generated">
            <a:extLst>
              <a:ext uri="{FF2B5EF4-FFF2-40B4-BE49-F238E27FC236}">
                <a16:creationId xmlns:a16="http://schemas.microsoft.com/office/drawing/2014/main" id="{B0A63D4F-21DC-8A98-A401-28DE268BF44C}"/>
              </a:ext>
            </a:extLst>
          </p:cNvPr>
          <p:cNvPicPr>
            <a:picLocks noChangeAspect="1"/>
          </p:cNvPicPr>
          <p:nvPr/>
        </p:nvPicPr>
        <p:blipFill>
          <a:blip r:embed="rId3"/>
          <a:stretch>
            <a:fillRect/>
          </a:stretch>
        </p:blipFill>
        <p:spPr>
          <a:xfrm>
            <a:off x="609600" y="685800"/>
            <a:ext cx="7772400" cy="4028161"/>
          </a:xfrm>
          <a:prstGeom prst="rect">
            <a:avLst/>
          </a:prstGeom>
        </p:spPr>
      </p:pic>
      <p:pic>
        <p:nvPicPr>
          <p:cNvPr id="7" name="Picture 6" descr="A black letter on a white background&#10;&#10;Description automatically generated">
            <a:extLst>
              <a:ext uri="{FF2B5EF4-FFF2-40B4-BE49-F238E27FC236}">
                <a16:creationId xmlns:a16="http://schemas.microsoft.com/office/drawing/2014/main" id="{C7E30102-6D5A-850C-8EF8-AAC9759498B8}"/>
              </a:ext>
            </a:extLst>
          </p:cNvPr>
          <p:cNvPicPr>
            <a:picLocks noChangeAspect="1"/>
          </p:cNvPicPr>
          <p:nvPr/>
        </p:nvPicPr>
        <p:blipFill>
          <a:blip r:embed="rId4"/>
          <a:stretch>
            <a:fillRect/>
          </a:stretch>
        </p:blipFill>
        <p:spPr>
          <a:xfrm>
            <a:off x="3124200" y="4597400"/>
            <a:ext cx="2628900" cy="508000"/>
          </a:xfrm>
          <a:prstGeom prst="rect">
            <a:avLst/>
          </a:prstGeom>
        </p:spPr>
      </p:pic>
      <p:sp>
        <p:nvSpPr>
          <p:cNvPr id="8" name="TextBox 7">
            <a:extLst>
              <a:ext uri="{FF2B5EF4-FFF2-40B4-BE49-F238E27FC236}">
                <a16:creationId xmlns:a16="http://schemas.microsoft.com/office/drawing/2014/main" id="{DDAC1A20-0468-74C0-AE70-77A979F12AB2}"/>
              </a:ext>
            </a:extLst>
          </p:cNvPr>
          <p:cNvSpPr txBox="1">
            <a:spLocks noChangeArrowheads="1"/>
          </p:cNvSpPr>
          <p:nvPr/>
        </p:nvSpPr>
        <p:spPr bwMode="auto">
          <a:xfrm>
            <a:off x="7290892" y="4444425"/>
            <a:ext cx="18069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0000FF"/>
                </a:solidFill>
                <a:latin typeface="Times New Roman" panose="02020603050405020304" pitchFamily="18" charset="0"/>
              </a:rPr>
              <a:t>Gaia Collaboration </a:t>
            </a:r>
          </a:p>
          <a:p>
            <a:pPr eaLnBrk="1" hangingPunct="1">
              <a:spcBef>
                <a:spcPct val="0"/>
              </a:spcBef>
              <a:buFontTx/>
              <a:buNone/>
            </a:pPr>
            <a:r>
              <a:rPr lang="en-US" altLang="en-US" sz="1600" dirty="0">
                <a:solidFill>
                  <a:srgbClr val="0000FF"/>
                </a:solidFill>
                <a:latin typeface="Times New Roman" panose="02020603050405020304" pitchFamily="18" charset="0"/>
              </a:rPr>
              <a:t>/ </a:t>
            </a:r>
            <a:r>
              <a:rPr lang="en-US" altLang="en-US" sz="1600" dirty="0" err="1">
                <a:solidFill>
                  <a:srgbClr val="0000FF"/>
                </a:solidFill>
                <a:latin typeface="Times New Roman" panose="02020603050405020304" pitchFamily="18" charset="0"/>
              </a:rPr>
              <a:t>Vallenari</a:t>
            </a:r>
            <a:r>
              <a:rPr lang="en-US" altLang="en-US" sz="1600" dirty="0">
                <a:solidFill>
                  <a:srgbClr val="0000FF"/>
                </a:solidFill>
                <a:latin typeface="Times New Roman" panose="02020603050405020304" pitchFamily="18" charset="0"/>
              </a:rPr>
              <a:t>+ (2023)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8785" name="Picture 7" descr="ba8d3078-0e7a-b316-92d9-cdce748e6484.png">
            <a:extLst>
              <a:ext uri="{FF2B5EF4-FFF2-40B4-BE49-F238E27FC236}">
                <a16:creationId xmlns:a16="http://schemas.microsoft.com/office/drawing/2014/main" id="{F32031F8-75F8-6917-9EDD-4B6C3933DD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0" y="822960"/>
            <a:ext cx="762000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2">
            <a:extLst>
              <a:ext uri="{FF2B5EF4-FFF2-40B4-BE49-F238E27FC236}">
                <a16:creationId xmlns:a16="http://schemas.microsoft.com/office/drawing/2014/main" id="{07320775-F0CE-CF33-8E60-2E97E068D2DD}"/>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Gaia Photometric Bands (DR2)</a:t>
            </a:r>
          </a:p>
        </p:txBody>
      </p:sp>
      <p:sp>
        <p:nvSpPr>
          <p:cNvPr id="2" name="TextBox 1">
            <a:extLst>
              <a:ext uri="{FF2B5EF4-FFF2-40B4-BE49-F238E27FC236}">
                <a16:creationId xmlns:a16="http://schemas.microsoft.com/office/drawing/2014/main" id="{97ED41FE-5DA5-97C1-5780-8F0E4CD5999B}"/>
              </a:ext>
            </a:extLst>
          </p:cNvPr>
          <p:cNvSpPr txBox="1">
            <a:spLocks noChangeArrowheads="1"/>
          </p:cNvSpPr>
          <p:nvPr/>
        </p:nvSpPr>
        <p:spPr bwMode="auto">
          <a:xfrm>
            <a:off x="2843213" y="6229350"/>
            <a:ext cx="3709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chemeClr val="bg2">
                    <a:lumMod val="75000"/>
                  </a:schemeClr>
                </a:solidFill>
                <a:latin typeface="Times New Roman" panose="02020603050405020304" pitchFamily="18" charset="0"/>
              </a:rPr>
              <a:t>gray lines are pre-launch and DR1</a:t>
            </a:r>
          </a:p>
        </p:txBody>
      </p:sp>
      <p:sp>
        <p:nvSpPr>
          <p:cNvPr id="3" name="Rectangle 11">
            <a:extLst>
              <a:ext uri="{FF2B5EF4-FFF2-40B4-BE49-F238E27FC236}">
                <a16:creationId xmlns:a16="http://schemas.microsoft.com/office/drawing/2014/main" id="{728B8F08-F22A-4724-6A89-32566CAA236B}"/>
              </a:ext>
            </a:extLst>
          </p:cNvPr>
          <p:cNvSpPr>
            <a:spLocks noChangeArrowheads="1"/>
          </p:cNvSpPr>
          <p:nvPr/>
        </p:nvSpPr>
        <p:spPr bwMode="auto">
          <a:xfrm>
            <a:off x="1981200" y="2057400"/>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3366FF"/>
                </a:solidFill>
                <a:latin typeface="Times New Roman" panose="02020603050405020304" pitchFamily="18" charset="0"/>
              </a:rPr>
              <a:t>BP</a:t>
            </a:r>
          </a:p>
        </p:txBody>
      </p:sp>
      <p:sp>
        <p:nvSpPr>
          <p:cNvPr id="4" name="Rectangle 8">
            <a:extLst>
              <a:ext uri="{FF2B5EF4-FFF2-40B4-BE49-F238E27FC236}">
                <a16:creationId xmlns:a16="http://schemas.microsoft.com/office/drawing/2014/main" id="{45038FDF-0A5C-3BEF-6590-DA4AD51A82B3}"/>
              </a:ext>
            </a:extLst>
          </p:cNvPr>
          <p:cNvSpPr>
            <a:spLocks noChangeArrowheads="1"/>
          </p:cNvSpPr>
          <p:nvPr/>
        </p:nvSpPr>
        <p:spPr bwMode="auto">
          <a:xfrm>
            <a:off x="3446590" y="914400"/>
            <a:ext cx="481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008000"/>
                </a:solidFill>
                <a:latin typeface="Times New Roman" panose="02020603050405020304" pitchFamily="18" charset="0"/>
              </a:rPr>
              <a:t>G</a:t>
            </a:r>
          </a:p>
        </p:txBody>
      </p:sp>
      <p:sp>
        <p:nvSpPr>
          <p:cNvPr id="5" name="Rectangle 10">
            <a:extLst>
              <a:ext uri="{FF2B5EF4-FFF2-40B4-BE49-F238E27FC236}">
                <a16:creationId xmlns:a16="http://schemas.microsoft.com/office/drawing/2014/main" id="{B5E60F19-C718-1BC4-A45C-931446059D98}"/>
              </a:ext>
            </a:extLst>
          </p:cNvPr>
          <p:cNvSpPr>
            <a:spLocks noChangeArrowheads="1"/>
          </p:cNvSpPr>
          <p:nvPr/>
        </p:nvSpPr>
        <p:spPr bwMode="auto">
          <a:xfrm>
            <a:off x="6647656" y="1498600"/>
            <a:ext cx="773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CC0000"/>
                </a:solidFill>
                <a:latin typeface="Times New Roman" panose="02020603050405020304" pitchFamily="18" charset="0"/>
              </a:rPr>
              <a:t>RP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91DEEEB-28AE-62AF-3024-6848930F34E5}"/>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Gaia Photometric Bands (DR3)</a:t>
            </a:r>
          </a:p>
        </p:txBody>
      </p:sp>
      <p:sp>
        <p:nvSpPr>
          <p:cNvPr id="120835" name="TextBox 1">
            <a:extLst>
              <a:ext uri="{FF2B5EF4-FFF2-40B4-BE49-F238E27FC236}">
                <a16:creationId xmlns:a16="http://schemas.microsoft.com/office/drawing/2014/main" id="{1D2770AB-DE0D-B65F-6903-EC5A47009278}"/>
              </a:ext>
            </a:extLst>
          </p:cNvPr>
          <p:cNvSpPr txBox="1">
            <a:spLocks noChangeArrowheads="1"/>
          </p:cNvSpPr>
          <p:nvPr/>
        </p:nvSpPr>
        <p:spPr bwMode="auto">
          <a:xfrm>
            <a:off x="2843213" y="6229350"/>
            <a:ext cx="3706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chemeClr val="bg2">
                    <a:lumMod val="75000"/>
                  </a:schemeClr>
                </a:solidFill>
                <a:latin typeface="Times New Roman" panose="02020603050405020304" pitchFamily="18" charset="0"/>
              </a:rPr>
              <a:t>gray lines are pre-launch and DR1</a:t>
            </a:r>
          </a:p>
        </p:txBody>
      </p:sp>
      <p:pic>
        <p:nvPicPr>
          <p:cNvPr id="4" name="Picture 3" descr="Chart&#10;&#10;Description automatically generated">
            <a:extLst>
              <a:ext uri="{FF2B5EF4-FFF2-40B4-BE49-F238E27FC236}">
                <a16:creationId xmlns:a16="http://schemas.microsoft.com/office/drawing/2014/main" id="{5BBD20D7-58EA-D2E3-8B0C-E0384ACFD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822960"/>
            <a:ext cx="76073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1">
            <a:extLst>
              <a:ext uri="{FF2B5EF4-FFF2-40B4-BE49-F238E27FC236}">
                <a16:creationId xmlns:a16="http://schemas.microsoft.com/office/drawing/2014/main" id="{1D8A6DC3-F693-B97D-2BF5-314AFC2C73D5}"/>
              </a:ext>
            </a:extLst>
          </p:cNvPr>
          <p:cNvSpPr>
            <a:spLocks noChangeArrowheads="1"/>
          </p:cNvSpPr>
          <p:nvPr/>
        </p:nvSpPr>
        <p:spPr bwMode="auto">
          <a:xfrm>
            <a:off x="1981200" y="2057400"/>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3366FF"/>
                </a:solidFill>
                <a:latin typeface="Times New Roman" panose="02020603050405020304" pitchFamily="18" charset="0"/>
              </a:rPr>
              <a:t>BP</a:t>
            </a:r>
          </a:p>
        </p:txBody>
      </p:sp>
      <p:sp>
        <p:nvSpPr>
          <p:cNvPr id="3" name="Rectangle 8">
            <a:extLst>
              <a:ext uri="{FF2B5EF4-FFF2-40B4-BE49-F238E27FC236}">
                <a16:creationId xmlns:a16="http://schemas.microsoft.com/office/drawing/2014/main" id="{71F8C973-9BCB-25B1-B0D2-B0B81E05C322}"/>
              </a:ext>
            </a:extLst>
          </p:cNvPr>
          <p:cNvSpPr>
            <a:spLocks noChangeArrowheads="1"/>
          </p:cNvSpPr>
          <p:nvPr/>
        </p:nvSpPr>
        <p:spPr bwMode="auto">
          <a:xfrm>
            <a:off x="3446590" y="914400"/>
            <a:ext cx="481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008000"/>
                </a:solidFill>
                <a:latin typeface="Times New Roman" panose="02020603050405020304" pitchFamily="18" charset="0"/>
              </a:rPr>
              <a:t>G</a:t>
            </a:r>
          </a:p>
        </p:txBody>
      </p:sp>
      <p:sp>
        <p:nvSpPr>
          <p:cNvPr id="5" name="Rectangle 10">
            <a:extLst>
              <a:ext uri="{FF2B5EF4-FFF2-40B4-BE49-F238E27FC236}">
                <a16:creationId xmlns:a16="http://schemas.microsoft.com/office/drawing/2014/main" id="{569B7E63-DA79-9F9C-96F4-EDF5423C8D24}"/>
              </a:ext>
            </a:extLst>
          </p:cNvPr>
          <p:cNvSpPr>
            <a:spLocks noChangeArrowheads="1"/>
          </p:cNvSpPr>
          <p:nvPr/>
        </p:nvSpPr>
        <p:spPr bwMode="auto">
          <a:xfrm>
            <a:off x="6647656" y="1498600"/>
            <a:ext cx="773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CC0000"/>
                </a:solidFill>
                <a:latin typeface="Times New Roman" panose="02020603050405020304" pitchFamily="18" charset="0"/>
              </a:rPr>
              <a:t>RP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A graph of different colored lines&#10;&#10;Description automatically generated">
            <a:extLst>
              <a:ext uri="{FF2B5EF4-FFF2-40B4-BE49-F238E27FC236}">
                <a16:creationId xmlns:a16="http://schemas.microsoft.com/office/drawing/2014/main" id="{0408431B-9EBF-B07D-FBC0-B89A00A9F0FA}"/>
              </a:ext>
            </a:extLst>
          </p:cNvPr>
          <p:cNvPicPr>
            <a:picLocks noChangeAspect="1"/>
          </p:cNvPicPr>
          <p:nvPr/>
        </p:nvPicPr>
        <p:blipFill>
          <a:blip r:embed="rId3"/>
          <a:stretch>
            <a:fillRect/>
          </a:stretch>
        </p:blipFill>
        <p:spPr>
          <a:xfrm>
            <a:off x="0" y="381000"/>
            <a:ext cx="9126141" cy="5257800"/>
          </a:xfrm>
          <a:prstGeom prst="rect">
            <a:avLst/>
          </a:prstGeom>
        </p:spPr>
      </p:pic>
      <p:sp>
        <p:nvSpPr>
          <p:cNvPr id="124930" name="Rectangle 2">
            <a:extLst>
              <a:ext uri="{FF2B5EF4-FFF2-40B4-BE49-F238E27FC236}">
                <a16:creationId xmlns:a16="http://schemas.microsoft.com/office/drawing/2014/main" id="{06822539-6F4A-626D-23A1-428E8EE75C27}"/>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Gaia Parallaxes</a:t>
            </a:r>
          </a:p>
        </p:txBody>
      </p:sp>
      <p:sp>
        <p:nvSpPr>
          <p:cNvPr id="7" name="TextBox 6">
            <a:extLst>
              <a:ext uri="{FF2B5EF4-FFF2-40B4-BE49-F238E27FC236}">
                <a16:creationId xmlns:a16="http://schemas.microsoft.com/office/drawing/2014/main" id="{826CA06E-7CB9-D59D-5549-6EE5A3D12C2B}"/>
              </a:ext>
            </a:extLst>
          </p:cNvPr>
          <p:cNvSpPr txBox="1">
            <a:spLocks noChangeArrowheads="1"/>
          </p:cNvSpPr>
          <p:nvPr/>
        </p:nvSpPr>
        <p:spPr bwMode="auto">
          <a:xfrm>
            <a:off x="7252672" y="6200745"/>
            <a:ext cx="18509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0000FF"/>
                </a:solidFill>
                <a:latin typeface="Times New Roman" panose="02020603050405020304" pitchFamily="18" charset="0"/>
              </a:rPr>
              <a:t>Gaia Collaboration </a:t>
            </a:r>
          </a:p>
          <a:p>
            <a:pPr eaLnBrk="1" hangingPunct="1">
              <a:spcBef>
                <a:spcPct val="0"/>
              </a:spcBef>
              <a:buFontTx/>
              <a:buNone/>
            </a:pPr>
            <a:r>
              <a:rPr lang="en-US" altLang="en-US" sz="1600" dirty="0">
                <a:solidFill>
                  <a:srgbClr val="0000FF"/>
                </a:solidFill>
                <a:latin typeface="Times New Roman" panose="02020603050405020304" pitchFamily="18" charset="0"/>
              </a:rPr>
              <a:t>/ </a:t>
            </a:r>
            <a:r>
              <a:rPr lang="en-US" altLang="en-US" sz="1600" dirty="0" err="1">
                <a:solidFill>
                  <a:srgbClr val="0000FF"/>
                </a:solidFill>
                <a:latin typeface="Times New Roman" panose="02020603050405020304" pitchFamily="18" charset="0"/>
              </a:rPr>
              <a:t>Vallenari</a:t>
            </a:r>
            <a:r>
              <a:rPr lang="en-US" altLang="en-US" sz="1600" dirty="0">
                <a:solidFill>
                  <a:srgbClr val="0000FF"/>
                </a:solidFill>
                <a:latin typeface="Times New Roman" panose="02020603050405020304" pitchFamily="18" charset="0"/>
              </a:rPr>
              <a:t>+ (2023)</a:t>
            </a:r>
          </a:p>
        </p:txBody>
      </p:sp>
      <p:sp>
        <p:nvSpPr>
          <p:cNvPr id="8" name="TextBox 7">
            <a:extLst>
              <a:ext uri="{FF2B5EF4-FFF2-40B4-BE49-F238E27FC236}">
                <a16:creationId xmlns:a16="http://schemas.microsoft.com/office/drawing/2014/main" id="{A5F75ABA-092C-0023-646B-824A73B3E7EE}"/>
              </a:ext>
            </a:extLst>
          </p:cNvPr>
          <p:cNvSpPr txBox="1">
            <a:spLocks noChangeArrowheads="1"/>
          </p:cNvSpPr>
          <p:nvPr/>
        </p:nvSpPr>
        <p:spPr bwMode="auto">
          <a:xfrm>
            <a:off x="76200" y="83343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dirty="0">
                <a:solidFill>
                  <a:srgbClr val="0000FF"/>
                </a:solidFill>
                <a:latin typeface="Times New Roman" panose="02020603050405020304" pitchFamily="18" charset="0"/>
              </a:rPr>
              <a:t>1.0 mas</a:t>
            </a:r>
          </a:p>
        </p:txBody>
      </p:sp>
      <p:sp>
        <p:nvSpPr>
          <p:cNvPr id="9" name="TextBox 8">
            <a:extLst>
              <a:ext uri="{FF2B5EF4-FFF2-40B4-BE49-F238E27FC236}">
                <a16:creationId xmlns:a16="http://schemas.microsoft.com/office/drawing/2014/main" id="{D6856476-850D-E64A-28B3-207E1B4F59FC}"/>
              </a:ext>
            </a:extLst>
          </p:cNvPr>
          <p:cNvSpPr txBox="1">
            <a:spLocks noChangeArrowheads="1"/>
          </p:cNvSpPr>
          <p:nvPr/>
        </p:nvSpPr>
        <p:spPr bwMode="auto">
          <a:xfrm>
            <a:off x="2133600" y="2438400"/>
            <a:ext cx="3962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1.0 ± 0.1 mas means 10% error at 1000 pc</a:t>
            </a:r>
          </a:p>
        </p:txBody>
      </p:sp>
      <p:sp>
        <p:nvSpPr>
          <p:cNvPr id="10" name="Rectangle 9">
            <a:extLst>
              <a:ext uri="{FF2B5EF4-FFF2-40B4-BE49-F238E27FC236}">
                <a16:creationId xmlns:a16="http://schemas.microsoft.com/office/drawing/2014/main" id="{824E7388-42CF-CCCB-2292-E163CC772FE8}"/>
              </a:ext>
            </a:extLst>
          </p:cNvPr>
          <p:cNvSpPr>
            <a:spLocks noChangeArrowheads="1"/>
          </p:cNvSpPr>
          <p:nvPr/>
        </p:nvSpPr>
        <p:spPr bwMode="auto">
          <a:xfrm>
            <a:off x="1405360" y="1414463"/>
            <a:ext cx="7052840" cy="414337"/>
          </a:xfrm>
          <a:prstGeom prst="rect">
            <a:avLst/>
          </a:prstGeom>
          <a:solidFill>
            <a:srgbClr val="FFFF00">
              <a:alpha val="58038"/>
            </a:srgbClr>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11" name="TextBox 10">
            <a:extLst>
              <a:ext uri="{FF2B5EF4-FFF2-40B4-BE49-F238E27FC236}">
                <a16:creationId xmlns:a16="http://schemas.microsoft.com/office/drawing/2014/main" id="{993FF8E9-7A32-888F-5B52-35F3858DF4DB}"/>
              </a:ext>
            </a:extLst>
          </p:cNvPr>
          <p:cNvSpPr txBox="1">
            <a:spLocks noChangeArrowheads="1"/>
          </p:cNvSpPr>
          <p:nvPr/>
        </p:nvSpPr>
        <p:spPr bwMode="auto">
          <a:xfrm>
            <a:off x="2950580" y="1447800"/>
            <a:ext cx="3962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rgbClr val="000000"/>
                </a:solidFill>
                <a:latin typeface="Times New Roman" panose="02020603050405020304" pitchFamily="18" charset="0"/>
              </a:rPr>
              <a:t>typical limits of ground-based parallaxes</a:t>
            </a:r>
          </a:p>
        </p:txBody>
      </p:sp>
      <p:sp>
        <p:nvSpPr>
          <p:cNvPr id="12" name="TextBox 11">
            <a:extLst>
              <a:ext uri="{FF2B5EF4-FFF2-40B4-BE49-F238E27FC236}">
                <a16:creationId xmlns:a16="http://schemas.microsoft.com/office/drawing/2014/main" id="{87D5C7F6-D7BF-73B3-37A2-0ADF9A219A85}"/>
              </a:ext>
            </a:extLst>
          </p:cNvPr>
          <p:cNvSpPr txBox="1">
            <a:spLocks noChangeArrowheads="1"/>
          </p:cNvSpPr>
          <p:nvPr/>
        </p:nvSpPr>
        <p:spPr bwMode="auto">
          <a:xfrm>
            <a:off x="2362200" y="5695890"/>
            <a:ext cx="472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B050"/>
                </a:solidFill>
                <a:latin typeface="Times New Roman" panose="02020603050405020304" pitchFamily="18" charset="0"/>
              </a:rPr>
              <a:t>assume Gaia DR3 errors for your proposals</a:t>
            </a:r>
          </a:p>
        </p:txBody>
      </p:sp>
      <p:sp>
        <p:nvSpPr>
          <p:cNvPr id="13" name="TextBox 12">
            <a:extLst>
              <a:ext uri="{FF2B5EF4-FFF2-40B4-BE49-F238E27FC236}">
                <a16:creationId xmlns:a16="http://schemas.microsoft.com/office/drawing/2014/main" id="{CB8E43AB-CE1C-F5CF-12A2-509B10272098}"/>
              </a:ext>
            </a:extLst>
          </p:cNvPr>
          <p:cNvSpPr txBox="1">
            <a:spLocks noChangeArrowheads="1"/>
          </p:cNvSpPr>
          <p:nvPr/>
        </p:nvSpPr>
        <p:spPr bwMode="auto">
          <a:xfrm>
            <a:off x="2743200" y="6153090"/>
            <a:ext cx="38683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1" dirty="0">
                <a:solidFill>
                  <a:srgbClr val="0000FF"/>
                </a:solidFill>
                <a:latin typeface="Times New Roman" panose="02020603050405020304" pitchFamily="18" charset="0"/>
              </a:rPr>
              <a:t>What is M</a:t>
            </a:r>
            <a:r>
              <a:rPr lang="en-US" altLang="en-US" sz="2000" i="1" baseline="-25000" dirty="0">
                <a:solidFill>
                  <a:srgbClr val="0000FF"/>
                </a:solidFill>
                <a:latin typeface="Times New Roman" panose="02020603050405020304" pitchFamily="18" charset="0"/>
              </a:rPr>
              <a:t>G</a:t>
            </a:r>
            <a:r>
              <a:rPr lang="en-US" altLang="en-US" sz="2000" i="1" dirty="0">
                <a:solidFill>
                  <a:srgbClr val="0000FF"/>
                </a:solidFill>
                <a:latin typeface="Times New Roman" panose="02020603050405020304" pitchFamily="18" charset="0"/>
              </a:rPr>
              <a:t> for G = 14 at 1000 pc?</a:t>
            </a:r>
          </a:p>
        </p:txBody>
      </p:sp>
      <p:sp>
        <p:nvSpPr>
          <p:cNvPr id="14" name="TextBox 13">
            <a:extLst>
              <a:ext uri="{FF2B5EF4-FFF2-40B4-BE49-F238E27FC236}">
                <a16:creationId xmlns:a16="http://schemas.microsoft.com/office/drawing/2014/main" id="{A3096545-57FB-B394-A0CE-C55F83BAD634}"/>
              </a:ext>
            </a:extLst>
          </p:cNvPr>
          <p:cNvSpPr txBox="1">
            <a:spLocks noChangeArrowheads="1"/>
          </p:cNvSpPr>
          <p:nvPr/>
        </p:nvSpPr>
        <p:spPr bwMode="auto">
          <a:xfrm>
            <a:off x="7108150" y="2721114"/>
            <a:ext cx="1350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dirty="0">
                <a:solidFill>
                  <a:srgbClr val="FF0000"/>
                </a:solidFill>
                <a:latin typeface="Times New Roman" panose="02020603050405020304" pitchFamily="18" charset="0"/>
              </a:rPr>
              <a:t>beware of </a:t>
            </a:r>
          </a:p>
          <a:p>
            <a:pPr algn="ctr" eaLnBrk="1" hangingPunct="1">
              <a:spcBef>
                <a:spcPct val="0"/>
              </a:spcBef>
              <a:buFontTx/>
              <a:buNone/>
            </a:pPr>
            <a:r>
              <a:rPr lang="en-US" altLang="en-US" sz="2000" i="1" dirty="0">
                <a:solidFill>
                  <a:srgbClr val="FF0000"/>
                </a:solidFill>
                <a:latin typeface="Times New Roman" panose="02020603050405020304" pitchFamily="18" charset="0"/>
              </a:rPr>
              <a:t>systematics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p:bldP spid="12" grpId="0"/>
      <p:bldP spid="13" grpId="0"/>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08547" name="Rectangle 2">
            <a:extLst>
              <a:ext uri="{FF2B5EF4-FFF2-40B4-BE49-F238E27FC236}">
                <a16:creationId xmlns:a16="http://schemas.microsoft.com/office/drawing/2014/main" id="{A2036680-5BB1-231C-7D0A-24B64B77BD8C}"/>
              </a:ext>
            </a:extLst>
          </p:cNvPr>
          <p:cNvSpPr>
            <a:spLocks noGrp="1" noChangeArrowheads="1"/>
          </p:cNvSpPr>
          <p:nvPr>
            <p:ph type="title"/>
          </p:nvPr>
        </p:nvSpPr>
        <p:spPr>
          <a:xfrm>
            <a:off x="0" y="34925"/>
            <a:ext cx="9144000" cy="841375"/>
          </a:xfrm>
        </p:spPr>
        <p:txBody>
          <a:bodyPr/>
          <a:lstStyle/>
          <a:p>
            <a:pPr eaLnBrk="1" hangingPunct="1">
              <a:defRPr/>
            </a:pPr>
            <a:r>
              <a:rPr lang="en-US" altLang="en-US" sz="6000" b="1" dirty="0">
                <a:solidFill>
                  <a:schemeClr val="accent1">
                    <a:lumMod val="10000"/>
                  </a:schemeClr>
                </a:solidFill>
                <a:latin typeface="Times New Roman" panose="02020603050405020304" pitchFamily="18" charset="0"/>
                <a:ea typeface="ＭＳ Ｐゴシック" panose="020B0600070205080204" pitchFamily="34" charset="-128"/>
              </a:rPr>
              <a:t>Gaia Leap</a:t>
            </a:r>
          </a:p>
        </p:txBody>
      </p:sp>
      <p:pic>
        <p:nvPicPr>
          <p:cNvPr id="106499" name="Picture 2" descr="Chart, scatter chart&#10;&#10;Description automatically generated">
            <a:extLst>
              <a:ext uri="{FF2B5EF4-FFF2-40B4-BE49-F238E27FC236}">
                <a16:creationId xmlns:a16="http://schemas.microsoft.com/office/drawing/2014/main" id="{DF8247E7-2B44-4F1F-AA07-86215E5C3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01713"/>
            <a:ext cx="7697788" cy="583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076362F-1D3F-B833-3BA3-185C07B4E868}"/>
              </a:ext>
            </a:extLst>
          </p:cNvPr>
          <p:cNvSpPr txBox="1"/>
          <p:nvPr/>
        </p:nvSpPr>
        <p:spPr>
          <a:xfrm>
            <a:off x="6461567" y="4371201"/>
            <a:ext cx="1234633" cy="276999"/>
          </a:xfrm>
          <a:prstGeom prst="rect">
            <a:avLst/>
          </a:prstGeom>
          <a:noFill/>
        </p:spPr>
        <p:txBody>
          <a:bodyPr wrap="none" rtlCol="0">
            <a:spAutoFit/>
          </a:bodyPr>
          <a:lstStyle/>
          <a:p>
            <a:r>
              <a:rPr lang="en-US" sz="1200" b="1" dirty="0">
                <a:solidFill>
                  <a:srgbClr val="FF0000"/>
                </a:solidFill>
              </a:rPr>
              <a:t>RECONS </a:t>
            </a:r>
            <a:r>
              <a:rPr lang="en-US" sz="1200" b="1" dirty="0">
                <a:solidFill>
                  <a:schemeClr val="accent4">
                    <a:lumMod val="10000"/>
                  </a:schemeClr>
                </a:solidFill>
              </a:rPr>
              <a:t>- 800</a:t>
            </a:r>
          </a:p>
        </p:txBody>
      </p:sp>
      <p:sp>
        <p:nvSpPr>
          <p:cNvPr id="3" name="Donut 8">
            <a:extLst>
              <a:ext uri="{FF2B5EF4-FFF2-40B4-BE49-F238E27FC236}">
                <a16:creationId xmlns:a16="http://schemas.microsoft.com/office/drawing/2014/main" id="{30DA53DD-3340-98F7-68D1-205555CAE846}"/>
              </a:ext>
            </a:extLst>
          </p:cNvPr>
          <p:cNvSpPr>
            <a:spLocks/>
          </p:cNvSpPr>
          <p:nvPr/>
        </p:nvSpPr>
        <p:spPr bwMode="auto">
          <a:xfrm flipV="1">
            <a:off x="5943600" y="5314947"/>
            <a:ext cx="2581750" cy="541339"/>
          </a:xfrm>
          <a:custGeom>
            <a:avLst/>
            <a:gdLst>
              <a:gd name="T0" fmla="*/ 0 w 577850"/>
              <a:gd name="T1" fmla="*/ 535781 h 1071562"/>
              <a:gd name="T2" fmla="*/ 288925 w 577850"/>
              <a:gd name="T3" fmla="*/ 0 h 1071562"/>
              <a:gd name="T4" fmla="*/ 577850 w 577850"/>
              <a:gd name="T5" fmla="*/ 535781 h 1071562"/>
              <a:gd name="T6" fmla="*/ 288925 w 577850"/>
              <a:gd name="T7" fmla="*/ 1071562 h 1071562"/>
              <a:gd name="T8" fmla="*/ 0 w 577850"/>
              <a:gd name="T9" fmla="*/ 535781 h 1071562"/>
              <a:gd name="T10" fmla="*/ 28864 w 577850"/>
              <a:gd name="T11" fmla="*/ 535781 h 1071562"/>
              <a:gd name="T12" fmla="*/ 288925 w 577850"/>
              <a:gd name="T13" fmla="*/ 1042698 h 1071562"/>
              <a:gd name="T14" fmla="*/ 548986 w 577850"/>
              <a:gd name="T15" fmla="*/ 535781 h 1071562"/>
              <a:gd name="T16" fmla="*/ 288925 w 577850"/>
              <a:gd name="T17" fmla="*/ 28864 h 1071562"/>
              <a:gd name="T18" fmla="*/ 28864 w 577850"/>
              <a:gd name="T19" fmla="*/ 535781 h 10715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7850" h="1071562">
                <a:moveTo>
                  <a:pt x="0" y="535781"/>
                </a:moveTo>
                <a:cubicBezTo>
                  <a:pt x="0" y="239877"/>
                  <a:pt x="129356" y="0"/>
                  <a:pt x="288925" y="0"/>
                </a:cubicBezTo>
                <a:cubicBezTo>
                  <a:pt x="448494" y="0"/>
                  <a:pt x="577850" y="239877"/>
                  <a:pt x="577850" y="535781"/>
                </a:cubicBezTo>
                <a:cubicBezTo>
                  <a:pt x="577850" y="831685"/>
                  <a:pt x="448494" y="1071562"/>
                  <a:pt x="288925" y="1071562"/>
                </a:cubicBezTo>
                <a:cubicBezTo>
                  <a:pt x="129356" y="1071562"/>
                  <a:pt x="0" y="831685"/>
                  <a:pt x="0" y="535781"/>
                </a:cubicBezTo>
                <a:close/>
                <a:moveTo>
                  <a:pt x="28864" y="535781"/>
                </a:moveTo>
                <a:cubicBezTo>
                  <a:pt x="28864" y="815744"/>
                  <a:pt x="145297" y="1042698"/>
                  <a:pt x="288925" y="1042698"/>
                </a:cubicBezTo>
                <a:cubicBezTo>
                  <a:pt x="432553" y="1042698"/>
                  <a:pt x="548986" y="815744"/>
                  <a:pt x="548986" y="535781"/>
                </a:cubicBezTo>
                <a:cubicBezTo>
                  <a:pt x="548986" y="255818"/>
                  <a:pt x="432553" y="28864"/>
                  <a:pt x="288925" y="28864"/>
                </a:cubicBezTo>
                <a:cubicBezTo>
                  <a:pt x="145297" y="28864"/>
                  <a:pt x="28864" y="255818"/>
                  <a:pt x="28864" y="535781"/>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4" name="Oval 3">
            <a:extLst>
              <a:ext uri="{FF2B5EF4-FFF2-40B4-BE49-F238E27FC236}">
                <a16:creationId xmlns:a16="http://schemas.microsoft.com/office/drawing/2014/main" id="{97D33618-AFE8-A31D-E614-B53B4111DCE3}"/>
              </a:ext>
            </a:extLst>
          </p:cNvPr>
          <p:cNvSpPr/>
          <p:nvPr/>
        </p:nvSpPr>
        <p:spPr>
          <a:xfrm>
            <a:off x="6324600" y="4419600"/>
            <a:ext cx="152400" cy="152400"/>
          </a:xfrm>
          <a:prstGeom prst="ellipse">
            <a:avLst/>
          </a:prstGeom>
          <a:solidFill>
            <a:schemeClr val="accent2"/>
          </a:solidFill>
          <a:ln w="38100">
            <a:solidFill>
              <a:schemeClr val="bg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1" descr="Screen Shot 2020-01-27 at 3.24.40 PM.png">
            <a:extLst>
              <a:ext uri="{FF2B5EF4-FFF2-40B4-BE49-F238E27FC236}">
                <a16:creationId xmlns:a16="http://schemas.microsoft.com/office/drawing/2014/main" id="{CD01EABE-3C0F-F15E-BE5E-6BB1892F72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27873"/>
            <a:ext cx="7924800" cy="532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a:extLst>
              <a:ext uri="{FF2B5EF4-FFF2-40B4-BE49-F238E27FC236}">
                <a16:creationId xmlns:a16="http://schemas.microsoft.com/office/drawing/2014/main" id="{7ED8AFDF-3106-6034-6AEC-811181149386}"/>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32 Clusters by Gaia</a:t>
            </a:r>
          </a:p>
        </p:txBody>
      </p:sp>
      <p:sp>
        <p:nvSpPr>
          <p:cNvPr id="2" name="TextBox 1">
            <a:extLst>
              <a:ext uri="{FF2B5EF4-FFF2-40B4-BE49-F238E27FC236}">
                <a16:creationId xmlns:a16="http://schemas.microsoft.com/office/drawing/2014/main" id="{B2366285-4C08-22EE-2CF3-9C4E6D09475E}"/>
              </a:ext>
            </a:extLst>
          </p:cNvPr>
          <p:cNvSpPr txBox="1">
            <a:spLocks noChangeArrowheads="1"/>
          </p:cNvSpPr>
          <p:nvPr/>
        </p:nvSpPr>
        <p:spPr bwMode="auto">
          <a:xfrm>
            <a:off x="7252672" y="6200745"/>
            <a:ext cx="18405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0000FF"/>
                </a:solidFill>
                <a:latin typeface="Times New Roman" panose="02020603050405020304" pitchFamily="18" charset="0"/>
              </a:rPr>
              <a:t>Gaia Collaboration </a:t>
            </a:r>
          </a:p>
          <a:p>
            <a:pPr eaLnBrk="1" hangingPunct="1">
              <a:spcBef>
                <a:spcPct val="0"/>
              </a:spcBef>
              <a:buFontTx/>
              <a:buNone/>
            </a:pPr>
            <a:r>
              <a:rPr lang="en-US" altLang="en-US" sz="1600" dirty="0">
                <a:solidFill>
                  <a:srgbClr val="0000FF"/>
                </a:solidFill>
                <a:latin typeface="Times New Roman" panose="02020603050405020304" pitchFamily="18" charset="0"/>
              </a:rPr>
              <a:t>  / </a:t>
            </a:r>
            <a:r>
              <a:rPr lang="en-US" altLang="en-US" sz="1600" dirty="0" err="1">
                <a:solidFill>
                  <a:srgbClr val="0000FF"/>
                </a:solidFill>
                <a:latin typeface="Times New Roman" panose="02020603050405020304" pitchFamily="18" charset="0"/>
              </a:rPr>
              <a:t>Babusiaux</a:t>
            </a:r>
            <a:r>
              <a:rPr lang="en-US" altLang="en-US" sz="1600" dirty="0">
                <a:solidFill>
                  <a:srgbClr val="0000FF"/>
                </a:solidFill>
                <a:latin typeface="Times New Roman" panose="02020603050405020304" pitchFamily="18" charset="0"/>
              </a:rPr>
              <a:t>+ 2023</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5CB6FC8-90DA-DA73-65C5-6AB4BBB3D2FB}"/>
            </a:ext>
          </a:extLst>
        </p:cNvPr>
        <p:cNvGrpSpPr/>
        <p:nvPr/>
      </p:nvGrpSpPr>
      <p:grpSpPr>
        <a:xfrm>
          <a:off x="0" y="0"/>
          <a:ext cx="0" cy="0"/>
          <a:chOff x="0" y="0"/>
          <a:chExt cx="0" cy="0"/>
        </a:xfrm>
      </p:grpSpPr>
      <p:pic>
        <p:nvPicPr>
          <p:cNvPr id="124929" name="Picture 9">
            <a:extLst>
              <a:ext uri="{FF2B5EF4-FFF2-40B4-BE49-F238E27FC236}">
                <a16:creationId xmlns:a16="http://schemas.microsoft.com/office/drawing/2014/main" id="{A328AC8E-139D-90AB-99CA-053531627A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3588"/>
            <a:ext cx="7569200" cy="601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2">
            <a:extLst>
              <a:ext uri="{FF2B5EF4-FFF2-40B4-BE49-F238E27FC236}">
                <a16:creationId xmlns:a16="http://schemas.microsoft.com/office/drawing/2014/main" id="{146BE73B-A522-F7E0-CDE4-2EFC4B792078}"/>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Stellar Populations by Gaia</a:t>
            </a:r>
          </a:p>
        </p:txBody>
      </p:sp>
      <p:sp>
        <p:nvSpPr>
          <p:cNvPr id="5" name="Oval 4">
            <a:extLst>
              <a:ext uri="{FF2B5EF4-FFF2-40B4-BE49-F238E27FC236}">
                <a16:creationId xmlns:a16="http://schemas.microsoft.com/office/drawing/2014/main" id="{CCEE7E7E-D824-B2D8-4F81-651A4913D8F3}"/>
              </a:ext>
            </a:extLst>
          </p:cNvPr>
          <p:cNvSpPr>
            <a:spLocks noChangeAspect="1"/>
          </p:cNvSpPr>
          <p:nvPr/>
        </p:nvSpPr>
        <p:spPr bwMode="auto">
          <a:xfrm>
            <a:off x="4999038" y="3308350"/>
            <a:ext cx="182562" cy="182563"/>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Tree>
    <p:extLst>
      <p:ext uri="{BB962C8B-B14F-4D97-AF65-F5344CB8AC3E}">
        <p14:creationId xmlns:p14="http://schemas.microsoft.com/office/powerpoint/2010/main" val="87215075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025" name="Picture 2" descr="Screen Shot 2020-01-27 at 12.32.30 PM.png">
            <a:extLst>
              <a:ext uri="{FF2B5EF4-FFF2-40B4-BE49-F238E27FC236}">
                <a16:creationId xmlns:a16="http://schemas.microsoft.com/office/drawing/2014/main" id="{E6FBA1C0-1194-5563-93DD-70CCAEB9F5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15963"/>
            <a:ext cx="6477000"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Rectangle 2">
            <a:extLst>
              <a:ext uri="{FF2B5EF4-FFF2-40B4-BE49-F238E27FC236}">
                <a16:creationId xmlns:a16="http://schemas.microsoft.com/office/drawing/2014/main" id="{8AD2471B-B3FC-69C1-70F1-0F4318CFA434}"/>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Stellar Populations by Gaia</a:t>
            </a:r>
          </a:p>
        </p:txBody>
      </p:sp>
      <p:sp>
        <p:nvSpPr>
          <p:cNvPr id="7" name="TextBox 7">
            <a:extLst>
              <a:ext uri="{FF2B5EF4-FFF2-40B4-BE49-F238E27FC236}">
                <a16:creationId xmlns:a16="http://schemas.microsoft.com/office/drawing/2014/main" id="{28B7BE5F-2C29-3944-AC97-9345AFB629CE}"/>
              </a:ext>
            </a:extLst>
          </p:cNvPr>
          <p:cNvSpPr txBox="1">
            <a:spLocks noChangeArrowheads="1"/>
          </p:cNvSpPr>
          <p:nvPr/>
        </p:nvSpPr>
        <p:spPr bwMode="auto">
          <a:xfrm>
            <a:off x="228600" y="990600"/>
            <a:ext cx="62484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dots	stellar clusters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lines	comoving groups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dashed	5 </a:t>
            </a:r>
            <a:r>
              <a:rPr lang="en-US" altLang="en-US" sz="2000" dirty="0" err="1">
                <a:solidFill>
                  <a:srgbClr val="000000"/>
                </a:solidFill>
                <a:latin typeface="Times New Roman" panose="02020603050405020304" pitchFamily="18" charset="0"/>
              </a:rPr>
              <a:t>Myr</a:t>
            </a:r>
            <a:r>
              <a:rPr lang="en-US" altLang="en-US" sz="2000" dirty="0">
                <a:solidFill>
                  <a:srgbClr val="000000"/>
                </a:solidFill>
                <a:latin typeface="Times New Roman" panose="02020603050405020304" pitchFamily="18" charset="0"/>
              </a:rPr>
              <a:t> trajectories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(gap is artefact)</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purple	oldest … 1 </a:t>
            </a:r>
            <a:r>
              <a:rPr lang="en-US" altLang="en-US" sz="2000" dirty="0" err="1">
                <a:solidFill>
                  <a:srgbClr val="000000"/>
                </a:solidFill>
                <a:latin typeface="Times New Roman" panose="02020603050405020304" pitchFamily="18" charset="0"/>
              </a:rPr>
              <a:t>Gyr</a:t>
            </a: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red	youngest … &lt; 100 </a:t>
            </a:r>
            <a:r>
              <a:rPr lang="en-US" altLang="en-US" sz="2000" dirty="0" err="1">
                <a:solidFill>
                  <a:srgbClr val="000000"/>
                </a:solidFill>
                <a:latin typeface="Times New Roman" panose="02020603050405020304" pitchFamily="18" charset="0"/>
              </a:rPr>
              <a:t>Myr</a:t>
            </a:r>
            <a:endParaRPr lang="en-US" altLang="en-US" sz="2000" dirty="0">
              <a:solidFill>
                <a:srgbClr val="000000"/>
              </a:solidFill>
              <a:latin typeface="Times New Roman" panose="02020603050405020304" pitchFamily="18" charset="0"/>
            </a:endParaRPr>
          </a:p>
        </p:txBody>
      </p:sp>
      <p:sp>
        <p:nvSpPr>
          <p:cNvPr id="5" name="Oval 4">
            <a:extLst>
              <a:ext uri="{FF2B5EF4-FFF2-40B4-BE49-F238E27FC236}">
                <a16:creationId xmlns:a16="http://schemas.microsoft.com/office/drawing/2014/main" id="{27EAA779-2E1B-B3F4-2AE2-0E6FD8A3226F}"/>
              </a:ext>
            </a:extLst>
          </p:cNvPr>
          <p:cNvSpPr>
            <a:spLocks noChangeAspect="1"/>
          </p:cNvSpPr>
          <p:nvPr/>
        </p:nvSpPr>
        <p:spPr bwMode="auto">
          <a:xfrm>
            <a:off x="5913438" y="3779838"/>
            <a:ext cx="182562" cy="182562"/>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cxnSp>
        <p:nvCxnSpPr>
          <p:cNvPr id="8" name="Straight Arrow Connector 7">
            <a:extLst>
              <a:ext uri="{FF2B5EF4-FFF2-40B4-BE49-F238E27FC236}">
                <a16:creationId xmlns:a16="http://schemas.microsoft.com/office/drawing/2014/main" id="{A0B9529A-5FD5-5257-FF06-A7053130ADF9}"/>
              </a:ext>
            </a:extLst>
          </p:cNvPr>
          <p:cNvCxnSpPr>
            <a:cxnSpLocks noChangeShapeType="1"/>
          </p:cNvCxnSpPr>
          <p:nvPr/>
        </p:nvCxnSpPr>
        <p:spPr bwMode="auto">
          <a:xfrm flipV="1">
            <a:off x="6096000" y="1866900"/>
            <a:ext cx="1905000" cy="190500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sp>
        <p:nvSpPr>
          <p:cNvPr id="129030" name="TextBox 7">
            <a:extLst>
              <a:ext uri="{FF2B5EF4-FFF2-40B4-BE49-F238E27FC236}">
                <a16:creationId xmlns:a16="http://schemas.microsoft.com/office/drawing/2014/main" id="{01074C76-ADFC-B974-BFF9-ED9307007A3B}"/>
              </a:ext>
            </a:extLst>
          </p:cNvPr>
          <p:cNvSpPr txBox="1">
            <a:spLocks noChangeArrowheads="1"/>
          </p:cNvSpPr>
          <p:nvPr/>
        </p:nvSpPr>
        <p:spPr bwMode="auto">
          <a:xfrm>
            <a:off x="7924800" y="150495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1 kpc</a:t>
            </a:r>
          </a:p>
        </p:txBody>
      </p:sp>
      <p:sp>
        <p:nvSpPr>
          <p:cNvPr id="3" name="TextBox 2">
            <a:extLst>
              <a:ext uri="{FF2B5EF4-FFF2-40B4-BE49-F238E27FC236}">
                <a16:creationId xmlns:a16="http://schemas.microsoft.com/office/drawing/2014/main" id="{26C76281-4B3E-2D4E-ED3A-9F09FECB6D99}"/>
              </a:ext>
            </a:extLst>
          </p:cNvPr>
          <p:cNvSpPr txBox="1"/>
          <p:nvPr/>
        </p:nvSpPr>
        <p:spPr>
          <a:xfrm>
            <a:off x="6858000" y="6400800"/>
            <a:ext cx="2305664" cy="338554"/>
          </a:xfrm>
          <a:prstGeom prst="rect">
            <a:avLst/>
          </a:prstGeom>
          <a:noFill/>
        </p:spPr>
        <p:txBody>
          <a:bodyPr wrap="square">
            <a:spAutoFit/>
          </a:bodyPr>
          <a:lstStyle/>
          <a:p>
            <a:pPr eaLnBrk="1" hangingPunct="1">
              <a:spcBef>
                <a:spcPct val="0"/>
              </a:spcBef>
              <a:buFontTx/>
              <a:buNone/>
            </a:pPr>
            <a:r>
              <a:rPr lang="en-US" altLang="en-US" sz="1600" dirty="0" err="1">
                <a:solidFill>
                  <a:schemeClr val="bg1">
                    <a:lumMod val="60000"/>
                    <a:lumOff val="40000"/>
                  </a:schemeClr>
                </a:solidFill>
                <a:latin typeface="Times New Roman" panose="02020603050405020304" pitchFamily="18" charset="0"/>
              </a:rPr>
              <a:t>Kounkel</a:t>
            </a:r>
            <a:r>
              <a:rPr lang="en-US" altLang="en-US" sz="1600" dirty="0">
                <a:solidFill>
                  <a:schemeClr val="bg1">
                    <a:lumMod val="60000"/>
                    <a:lumOff val="40000"/>
                  </a:schemeClr>
                </a:solidFill>
                <a:latin typeface="Times New Roman" panose="02020603050405020304" pitchFamily="18" charset="0"/>
              </a:rPr>
              <a:t> &amp; Covey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2000"/>
                                        <p:tgtEl>
                                          <p:spTgt spid="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2000"/>
                                        <p:tgtEl>
                                          <p:spTgt spid="7">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3" end="13"/>
                                            </p:txEl>
                                          </p:spTgt>
                                        </p:tgtEl>
                                        <p:attrNameLst>
                                          <p:attrName>style.visibility</p:attrName>
                                        </p:attrNameLst>
                                      </p:cBhvr>
                                      <p:to>
                                        <p:strVal val="visible"/>
                                      </p:to>
                                    </p:set>
                                    <p:animEffect transition="in" filter="fade">
                                      <p:cBhvr>
                                        <p:cTn id="27" dur="2000"/>
                                        <p:tgtEl>
                                          <p:spTgt spid="7">
                                            <p:txEl>
                                              <p:pRg st="13" end="1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5" end="15"/>
                                            </p:txEl>
                                          </p:spTgt>
                                        </p:tgtEl>
                                        <p:attrNameLst>
                                          <p:attrName>style.visibility</p:attrName>
                                        </p:attrNameLst>
                                      </p:cBhvr>
                                      <p:to>
                                        <p:strVal val="visible"/>
                                      </p:to>
                                    </p:set>
                                    <p:animEffect transition="in" filter="fade">
                                      <p:cBhvr>
                                        <p:cTn id="30" dur="2000"/>
                                        <p:tgtEl>
                                          <p:spTgt spid="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3" name="Picture 1" descr="Gaia_Auto62.jpg">
            <a:extLst>
              <a:ext uri="{FF2B5EF4-FFF2-40B4-BE49-F238E27FC236}">
                <a16:creationId xmlns:a16="http://schemas.microsoft.com/office/drawing/2014/main" id="{0AD168BA-8549-6392-6287-54C4883FE2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58288"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extBox 7">
            <a:extLst>
              <a:ext uri="{FF2B5EF4-FFF2-40B4-BE49-F238E27FC236}">
                <a16:creationId xmlns:a16="http://schemas.microsoft.com/office/drawing/2014/main" id="{DCC72686-CF2E-0FEB-0B83-77F2250A9007}"/>
              </a:ext>
            </a:extLst>
          </p:cNvPr>
          <p:cNvSpPr txBox="1">
            <a:spLocks noChangeArrowheads="1"/>
          </p:cNvSpPr>
          <p:nvPr/>
        </p:nvSpPr>
        <p:spPr bwMode="auto">
          <a:xfrm>
            <a:off x="8305800" y="304800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1 kpc</a:t>
            </a:r>
          </a:p>
        </p:txBody>
      </p:sp>
      <p:sp>
        <p:nvSpPr>
          <p:cNvPr id="131075" name="Rectangle 2">
            <a:extLst>
              <a:ext uri="{FF2B5EF4-FFF2-40B4-BE49-F238E27FC236}">
                <a16:creationId xmlns:a16="http://schemas.microsoft.com/office/drawing/2014/main" id="{39F7EFDE-F250-652D-63E4-06D5FEA994D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Stellar Populations by Gaia</a:t>
            </a:r>
          </a:p>
        </p:txBody>
      </p:sp>
      <p:sp>
        <p:nvSpPr>
          <p:cNvPr id="7" name="TextBox 7">
            <a:extLst>
              <a:ext uri="{FF2B5EF4-FFF2-40B4-BE49-F238E27FC236}">
                <a16:creationId xmlns:a16="http://schemas.microsoft.com/office/drawing/2014/main" id="{A25D385F-1C46-A5AB-A24D-578C80852B7E}"/>
              </a:ext>
            </a:extLst>
          </p:cNvPr>
          <p:cNvSpPr txBox="1">
            <a:spLocks noChangeArrowheads="1"/>
          </p:cNvSpPr>
          <p:nvPr/>
        </p:nvSpPr>
        <p:spPr bwMode="auto">
          <a:xfrm>
            <a:off x="228600" y="914400"/>
            <a:ext cx="89154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~2000 new clusters and groups</a:t>
            </a:r>
          </a:p>
          <a:p>
            <a:pPr eaLnBrk="1" hangingPunct="1">
              <a:spcBef>
                <a:spcPct val="0"/>
              </a:spcBef>
              <a:buFontTx/>
              <a:buNone/>
            </a:pPr>
            <a:r>
              <a:rPr lang="en-US" altLang="en-US" sz="2000" dirty="0">
                <a:solidFill>
                  <a:srgbClr val="000000"/>
                </a:solidFill>
                <a:latin typeface="Times New Roman" panose="02020603050405020304" pitchFamily="18" charset="0"/>
              </a:rPr>
              <a:t>half in long stringy structures … think spaghetti</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clusters disperse in billions of years, not millions</a:t>
            </a:r>
          </a:p>
          <a:p>
            <a:pPr eaLnBrk="1" hangingPunct="1">
              <a:spcBef>
                <a:spcPct val="0"/>
              </a:spcBef>
              <a:buFontTx/>
              <a:buNone/>
            </a:pPr>
            <a:r>
              <a:rPr lang="en-US" altLang="en-US" sz="2000" dirty="0">
                <a:solidFill>
                  <a:srgbClr val="000000"/>
                </a:solidFill>
                <a:latin typeface="Times New Roman" panose="02020603050405020304" pitchFamily="18" charset="0"/>
              </a:rPr>
              <a:t>young star strings perpendicular to plane … old ones horizontal … spiral arms</a:t>
            </a:r>
          </a:p>
        </p:txBody>
      </p:sp>
      <p:sp>
        <p:nvSpPr>
          <p:cNvPr id="5" name="Oval 4">
            <a:extLst>
              <a:ext uri="{FF2B5EF4-FFF2-40B4-BE49-F238E27FC236}">
                <a16:creationId xmlns:a16="http://schemas.microsoft.com/office/drawing/2014/main" id="{D4DEA18C-66A9-22FB-9D68-EA45981877A9}"/>
              </a:ext>
            </a:extLst>
          </p:cNvPr>
          <p:cNvSpPr>
            <a:spLocks noChangeAspect="1"/>
          </p:cNvSpPr>
          <p:nvPr/>
        </p:nvSpPr>
        <p:spPr bwMode="auto">
          <a:xfrm>
            <a:off x="4514850" y="3390900"/>
            <a:ext cx="182563" cy="182563"/>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cxnSp>
        <p:nvCxnSpPr>
          <p:cNvPr id="8" name="Straight Arrow Connector 7">
            <a:extLst>
              <a:ext uri="{FF2B5EF4-FFF2-40B4-BE49-F238E27FC236}">
                <a16:creationId xmlns:a16="http://schemas.microsoft.com/office/drawing/2014/main" id="{4AADA6A5-2680-FD33-808F-7FAFE4FE4405}"/>
              </a:ext>
            </a:extLst>
          </p:cNvPr>
          <p:cNvCxnSpPr>
            <a:cxnSpLocks noChangeShapeType="1"/>
          </p:cNvCxnSpPr>
          <p:nvPr/>
        </p:nvCxnSpPr>
        <p:spPr bwMode="auto">
          <a:xfrm>
            <a:off x="4724400" y="3505200"/>
            <a:ext cx="3733800" cy="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sp>
        <p:nvSpPr>
          <p:cNvPr id="2" name="TextBox 1">
            <a:extLst>
              <a:ext uri="{FF2B5EF4-FFF2-40B4-BE49-F238E27FC236}">
                <a16:creationId xmlns:a16="http://schemas.microsoft.com/office/drawing/2014/main" id="{318900A8-EA62-A134-89BC-2A7FAFB626CA}"/>
              </a:ext>
            </a:extLst>
          </p:cNvPr>
          <p:cNvSpPr txBox="1"/>
          <p:nvPr/>
        </p:nvSpPr>
        <p:spPr>
          <a:xfrm>
            <a:off x="6781800" y="6367046"/>
            <a:ext cx="2305664" cy="338554"/>
          </a:xfrm>
          <a:prstGeom prst="rect">
            <a:avLst/>
          </a:prstGeom>
          <a:noFill/>
        </p:spPr>
        <p:txBody>
          <a:bodyPr wrap="square">
            <a:spAutoFit/>
          </a:bodyPr>
          <a:lstStyle/>
          <a:p>
            <a:pPr eaLnBrk="1" hangingPunct="1">
              <a:spcBef>
                <a:spcPct val="0"/>
              </a:spcBef>
              <a:buFontTx/>
              <a:buNone/>
            </a:pPr>
            <a:r>
              <a:rPr lang="en-US" altLang="en-US" sz="1600" dirty="0" err="1">
                <a:solidFill>
                  <a:schemeClr val="bg1">
                    <a:lumMod val="60000"/>
                    <a:lumOff val="40000"/>
                  </a:schemeClr>
                </a:solidFill>
                <a:latin typeface="Times New Roman" panose="02020603050405020304" pitchFamily="18" charset="0"/>
              </a:rPr>
              <a:t>Kounkel</a:t>
            </a:r>
            <a:r>
              <a:rPr lang="en-US" altLang="en-US" sz="1600" dirty="0">
                <a:solidFill>
                  <a:schemeClr val="bg1">
                    <a:lumMod val="60000"/>
                    <a:lumOff val="40000"/>
                  </a:schemeClr>
                </a:solidFill>
                <a:latin typeface="Times New Roman" panose="02020603050405020304" pitchFamily="18" charset="0"/>
              </a:rPr>
              <a:t> &amp; Covey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15" end="15"/>
                                            </p:txEl>
                                          </p:spTgt>
                                        </p:tgtEl>
                                        <p:attrNameLst>
                                          <p:attrName>style.visibility</p:attrName>
                                        </p:attrNameLst>
                                      </p:cBhvr>
                                      <p:to>
                                        <p:strVal val="visible"/>
                                      </p:to>
                                    </p:set>
                                    <p:animEffect transition="in" filter="fade">
                                      <p:cBhvr>
                                        <p:cTn id="15" dur="2000"/>
                                        <p:tgtEl>
                                          <p:spTgt spid="7">
                                            <p:txEl>
                                              <p:pRg st="15" end="15"/>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6" end="16"/>
                                            </p:txEl>
                                          </p:spTgt>
                                        </p:tgtEl>
                                        <p:attrNameLst>
                                          <p:attrName>style.visibility</p:attrName>
                                        </p:attrNameLst>
                                      </p:cBhvr>
                                      <p:to>
                                        <p:strVal val="visible"/>
                                      </p:to>
                                    </p:set>
                                    <p:animEffect transition="in" filter="fade">
                                      <p:cBhvr>
                                        <p:cTn id="20" dur="2000"/>
                                        <p:tgtEl>
                                          <p:spTgt spid="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76AEA28-FC37-88C2-4D10-052BE63DAA3F}"/>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a:t>
            </a:r>
          </a:p>
        </p:txBody>
      </p:sp>
      <p:sp>
        <p:nvSpPr>
          <p:cNvPr id="92163" name="TextBox 7">
            <a:extLst>
              <a:ext uri="{FF2B5EF4-FFF2-40B4-BE49-F238E27FC236}">
                <a16:creationId xmlns:a16="http://schemas.microsoft.com/office/drawing/2014/main" id="{01165288-8371-5349-8190-E79BF7A38C89}"/>
              </a:ext>
            </a:extLst>
          </p:cNvPr>
          <p:cNvSpPr txBox="1">
            <a:spLocks noChangeArrowheads="1"/>
          </p:cNvSpPr>
          <p:nvPr/>
        </p:nvSpPr>
        <p:spPr bwMode="auto">
          <a:xfrm>
            <a:off x="0" y="6172200"/>
            <a:ext cx="632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FF00"/>
                </a:solidFill>
                <a:latin typeface="Times New Roman" panose="02020603050405020304" pitchFamily="18" charset="0"/>
              </a:rPr>
              <a:t>Gaia sculpture by Tellus 13-9 BCE </a:t>
            </a:r>
          </a:p>
        </p:txBody>
      </p:sp>
      <p:pic>
        <p:nvPicPr>
          <p:cNvPr id="92164" name="Picture 1">
            <a:extLst>
              <a:ext uri="{FF2B5EF4-FFF2-40B4-BE49-F238E27FC236}">
                <a16:creationId xmlns:a16="http://schemas.microsoft.com/office/drawing/2014/main" id="{7A49BF3A-E9A3-DC87-A8E1-F2683C1ABE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44767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F6DE8762-13D9-449F-2D43-E15C98D5DD3A}"/>
              </a:ext>
            </a:extLst>
          </p:cNvPr>
          <p:cNvSpPr txBox="1">
            <a:spLocks noChangeArrowheads="1"/>
          </p:cNvSpPr>
          <p:nvPr/>
        </p:nvSpPr>
        <p:spPr bwMode="auto">
          <a:xfrm>
            <a:off x="5715000" y="990600"/>
            <a:ext cx="29718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FFFF00"/>
                </a:solidFill>
                <a:latin typeface="Times New Roman" panose="02020603050405020304" pitchFamily="18" charset="0"/>
              </a:rPr>
              <a:t>Chaos (</a:t>
            </a:r>
            <a:r>
              <a:rPr lang="en-US" altLang="en-US" sz="2000" dirty="0" err="1">
                <a:solidFill>
                  <a:srgbClr val="FFFF00"/>
                </a:solidFill>
                <a:latin typeface="Times New Roman" panose="02020603050405020304" pitchFamily="18" charset="0"/>
              </a:rPr>
              <a:t>Khaos</a:t>
            </a: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Gaia (Terra Mater = Earth)</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Uranus (Caelus)</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Cronos (Saturn)</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Zeus (Jupiter)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fade">
                                      <p:cBhvr>
                                        <p:cTn id="20" dur="2000"/>
                                        <p:tgtEl>
                                          <p:spTgt spid="5">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000"/>
                                        <p:tgtEl>
                                          <p:spTgt spid="5">
                                            <p:txEl>
                                              <p:pRg st="8" end="8"/>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animEffect transition="in" filter="fade">
                                      <p:cBhvr>
                                        <p:cTn id="28" dur="2000"/>
                                        <p:tgtEl>
                                          <p:spTgt spid="5">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2000"/>
                                        <p:tgtEl>
                                          <p:spTgt spid="5">
                                            <p:txEl>
                                              <p:pRg st="12" end="1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14" end="14"/>
                                            </p:txEl>
                                          </p:spTgt>
                                        </p:tgtEl>
                                        <p:attrNameLst>
                                          <p:attrName>style.visibility</p:attrName>
                                        </p:attrNameLst>
                                      </p:cBhvr>
                                      <p:to>
                                        <p:strVal val="visible"/>
                                      </p:to>
                                    </p:set>
                                    <p:animEffect transition="in" filter="fade">
                                      <p:cBhvr>
                                        <p:cTn id="36" dur="2000"/>
                                        <p:tgtEl>
                                          <p:spTgt spid="5">
                                            <p:txEl>
                                              <p:pRg st="14" end="1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animEffect transition="in" filter="fade">
                                      <p:cBhvr>
                                        <p:cTn id="39" dur="20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3122" name="Picture 1" descr="Screen Shot 2020-01-27 at 12.55.42 PM.png">
            <a:extLst>
              <a:ext uri="{FF2B5EF4-FFF2-40B4-BE49-F238E27FC236}">
                <a16:creationId xmlns:a16="http://schemas.microsoft.com/office/drawing/2014/main" id="{67673110-EC54-256D-564C-29EBACFE12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75" y="678478"/>
            <a:ext cx="60801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2">
            <a:extLst>
              <a:ext uri="{FF2B5EF4-FFF2-40B4-BE49-F238E27FC236}">
                <a16:creationId xmlns:a16="http://schemas.microsoft.com/office/drawing/2014/main" id="{C9B3F60C-2C34-2A5F-AA81-E5B06FD6D6B2}"/>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FF"/>
                </a:solidFill>
                <a:latin typeface="Times New Roman" panose="02020603050405020304" pitchFamily="18" charset="0"/>
                <a:ea typeface="ＭＳ Ｐゴシック" panose="020B0600070205080204" pitchFamily="34" charset="-128"/>
              </a:rPr>
              <a:t>MW Galactic Bar by Gaia</a:t>
            </a:r>
          </a:p>
        </p:txBody>
      </p:sp>
      <p:sp>
        <p:nvSpPr>
          <p:cNvPr id="7" name="TextBox 7">
            <a:extLst>
              <a:ext uri="{FF2B5EF4-FFF2-40B4-BE49-F238E27FC236}">
                <a16:creationId xmlns:a16="http://schemas.microsoft.com/office/drawing/2014/main" id="{D185BB3F-3F9D-0180-DA45-E2E04FA275A5}"/>
              </a:ext>
            </a:extLst>
          </p:cNvPr>
          <p:cNvSpPr txBox="1">
            <a:spLocks noChangeArrowheads="1"/>
          </p:cNvSpPr>
          <p:nvPr/>
        </p:nvSpPr>
        <p:spPr bwMode="auto">
          <a:xfrm>
            <a:off x="228600" y="1293197"/>
            <a:ext cx="89154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150 million stars … most red giants</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distances </a:t>
            </a:r>
            <a:r>
              <a:rPr lang="en-US" altLang="en-US" sz="2000" i="1" dirty="0">
                <a:solidFill>
                  <a:srgbClr val="FFFF00"/>
                </a:solidFill>
                <a:latin typeface="Times New Roman" panose="02020603050405020304" pitchFamily="18" charset="0"/>
              </a:rPr>
              <a:t>estimated</a:t>
            </a:r>
          </a:p>
          <a:p>
            <a:pPr eaLnBrk="1" hangingPunct="1">
              <a:spcBef>
                <a:spcPct val="0"/>
              </a:spcBef>
              <a:buFontTx/>
              <a:buNone/>
            </a:pPr>
            <a:r>
              <a:rPr lang="en-US" altLang="en-US" sz="2000" i="1" dirty="0">
                <a:solidFill>
                  <a:srgbClr val="FFFF00"/>
                </a:solidFill>
                <a:latin typeface="Times New Roman" panose="02020603050405020304" pitchFamily="18" charset="0"/>
              </a:rPr>
              <a:t> </a:t>
            </a:r>
          </a:p>
          <a:p>
            <a:pPr eaLnBrk="1" hangingPunct="1">
              <a:spcBef>
                <a:spcPct val="0"/>
              </a:spcBef>
              <a:buFontTx/>
              <a:buNone/>
            </a:pPr>
            <a:r>
              <a:rPr lang="en-US" altLang="en-US" sz="2000" dirty="0">
                <a:latin typeface="Times New Roman" panose="02020603050405020304" pitchFamily="18" charset="0"/>
              </a:rPr>
              <a:t>     colors from Gaia</a:t>
            </a:r>
          </a:p>
          <a:p>
            <a:pPr eaLnBrk="1" hangingPunct="1">
              <a:spcBef>
                <a:spcPct val="0"/>
              </a:spcBef>
              <a:buFontTx/>
              <a:buNone/>
            </a:pPr>
            <a:r>
              <a:rPr lang="en-US" altLang="en-US" sz="2000" dirty="0">
                <a:latin typeface="Times New Roman" panose="02020603050405020304" pitchFamily="18" charset="0"/>
              </a:rPr>
              <a:t>     extinction from </a:t>
            </a:r>
          </a:p>
          <a:p>
            <a:pPr eaLnBrk="1" hangingPunct="1">
              <a:spcBef>
                <a:spcPct val="0"/>
              </a:spcBef>
              <a:buFontTx/>
              <a:buNone/>
            </a:pPr>
            <a:r>
              <a:rPr lang="en-US" altLang="en-US" sz="2000" dirty="0">
                <a:latin typeface="Times New Roman" panose="02020603050405020304" pitchFamily="18" charset="0"/>
              </a:rPr>
              <a:t>          Pan-STARRS</a:t>
            </a:r>
          </a:p>
          <a:p>
            <a:pPr eaLnBrk="1" hangingPunct="1">
              <a:spcBef>
                <a:spcPct val="0"/>
              </a:spcBef>
              <a:buFontTx/>
              <a:buNone/>
            </a:pPr>
            <a:r>
              <a:rPr lang="en-US" altLang="en-US" sz="2000" dirty="0">
                <a:latin typeface="Times New Roman" panose="02020603050405020304" pitchFamily="18" charset="0"/>
              </a:rPr>
              <a:t>          2MASS</a:t>
            </a:r>
          </a:p>
          <a:p>
            <a:pPr eaLnBrk="1" hangingPunct="1">
              <a:spcBef>
                <a:spcPct val="0"/>
              </a:spcBef>
              <a:buFontTx/>
              <a:buNone/>
            </a:pPr>
            <a:r>
              <a:rPr lang="en-US" altLang="en-US" sz="2000" dirty="0">
                <a:latin typeface="Times New Roman" panose="02020603050405020304" pitchFamily="18" charset="0"/>
              </a:rPr>
              <a:t>          </a:t>
            </a:r>
            <a:r>
              <a:rPr lang="en-US" altLang="en-US" sz="2000" dirty="0" err="1">
                <a:latin typeface="Times New Roman" panose="02020603050405020304" pitchFamily="18" charset="0"/>
              </a:rPr>
              <a:t>AllWISE</a:t>
            </a:r>
            <a:endParaRPr lang="en-US" altLang="en-US" sz="2000" dirty="0">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1600" dirty="0">
                <a:solidFill>
                  <a:srgbClr val="FFFF00"/>
                </a:solidFill>
                <a:latin typeface="Times New Roman" panose="02020603050405020304" pitchFamily="18" charset="0"/>
              </a:rPr>
              <a:t>https://</a:t>
            </a:r>
            <a:r>
              <a:rPr lang="en-US" altLang="en-US" sz="1600" dirty="0" err="1">
                <a:solidFill>
                  <a:srgbClr val="FFFF00"/>
                </a:solidFill>
                <a:latin typeface="Times New Roman" panose="02020603050405020304" pitchFamily="18" charset="0"/>
              </a:rPr>
              <a:t>www.youtube.com</a:t>
            </a:r>
            <a:r>
              <a:rPr lang="en-US" altLang="en-US" sz="1600" dirty="0">
                <a:solidFill>
                  <a:srgbClr val="FFFF00"/>
                </a:solidFill>
                <a:latin typeface="Times New Roman" panose="02020603050405020304" pitchFamily="18" charset="0"/>
              </a:rPr>
              <a:t>/</a:t>
            </a:r>
            <a:r>
              <a:rPr lang="en-US" altLang="en-US" sz="1600" dirty="0" err="1">
                <a:solidFill>
                  <a:srgbClr val="FFFF00"/>
                </a:solidFill>
                <a:latin typeface="Times New Roman" panose="02020603050405020304" pitchFamily="18" charset="0"/>
              </a:rPr>
              <a:t>watch?time_continue</a:t>
            </a:r>
            <a:r>
              <a:rPr lang="en-US" altLang="en-US" sz="1600" dirty="0">
                <a:solidFill>
                  <a:srgbClr val="FFFF00"/>
                </a:solidFill>
                <a:latin typeface="Times New Roman" panose="02020603050405020304" pitchFamily="18" charset="0"/>
              </a:rPr>
              <a:t>=13&amp;v=B5USIE8rCJg&amp;feature=</a:t>
            </a:r>
            <a:r>
              <a:rPr lang="en-US" altLang="en-US" sz="1600" dirty="0" err="1">
                <a:solidFill>
                  <a:srgbClr val="FFFF00"/>
                </a:solidFill>
                <a:latin typeface="Times New Roman" panose="02020603050405020304" pitchFamily="18" charset="0"/>
              </a:rPr>
              <a:t>emb_logo</a:t>
            </a:r>
            <a:endParaRPr lang="en-US" altLang="en-US" sz="1600" dirty="0">
              <a:solidFill>
                <a:srgbClr val="FFFF00"/>
              </a:solidFill>
              <a:latin typeface="Times New Roman" panose="02020603050405020304" pitchFamily="18" charset="0"/>
            </a:endParaRPr>
          </a:p>
        </p:txBody>
      </p:sp>
      <p:sp>
        <p:nvSpPr>
          <p:cNvPr id="2" name="TextBox 1">
            <a:extLst>
              <a:ext uri="{FF2B5EF4-FFF2-40B4-BE49-F238E27FC236}">
                <a16:creationId xmlns:a16="http://schemas.microsoft.com/office/drawing/2014/main" id="{0DCEA224-722A-E2BD-A4CB-D8968EB2C0FB}"/>
              </a:ext>
            </a:extLst>
          </p:cNvPr>
          <p:cNvSpPr txBox="1"/>
          <p:nvPr/>
        </p:nvSpPr>
        <p:spPr>
          <a:xfrm>
            <a:off x="7467600" y="6334125"/>
            <a:ext cx="1524000" cy="338554"/>
          </a:xfrm>
          <a:prstGeom prst="rect">
            <a:avLst/>
          </a:prstGeom>
          <a:noFill/>
        </p:spPr>
        <p:txBody>
          <a:bodyPr wrap="square">
            <a:spAutoFit/>
          </a:bodyPr>
          <a:lstStyle/>
          <a:p>
            <a:pPr eaLnBrk="1" hangingPunct="1">
              <a:spcBef>
                <a:spcPct val="0"/>
              </a:spcBef>
              <a:buFontTx/>
              <a:buNone/>
            </a:pPr>
            <a:r>
              <a:rPr lang="en-US" altLang="en-US" sz="1600" dirty="0">
                <a:solidFill>
                  <a:srgbClr val="FFFF00"/>
                </a:solidFill>
                <a:latin typeface="Times New Roman" panose="02020603050405020304" pitchFamily="18" charset="0"/>
              </a:rPr>
              <a:t>Anders+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2000"/>
                                        <p:tgtEl>
                                          <p:spTgt spid="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2000"/>
                                        <p:tgtEl>
                                          <p:spTgt spid="7">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6" end="6"/>
                                            </p:txEl>
                                          </p:spTgt>
                                        </p:tgtEl>
                                        <p:attrNameLst>
                                          <p:attrName>style.visibility</p:attrName>
                                        </p:attrNameLst>
                                      </p:cBhvr>
                                      <p:to>
                                        <p:strVal val="visible"/>
                                      </p:to>
                                    </p:set>
                                    <p:animEffect transition="in" filter="fade">
                                      <p:cBhvr>
                                        <p:cTn id="20" dur="2000"/>
                                        <p:tgtEl>
                                          <p:spTgt spid="7">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animEffect transition="in" filter="fade">
                                      <p:cBhvr>
                                        <p:cTn id="23" dur="2000"/>
                                        <p:tgtEl>
                                          <p:spTgt spid="7">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8" end="8"/>
                                            </p:txEl>
                                          </p:spTgt>
                                        </p:tgtEl>
                                        <p:attrNameLst>
                                          <p:attrName>style.visibility</p:attrName>
                                        </p:attrNameLst>
                                      </p:cBhvr>
                                      <p:to>
                                        <p:strVal val="visible"/>
                                      </p:to>
                                    </p:set>
                                    <p:animEffect transition="in" filter="fade">
                                      <p:cBhvr>
                                        <p:cTn id="26" dur="2000"/>
                                        <p:tgtEl>
                                          <p:spTgt spid="7">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animEffect transition="in" filter="fade">
                                      <p:cBhvr>
                                        <p:cTn id="29" dur="20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7218" name="Picture 1" descr="Screen Shot 2020-01-27 at 4.03.36 PM.png">
            <a:extLst>
              <a:ext uri="{FF2B5EF4-FFF2-40B4-BE49-F238E27FC236}">
                <a16:creationId xmlns:a16="http://schemas.microsoft.com/office/drawing/2014/main" id="{B8CA900F-216D-D60D-E2CC-DED2E9A989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4159" y="1295400"/>
            <a:ext cx="7909441"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Rectangle 2">
            <a:extLst>
              <a:ext uri="{FF2B5EF4-FFF2-40B4-BE49-F238E27FC236}">
                <a16:creationId xmlns:a16="http://schemas.microsoft.com/office/drawing/2014/main" id="{7FF0555D-0CE2-6B7A-89B3-4292B1B5588B}"/>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Milky Way + Enceladus (the galaxy)</a:t>
            </a:r>
          </a:p>
        </p:txBody>
      </p:sp>
      <p:sp>
        <p:nvSpPr>
          <p:cNvPr id="7" name="TextBox 7">
            <a:extLst>
              <a:ext uri="{FF2B5EF4-FFF2-40B4-BE49-F238E27FC236}">
                <a16:creationId xmlns:a16="http://schemas.microsoft.com/office/drawing/2014/main" id="{653696A8-3630-1C09-652A-42C28C189445}"/>
              </a:ext>
            </a:extLst>
          </p:cNvPr>
          <p:cNvSpPr txBox="1">
            <a:spLocks noChangeArrowheads="1"/>
          </p:cNvSpPr>
          <p:nvPr/>
        </p:nvSpPr>
        <p:spPr bwMode="auto">
          <a:xfrm>
            <a:off x="228600" y="1219200"/>
            <a:ext cx="4495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FF"/>
                </a:solidFill>
                <a:latin typeface="Times New Roman" panose="02020603050405020304" pitchFamily="18" charset="0"/>
              </a:rPr>
              <a:t>previously …</a:t>
            </a:r>
          </a:p>
          <a:p>
            <a:pPr eaLnBrk="1" hangingPunct="1">
              <a:spcBef>
                <a:spcPct val="0"/>
              </a:spcBef>
              <a:buFontTx/>
              <a:buNone/>
            </a:pPr>
            <a:r>
              <a:rPr lang="en-US" altLang="en-US" sz="2000" dirty="0">
                <a:solidFill>
                  <a:srgbClr val="FFFFFF"/>
                </a:solidFill>
                <a:latin typeface="Times New Roman" panose="02020603050405020304" pitchFamily="18" charset="0"/>
              </a:rPr>
              <a:t>     MW built up by mergers</a:t>
            </a: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3D space motions of 7 million stars</a:t>
            </a:r>
          </a:p>
          <a:p>
            <a:pPr eaLnBrk="1" hangingPunct="1">
              <a:spcBef>
                <a:spcPct val="0"/>
              </a:spcBef>
              <a:buFontTx/>
              <a:buNone/>
            </a:pPr>
            <a:r>
              <a:rPr lang="en-US" altLang="en-US" sz="2000" dirty="0">
                <a:solidFill>
                  <a:srgbClr val="FFFF00"/>
                </a:solidFill>
                <a:latin typeface="Times New Roman" panose="02020603050405020304" pitchFamily="18" charset="0"/>
              </a:rPr>
              <a:t>     30,000 stars opposite rotation</a:t>
            </a:r>
          </a:p>
          <a:p>
            <a:pPr eaLnBrk="1" hangingPunct="1">
              <a:spcBef>
                <a:spcPct val="0"/>
              </a:spcBef>
              <a:buFontTx/>
              <a:buNone/>
            </a:pPr>
            <a:r>
              <a:rPr lang="en-US" altLang="en-US" sz="2000" dirty="0">
                <a:solidFill>
                  <a:srgbClr val="FFFF00"/>
                </a:solidFill>
                <a:latin typeface="Times New Roman" panose="02020603050405020304" pitchFamily="18" charset="0"/>
              </a:rPr>
              <a:t>     elongated orbits</a:t>
            </a: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new</a:t>
            </a:r>
          </a:p>
          <a:p>
            <a:pPr eaLnBrk="1" hangingPunct="1">
              <a:spcBef>
                <a:spcPct val="0"/>
              </a:spcBef>
              <a:buFontTx/>
              <a:buNone/>
            </a:pPr>
            <a:r>
              <a:rPr lang="en-US" altLang="en-US" sz="2000" dirty="0">
                <a:solidFill>
                  <a:srgbClr val="FFFFFF"/>
                </a:solidFill>
                <a:latin typeface="Times New Roman" panose="02020603050405020304" pitchFamily="18" charset="0"/>
              </a:rPr>
              <a:t>     </a:t>
            </a:r>
            <a:r>
              <a:rPr lang="en-US" altLang="en-US" sz="2000" dirty="0">
                <a:solidFill>
                  <a:srgbClr val="FFFF00"/>
                </a:solidFill>
                <a:latin typeface="Times New Roman" panose="02020603050405020304" pitchFamily="18" charset="0"/>
              </a:rPr>
              <a:t>Gaia-Enceladus</a:t>
            </a:r>
          </a:p>
          <a:p>
            <a:pPr eaLnBrk="1" hangingPunct="1">
              <a:spcBef>
                <a:spcPct val="0"/>
              </a:spcBef>
              <a:buFontTx/>
              <a:buNone/>
            </a:pPr>
            <a:r>
              <a:rPr lang="en-US" altLang="en-US" sz="2000" dirty="0">
                <a:solidFill>
                  <a:srgbClr val="FFFF00"/>
                </a:solidFill>
                <a:latin typeface="Times New Roman" panose="02020603050405020304" pitchFamily="18" charset="0"/>
              </a:rPr>
              <a:t>     10 </a:t>
            </a:r>
            <a:r>
              <a:rPr lang="en-US" altLang="en-US" sz="2000" dirty="0" err="1">
                <a:solidFill>
                  <a:srgbClr val="FFFF00"/>
                </a:solidFill>
                <a:latin typeface="Times New Roman" panose="02020603050405020304" pitchFamily="18" charset="0"/>
              </a:rPr>
              <a:t>Gyr</a:t>
            </a:r>
            <a:r>
              <a:rPr lang="en-US" altLang="en-US" sz="2000" dirty="0">
                <a:solidFill>
                  <a:srgbClr val="FFFF00"/>
                </a:solidFill>
                <a:latin typeface="Times New Roman" panose="02020603050405020304" pitchFamily="18" charset="0"/>
              </a:rPr>
              <a:t> ago merger</a:t>
            </a:r>
          </a:p>
          <a:p>
            <a:pPr eaLnBrk="1" hangingPunct="1">
              <a:spcBef>
                <a:spcPct val="0"/>
              </a:spcBef>
              <a:buFontTx/>
              <a:buNone/>
            </a:pPr>
            <a:r>
              <a:rPr lang="en-US" altLang="en-US" sz="2000" dirty="0">
                <a:solidFill>
                  <a:srgbClr val="FFFF00"/>
                </a:solidFill>
                <a:latin typeface="Times New Roman" panose="02020603050405020304" pitchFamily="18" charset="0"/>
              </a:rPr>
              <a:t>     specific population</a:t>
            </a:r>
          </a:p>
          <a:p>
            <a:pPr eaLnBrk="1" hangingPunct="1">
              <a:spcBef>
                <a:spcPct val="0"/>
              </a:spcBef>
              <a:buFontTx/>
              <a:buNone/>
            </a:pPr>
            <a:r>
              <a:rPr lang="en-US" altLang="en-US" sz="2000" dirty="0">
                <a:solidFill>
                  <a:srgbClr val="FFFF00"/>
                </a:solidFill>
                <a:latin typeface="Times New Roman" panose="02020603050405020304" pitchFamily="18" charset="0"/>
              </a:rPr>
              <a:t>     today’s inner halo</a:t>
            </a:r>
          </a:p>
          <a:p>
            <a:pPr eaLnBrk="1" hangingPunct="1">
              <a:spcBef>
                <a:spcPct val="0"/>
              </a:spcBef>
              <a:buFontTx/>
              <a:buNone/>
            </a:pPr>
            <a:r>
              <a:rPr lang="en-US" altLang="en-US" sz="2000" dirty="0">
                <a:solidFill>
                  <a:srgbClr val="FFFF00"/>
                </a:solidFill>
                <a:latin typeface="Times New Roman" panose="02020603050405020304" pitchFamily="18" charset="0"/>
              </a:rPr>
              <a:t>     thick disk origin</a:t>
            </a:r>
          </a:p>
        </p:txBody>
      </p:sp>
      <p:sp>
        <p:nvSpPr>
          <p:cNvPr id="2" name="TextBox 1">
            <a:extLst>
              <a:ext uri="{FF2B5EF4-FFF2-40B4-BE49-F238E27FC236}">
                <a16:creationId xmlns:a16="http://schemas.microsoft.com/office/drawing/2014/main" id="{2D16AF00-E167-CF7B-9268-FCC30FF200F9}"/>
              </a:ext>
            </a:extLst>
          </p:cNvPr>
          <p:cNvSpPr txBox="1"/>
          <p:nvPr/>
        </p:nvSpPr>
        <p:spPr>
          <a:xfrm>
            <a:off x="7543800" y="6334125"/>
            <a:ext cx="1447800" cy="338554"/>
          </a:xfrm>
          <a:prstGeom prst="rect">
            <a:avLst/>
          </a:prstGeom>
          <a:noFill/>
        </p:spPr>
        <p:txBody>
          <a:bodyPr wrap="square">
            <a:spAutoFit/>
          </a:bodyPr>
          <a:lstStyle/>
          <a:p>
            <a:pPr eaLnBrk="1" hangingPunct="1">
              <a:spcBef>
                <a:spcPct val="0"/>
              </a:spcBef>
              <a:buFontTx/>
              <a:buNone/>
            </a:pPr>
            <a:r>
              <a:rPr lang="en-US" altLang="en-US" sz="1600" dirty="0">
                <a:solidFill>
                  <a:srgbClr val="FFFF00"/>
                </a:solidFill>
                <a:latin typeface="Times New Roman" panose="02020603050405020304" pitchFamily="18" charset="0"/>
              </a:rPr>
              <a:t>Helmi+ (2018)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2000"/>
                                        <p:tgtEl>
                                          <p:spTgt spid="7">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fade">
                                      <p:cBhvr>
                                        <p:cTn id="18" dur="2000"/>
                                        <p:tgtEl>
                                          <p:spTgt spid="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2000"/>
                                        <p:tgtEl>
                                          <p:spTgt spid="7">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9" end="9"/>
                                            </p:txEl>
                                          </p:spTgt>
                                        </p:tgtEl>
                                        <p:attrNameLst>
                                          <p:attrName>style.visibility</p:attrName>
                                        </p:attrNameLst>
                                      </p:cBhvr>
                                      <p:to>
                                        <p:strVal val="visible"/>
                                      </p:to>
                                    </p:set>
                                    <p:animEffect transition="in" filter="fade">
                                      <p:cBhvr>
                                        <p:cTn id="26" dur="2000"/>
                                        <p:tgtEl>
                                          <p:spTgt spid="7">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animEffect transition="in" filter="fade">
                                      <p:cBhvr>
                                        <p:cTn id="29" dur="2000"/>
                                        <p:tgtEl>
                                          <p:spTgt spid="7">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11" end="11"/>
                                            </p:txEl>
                                          </p:spTgt>
                                        </p:tgtEl>
                                        <p:attrNameLst>
                                          <p:attrName>style.visibility</p:attrName>
                                        </p:attrNameLst>
                                      </p:cBhvr>
                                      <p:to>
                                        <p:strVal val="visible"/>
                                      </p:to>
                                    </p:set>
                                    <p:animEffect transition="in" filter="fade">
                                      <p:cBhvr>
                                        <p:cTn id="32" dur="2000"/>
                                        <p:tgtEl>
                                          <p:spTgt spid="7">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animEffect transition="in" filter="fade">
                                      <p:cBhvr>
                                        <p:cTn id="35" dur="2000"/>
                                        <p:tgtEl>
                                          <p:spTgt spid="7">
                                            <p:txEl>
                                              <p:pRg st="12" end="1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xEl>
                                              <p:pRg st="13" end="13"/>
                                            </p:txEl>
                                          </p:spTgt>
                                        </p:tgtEl>
                                        <p:attrNameLst>
                                          <p:attrName>style.visibility</p:attrName>
                                        </p:attrNameLst>
                                      </p:cBhvr>
                                      <p:to>
                                        <p:strVal val="visible"/>
                                      </p:to>
                                    </p:set>
                                    <p:animEffect transition="in" filter="fade">
                                      <p:cBhvr>
                                        <p:cTn id="38" dur="2000"/>
                                        <p:tgtEl>
                                          <p:spTgt spid="7">
                                            <p:txEl>
                                              <p:pRg st="13" end="1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14" end="14"/>
                                            </p:txEl>
                                          </p:spTgt>
                                        </p:tgtEl>
                                        <p:attrNameLst>
                                          <p:attrName>style.visibility</p:attrName>
                                        </p:attrNameLst>
                                      </p:cBhvr>
                                      <p:to>
                                        <p:strVal val="visible"/>
                                      </p:to>
                                    </p:set>
                                    <p:animEffect transition="in" filter="fade">
                                      <p:cBhvr>
                                        <p:cTn id="41" dur="20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9266" name="Picture 2" descr="Screen Shot 2020-01-27 at 4.15.41 PM.png">
            <a:extLst>
              <a:ext uri="{FF2B5EF4-FFF2-40B4-BE49-F238E27FC236}">
                <a16:creationId xmlns:a16="http://schemas.microsoft.com/office/drawing/2014/main" id="{6FCEA362-63E3-A940-1DA2-C39243A2D3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Rectangle 2">
            <a:extLst>
              <a:ext uri="{FF2B5EF4-FFF2-40B4-BE49-F238E27FC236}">
                <a16:creationId xmlns:a16="http://schemas.microsoft.com/office/drawing/2014/main" id="{63B0A78B-8623-C655-9D55-7D781154606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Milky Way + Enceladus (the galaxy)</a:t>
            </a:r>
          </a:p>
        </p:txBody>
      </p:sp>
      <p:sp>
        <p:nvSpPr>
          <p:cNvPr id="142340" name="TextBox 7">
            <a:extLst>
              <a:ext uri="{FF2B5EF4-FFF2-40B4-BE49-F238E27FC236}">
                <a16:creationId xmlns:a16="http://schemas.microsoft.com/office/drawing/2014/main" id="{53342CB5-81EE-6EAB-F1F5-5A6A7BAAF706}"/>
              </a:ext>
            </a:extLst>
          </p:cNvPr>
          <p:cNvSpPr txBox="1">
            <a:spLocks noChangeArrowheads="1"/>
          </p:cNvSpPr>
          <p:nvPr/>
        </p:nvSpPr>
        <p:spPr bwMode="auto">
          <a:xfrm>
            <a:off x="914400" y="5562600"/>
            <a:ext cx="739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variables starred / globular clusters as dots</a:t>
            </a:r>
          </a:p>
          <a:p>
            <a:pPr eaLnBrk="1" hangingPunct="1">
              <a:spcBef>
                <a:spcPct val="0"/>
              </a:spcBef>
              <a:buFontTx/>
              <a:buNone/>
            </a:pPr>
            <a:r>
              <a:rPr lang="en-US" altLang="en-US" sz="2000">
                <a:solidFill>
                  <a:srgbClr val="FFFF00"/>
                </a:solidFill>
                <a:latin typeface="Times New Roman" panose="02020603050405020304" pitchFamily="18" charset="0"/>
              </a:rPr>
              <a:t>Magellanic Cloud sized?</a:t>
            </a:r>
          </a:p>
          <a:p>
            <a:pPr eaLnBrk="1" hangingPunct="1">
              <a:spcBef>
                <a:spcPct val="0"/>
              </a:spcBef>
              <a:buFontTx/>
              <a:buNone/>
            </a:pPr>
            <a:r>
              <a:rPr lang="en-US" altLang="en-US" sz="2000">
                <a:solidFill>
                  <a:srgbClr val="FFFF00"/>
                </a:solidFill>
                <a:latin typeface="Times New Roman" panose="02020603050405020304" pitchFamily="18" charset="0"/>
              </a:rPr>
              <a:t>tiny parallaxes … </a:t>
            </a:r>
          </a:p>
          <a:p>
            <a:pPr eaLnBrk="1" hangingPunct="1">
              <a:spcBef>
                <a:spcPct val="0"/>
              </a:spcBef>
              <a:buFontTx/>
              <a:buNone/>
            </a:pPr>
            <a:r>
              <a:rPr lang="en-US" altLang="en-US" sz="2000" i="1">
                <a:solidFill>
                  <a:schemeClr val="tx2"/>
                </a:solidFill>
                <a:latin typeface="Times New Roman" panose="02020603050405020304" pitchFamily="18" charset="0"/>
              </a:rPr>
              <a:t>        How far away is an object with parallax 1 microarcsecond?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2340">
                                            <p:txEl>
                                              <p:pRg st="3" end="3"/>
                                            </p:txEl>
                                          </p:spTgt>
                                        </p:tgtEl>
                                        <p:attrNameLst>
                                          <p:attrName>style.visibility</p:attrName>
                                        </p:attrNameLst>
                                      </p:cBhvr>
                                      <p:to>
                                        <p:strVal val="visible"/>
                                      </p:to>
                                    </p:set>
                                    <p:animEffect transition="in" filter="fade">
                                      <p:cBhvr>
                                        <p:cTn id="7" dur="2000"/>
                                        <p:tgtEl>
                                          <p:spTgt spid="1423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F761D077-1559-4C25-0DDE-C1999E78D6E8}"/>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Milky Way + Enceladus (the galaxy)</a:t>
            </a:r>
          </a:p>
        </p:txBody>
      </p:sp>
      <p:sp>
        <p:nvSpPr>
          <p:cNvPr id="141315" name="TextBox 7">
            <a:extLst>
              <a:ext uri="{FF2B5EF4-FFF2-40B4-BE49-F238E27FC236}">
                <a16:creationId xmlns:a16="http://schemas.microsoft.com/office/drawing/2014/main" id="{57B08EFE-436F-1016-5E22-81EA09CE27C9}"/>
              </a:ext>
            </a:extLst>
          </p:cNvPr>
          <p:cNvSpPr txBox="1">
            <a:spLocks noChangeArrowheads="1"/>
          </p:cNvSpPr>
          <p:nvPr/>
        </p:nvSpPr>
        <p:spPr bwMode="auto">
          <a:xfrm>
            <a:off x="914400" y="5562600"/>
            <a:ext cx="739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wrong by a factor of 1000 !</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i="1">
                <a:solidFill>
                  <a:schemeClr val="tx2"/>
                </a:solidFill>
                <a:latin typeface="Times New Roman" panose="02020603050405020304" pitchFamily="18" charset="0"/>
              </a:rPr>
              <a:t>        How far away is an object with parallax 1 milliarcsecond?</a:t>
            </a:r>
          </a:p>
        </p:txBody>
      </p:sp>
      <p:pic>
        <p:nvPicPr>
          <p:cNvPr id="141316" name="Picture 2" descr="A picture containing chart&#10;&#10;Description automatically generated">
            <a:extLst>
              <a:ext uri="{FF2B5EF4-FFF2-40B4-BE49-F238E27FC236}">
                <a16:creationId xmlns:a16="http://schemas.microsoft.com/office/drawing/2014/main" id="{A48C9A7E-D502-8E54-0C40-6259AF49C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35088"/>
            <a:ext cx="8094663"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5170" name="Picture 2" descr="Screen Shot 2020-01-27 at 1.26.00 PM.png">
            <a:extLst>
              <a:ext uri="{FF2B5EF4-FFF2-40B4-BE49-F238E27FC236}">
                <a16:creationId xmlns:a16="http://schemas.microsoft.com/office/drawing/2014/main" id="{58218F5E-7987-DB8A-BE19-CF03A9840E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399"/>
            <a:ext cx="8458200" cy="561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Rectangle 2">
            <a:extLst>
              <a:ext uri="{FF2B5EF4-FFF2-40B4-BE49-F238E27FC236}">
                <a16:creationId xmlns:a16="http://schemas.microsoft.com/office/drawing/2014/main" id="{83FC7A0F-C037-4F32-306C-9064EAE34257}"/>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FF"/>
                </a:solidFill>
                <a:latin typeface="Times New Roman" panose="02020603050405020304" pitchFamily="18" charset="0"/>
                <a:ea typeface="ＭＳ Ｐゴシック" panose="020B0600070205080204" pitchFamily="34" charset="-128"/>
              </a:rPr>
              <a:t>Milky Way Mass by Gaia</a:t>
            </a:r>
          </a:p>
        </p:txBody>
      </p:sp>
      <p:sp>
        <p:nvSpPr>
          <p:cNvPr id="7" name="TextBox 7">
            <a:extLst>
              <a:ext uri="{FF2B5EF4-FFF2-40B4-BE49-F238E27FC236}">
                <a16:creationId xmlns:a16="http://schemas.microsoft.com/office/drawing/2014/main" id="{9C85915C-F080-80CC-43C1-412E1171D7FE}"/>
              </a:ext>
            </a:extLst>
          </p:cNvPr>
          <p:cNvSpPr txBox="1">
            <a:spLocks noChangeArrowheads="1"/>
          </p:cNvSpPr>
          <p:nvPr/>
        </p:nvSpPr>
        <p:spPr bwMode="auto">
          <a:xfrm>
            <a:off x="228600" y="1219200"/>
            <a:ext cx="4495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latin typeface="Times New Roman" panose="02020603050405020304" pitchFamily="18" charset="0"/>
              </a:rPr>
              <a:t>previously …</a:t>
            </a:r>
          </a:p>
          <a:p>
            <a:pPr eaLnBrk="1" hangingPunct="1">
              <a:spcBef>
                <a:spcPct val="0"/>
              </a:spcBef>
              <a:buFontTx/>
              <a:buNone/>
            </a:pPr>
            <a:r>
              <a:rPr lang="en-US" altLang="en-US" sz="2000" dirty="0">
                <a:latin typeface="Times New Roman" panose="02020603050405020304" pitchFamily="18" charset="0"/>
              </a:rPr>
              <a:t>     500 billion M</a:t>
            </a:r>
            <a:r>
              <a:rPr lang="en-US" altLang="en-US" sz="2000" baseline="-25000" dirty="0">
                <a:latin typeface="Wingdings" pitchFamily="2" charset="2"/>
                <a:sym typeface="Wingdings" pitchFamily="2" charset="2"/>
              </a:rPr>
              <a:t></a:t>
            </a:r>
            <a:endParaRPr lang="en-US" altLang="en-US" sz="2000" dirty="0">
              <a:latin typeface="Times New Roman" panose="02020603050405020304" pitchFamily="18" charset="0"/>
            </a:endParaRPr>
          </a:p>
          <a:p>
            <a:pPr eaLnBrk="1" hangingPunct="1">
              <a:spcBef>
                <a:spcPct val="0"/>
              </a:spcBef>
              <a:buFontTx/>
              <a:buNone/>
            </a:pPr>
            <a:r>
              <a:rPr lang="en-US" altLang="en-US" sz="2000" dirty="0">
                <a:latin typeface="Times New Roman" panose="02020603050405020304" pitchFamily="18" charset="0"/>
              </a:rPr>
              <a:t>     3 trillion M</a:t>
            </a:r>
            <a:r>
              <a:rPr lang="en-US" altLang="en-US" sz="2000" baseline="-25000" dirty="0">
                <a:latin typeface="Wingdings" pitchFamily="2" charset="2"/>
                <a:sym typeface="Wingdings" pitchFamily="2" charset="2"/>
              </a:rPr>
              <a:t></a:t>
            </a:r>
          </a:p>
          <a:p>
            <a:pPr eaLnBrk="1" hangingPunct="1">
              <a:spcBef>
                <a:spcPct val="0"/>
              </a:spcBef>
              <a:buFontTx/>
              <a:buNone/>
            </a:pPr>
            <a:r>
              <a:rPr lang="en-US" altLang="en-US" sz="2000" dirty="0">
                <a:latin typeface="Times New Roman" panose="02020603050405020304" pitchFamily="18" charset="0"/>
              </a:rPr>
              <a:t>          globular radial velocities</a:t>
            </a:r>
          </a:p>
          <a:p>
            <a:pPr eaLnBrk="1" hangingPunct="1">
              <a:spcBef>
                <a:spcPct val="0"/>
              </a:spcBef>
              <a:buFontTx/>
              <a:buNone/>
            </a:pPr>
            <a:endParaRPr lang="en-US" altLang="en-US" sz="2000" dirty="0">
              <a:latin typeface="Times New Roman" panose="02020603050405020304" pitchFamily="18" charset="0"/>
            </a:endParaRPr>
          </a:p>
          <a:p>
            <a:pPr eaLnBrk="1" hangingPunct="1">
              <a:spcBef>
                <a:spcPct val="0"/>
              </a:spcBef>
              <a:buFontTx/>
              <a:buNone/>
            </a:pPr>
            <a:endParaRPr lang="en-US" altLang="en-US" sz="2000" dirty="0">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new</a:t>
            </a:r>
          </a:p>
          <a:p>
            <a:pPr eaLnBrk="1" hangingPunct="1">
              <a:spcBef>
                <a:spcPct val="0"/>
              </a:spcBef>
              <a:buFontTx/>
              <a:buNone/>
            </a:pPr>
            <a:r>
              <a:rPr lang="en-US" altLang="en-US" sz="2000" dirty="0">
                <a:solidFill>
                  <a:srgbClr val="FFFF00"/>
                </a:solidFill>
                <a:latin typeface="Times New Roman" panose="02020603050405020304" pitchFamily="18" charset="0"/>
              </a:rPr>
              <a:t>46 globular clusters</a:t>
            </a:r>
          </a:p>
          <a:p>
            <a:pPr eaLnBrk="1" hangingPunct="1">
              <a:spcBef>
                <a:spcPct val="0"/>
              </a:spcBef>
              <a:buFontTx/>
              <a:buNone/>
            </a:pPr>
            <a:r>
              <a:rPr lang="en-US" altLang="en-US" sz="2000" dirty="0">
                <a:solidFill>
                  <a:srgbClr val="FFFF00"/>
                </a:solidFill>
                <a:latin typeface="Times New Roman" panose="02020603050405020304" pitchFamily="18" charset="0"/>
              </a:rPr>
              <a:t>     proper motions</a:t>
            </a:r>
          </a:p>
          <a:p>
            <a:pPr eaLnBrk="1" hangingPunct="1">
              <a:spcBef>
                <a:spcPct val="0"/>
              </a:spcBef>
              <a:buFontTx/>
              <a:buNone/>
            </a:pPr>
            <a:r>
              <a:rPr lang="en-US" altLang="en-US" sz="2000" dirty="0">
                <a:solidFill>
                  <a:srgbClr val="FFFF00"/>
                </a:solidFill>
                <a:latin typeface="Times New Roman" panose="02020603050405020304" pitchFamily="18" charset="0"/>
              </a:rPr>
              <a:t>     Gaia DR2: 34 within 21 kpc</a:t>
            </a:r>
          </a:p>
          <a:p>
            <a:pPr eaLnBrk="1" hangingPunct="1">
              <a:spcBef>
                <a:spcPct val="0"/>
              </a:spcBef>
              <a:buFontTx/>
              <a:buNone/>
            </a:pPr>
            <a:r>
              <a:rPr lang="en-US" altLang="en-US" sz="2000" dirty="0">
                <a:solidFill>
                  <a:srgbClr val="FFFF00"/>
                </a:solidFill>
                <a:latin typeface="Times New Roman" panose="02020603050405020304" pitchFamily="18" charset="0"/>
              </a:rPr>
              <a:t>     HST: 12 more within 40 kpc</a:t>
            </a:r>
            <a:endParaRPr lang="en-US" altLang="en-US" sz="2000" i="1"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     1.5 trillion M</a:t>
            </a:r>
            <a:r>
              <a:rPr lang="en-US" altLang="en-US" sz="2000" baseline="-25000" dirty="0">
                <a:solidFill>
                  <a:srgbClr val="FFFF00"/>
                </a:solidFill>
                <a:latin typeface="Wingdings" pitchFamily="2" charset="2"/>
                <a:sym typeface="Wingdings" pitchFamily="2" charset="2"/>
              </a:rPr>
              <a:t></a:t>
            </a: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          within 40 kpc of center</a:t>
            </a:r>
          </a:p>
        </p:txBody>
      </p:sp>
      <p:sp>
        <p:nvSpPr>
          <p:cNvPr id="2" name="TextBox 1">
            <a:extLst>
              <a:ext uri="{FF2B5EF4-FFF2-40B4-BE49-F238E27FC236}">
                <a16:creationId xmlns:a16="http://schemas.microsoft.com/office/drawing/2014/main" id="{E1E24670-059F-73DD-BCC3-4F1FB200E1F7}"/>
              </a:ext>
            </a:extLst>
          </p:cNvPr>
          <p:cNvSpPr txBox="1"/>
          <p:nvPr/>
        </p:nvSpPr>
        <p:spPr>
          <a:xfrm>
            <a:off x="7239000" y="6334125"/>
            <a:ext cx="1752600" cy="338554"/>
          </a:xfrm>
          <a:prstGeom prst="rect">
            <a:avLst/>
          </a:prstGeom>
          <a:noFill/>
        </p:spPr>
        <p:txBody>
          <a:bodyPr wrap="square">
            <a:spAutoFit/>
          </a:bodyPr>
          <a:lstStyle/>
          <a:p>
            <a:pPr eaLnBrk="1" hangingPunct="1">
              <a:spcBef>
                <a:spcPct val="0"/>
              </a:spcBef>
              <a:buFontTx/>
              <a:buNone/>
            </a:pPr>
            <a:r>
              <a:rPr lang="en-US" altLang="en-US" dirty="0">
                <a:solidFill>
                  <a:srgbClr val="FFFF00"/>
                </a:solidFill>
                <a:latin typeface="Times New Roman" panose="02020603050405020304" pitchFamily="18" charset="0"/>
              </a:rPr>
              <a:t>Watkins</a:t>
            </a:r>
            <a:r>
              <a:rPr lang="en-US" altLang="en-US" sz="1600" dirty="0">
                <a:solidFill>
                  <a:srgbClr val="FFFF00"/>
                </a:solidFill>
                <a:latin typeface="Times New Roman" panose="02020603050405020304" pitchFamily="18" charset="0"/>
              </a:rPr>
              <a:t>+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0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20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2000"/>
                                        <p:tgtEl>
                                          <p:spTgt spid="7">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animEffect transition="in" filter="fade">
                                      <p:cBhvr>
                                        <p:cTn id="24" dur="2000"/>
                                        <p:tgtEl>
                                          <p:spTgt spid="7">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2000"/>
                                        <p:tgtEl>
                                          <p:spTgt spid="7">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fade">
                                      <p:cBhvr>
                                        <p:cTn id="30" dur="2000"/>
                                        <p:tgtEl>
                                          <p:spTgt spid="7">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fade">
                                      <p:cBhvr>
                                        <p:cTn id="33" dur="2000"/>
                                        <p:tgtEl>
                                          <p:spTgt spid="7">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13" end="13"/>
                                            </p:txEl>
                                          </p:spTgt>
                                        </p:tgtEl>
                                        <p:attrNameLst>
                                          <p:attrName>style.visibility</p:attrName>
                                        </p:attrNameLst>
                                      </p:cBhvr>
                                      <p:to>
                                        <p:strVal val="visible"/>
                                      </p:to>
                                    </p:set>
                                    <p:animEffect transition="in" filter="fade">
                                      <p:cBhvr>
                                        <p:cTn id="38" dur="2000"/>
                                        <p:tgtEl>
                                          <p:spTgt spid="7">
                                            <p:txEl>
                                              <p:pRg st="13" end="1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14" end="14"/>
                                            </p:txEl>
                                          </p:spTgt>
                                        </p:tgtEl>
                                        <p:attrNameLst>
                                          <p:attrName>style.visibility</p:attrName>
                                        </p:attrNameLst>
                                      </p:cBhvr>
                                      <p:to>
                                        <p:strVal val="visible"/>
                                      </p:to>
                                    </p:set>
                                    <p:animEffect transition="in" filter="fade">
                                      <p:cBhvr>
                                        <p:cTn id="41" dur="20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2CEC0B36-2007-E69E-9E8C-0881DBEE1CA8}"/>
            </a:ext>
          </a:extLst>
        </p:cNvPr>
        <p:cNvGrpSpPr/>
        <p:nvPr/>
      </p:nvGrpSpPr>
      <p:grpSpPr>
        <a:xfrm>
          <a:off x="0" y="0"/>
          <a:ext cx="0" cy="0"/>
          <a:chOff x="0" y="0"/>
          <a:chExt cx="0" cy="0"/>
        </a:xfrm>
      </p:grpSpPr>
      <p:sp>
        <p:nvSpPr>
          <p:cNvPr id="108546" name="Rectangle 2">
            <a:extLst>
              <a:ext uri="{FF2B5EF4-FFF2-40B4-BE49-F238E27FC236}">
                <a16:creationId xmlns:a16="http://schemas.microsoft.com/office/drawing/2014/main" id="{35A3A979-A229-53EE-6CCB-1250E8AAFA77}"/>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Not Just Inside MW</a:t>
            </a:r>
          </a:p>
        </p:txBody>
      </p:sp>
      <p:pic>
        <p:nvPicPr>
          <p:cNvPr id="3" name="Picture 2" descr="A black and white image of a galaxy&#10;&#10;Description automatically generated">
            <a:extLst>
              <a:ext uri="{FF2B5EF4-FFF2-40B4-BE49-F238E27FC236}">
                <a16:creationId xmlns:a16="http://schemas.microsoft.com/office/drawing/2014/main" id="{E8C72A4B-E4D4-512D-0381-CFF80C3DDAAA}"/>
              </a:ext>
            </a:extLst>
          </p:cNvPr>
          <p:cNvPicPr>
            <a:picLocks noChangeAspect="1"/>
          </p:cNvPicPr>
          <p:nvPr/>
        </p:nvPicPr>
        <p:blipFill>
          <a:blip r:embed="rId3"/>
          <a:stretch>
            <a:fillRect/>
          </a:stretch>
        </p:blipFill>
        <p:spPr>
          <a:xfrm>
            <a:off x="0" y="838200"/>
            <a:ext cx="9193452" cy="5794417"/>
          </a:xfrm>
          <a:prstGeom prst="rect">
            <a:avLst/>
          </a:prstGeom>
        </p:spPr>
      </p:pic>
      <p:sp>
        <p:nvSpPr>
          <p:cNvPr id="9" name="Donut 8">
            <a:extLst>
              <a:ext uri="{FF2B5EF4-FFF2-40B4-BE49-F238E27FC236}">
                <a16:creationId xmlns:a16="http://schemas.microsoft.com/office/drawing/2014/main" id="{A892B4ED-7584-46BD-87B0-C4B14E4BBEA4}"/>
              </a:ext>
            </a:extLst>
          </p:cNvPr>
          <p:cNvSpPr>
            <a:spLocks/>
          </p:cNvSpPr>
          <p:nvPr/>
        </p:nvSpPr>
        <p:spPr bwMode="auto">
          <a:xfrm flipV="1">
            <a:off x="1447800" y="4005263"/>
            <a:ext cx="577850" cy="1071562"/>
          </a:xfrm>
          <a:custGeom>
            <a:avLst/>
            <a:gdLst>
              <a:gd name="T0" fmla="*/ 0 w 577850"/>
              <a:gd name="T1" fmla="*/ 535781 h 1071562"/>
              <a:gd name="T2" fmla="*/ 288925 w 577850"/>
              <a:gd name="T3" fmla="*/ 0 h 1071562"/>
              <a:gd name="T4" fmla="*/ 577850 w 577850"/>
              <a:gd name="T5" fmla="*/ 535781 h 1071562"/>
              <a:gd name="T6" fmla="*/ 288925 w 577850"/>
              <a:gd name="T7" fmla="*/ 1071562 h 1071562"/>
              <a:gd name="T8" fmla="*/ 0 w 577850"/>
              <a:gd name="T9" fmla="*/ 535781 h 1071562"/>
              <a:gd name="T10" fmla="*/ 28864 w 577850"/>
              <a:gd name="T11" fmla="*/ 535781 h 1071562"/>
              <a:gd name="T12" fmla="*/ 288925 w 577850"/>
              <a:gd name="T13" fmla="*/ 1042698 h 1071562"/>
              <a:gd name="T14" fmla="*/ 548986 w 577850"/>
              <a:gd name="T15" fmla="*/ 535781 h 1071562"/>
              <a:gd name="T16" fmla="*/ 288925 w 577850"/>
              <a:gd name="T17" fmla="*/ 28864 h 1071562"/>
              <a:gd name="T18" fmla="*/ 28864 w 577850"/>
              <a:gd name="T19" fmla="*/ 535781 h 10715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7850" h="1071562">
                <a:moveTo>
                  <a:pt x="0" y="535781"/>
                </a:moveTo>
                <a:cubicBezTo>
                  <a:pt x="0" y="239877"/>
                  <a:pt x="129356" y="0"/>
                  <a:pt x="288925" y="0"/>
                </a:cubicBezTo>
                <a:cubicBezTo>
                  <a:pt x="448494" y="0"/>
                  <a:pt x="577850" y="239877"/>
                  <a:pt x="577850" y="535781"/>
                </a:cubicBezTo>
                <a:cubicBezTo>
                  <a:pt x="577850" y="831685"/>
                  <a:pt x="448494" y="1071562"/>
                  <a:pt x="288925" y="1071562"/>
                </a:cubicBezTo>
                <a:cubicBezTo>
                  <a:pt x="129356" y="1071562"/>
                  <a:pt x="0" y="831685"/>
                  <a:pt x="0" y="535781"/>
                </a:cubicBezTo>
                <a:close/>
                <a:moveTo>
                  <a:pt x="28864" y="535781"/>
                </a:moveTo>
                <a:cubicBezTo>
                  <a:pt x="28864" y="815744"/>
                  <a:pt x="145297" y="1042698"/>
                  <a:pt x="288925" y="1042698"/>
                </a:cubicBezTo>
                <a:cubicBezTo>
                  <a:pt x="432553" y="1042698"/>
                  <a:pt x="548986" y="815744"/>
                  <a:pt x="548986" y="535781"/>
                </a:cubicBezTo>
                <a:cubicBezTo>
                  <a:pt x="548986" y="255818"/>
                  <a:pt x="432553" y="28864"/>
                  <a:pt x="288925" y="28864"/>
                </a:cubicBezTo>
                <a:cubicBezTo>
                  <a:pt x="145297" y="28864"/>
                  <a:pt x="28864" y="255818"/>
                  <a:pt x="28864" y="535781"/>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D84283B6-BE92-570A-3FB7-3D310202BE42}"/>
              </a:ext>
            </a:extLst>
          </p:cNvPr>
          <p:cNvSpPr txBox="1"/>
          <p:nvPr/>
        </p:nvSpPr>
        <p:spPr>
          <a:xfrm>
            <a:off x="2057400" y="4230469"/>
            <a:ext cx="474810" cy="646331"/>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M31</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M33</a:t>
            </a:r>
          </a:p>
        </p:txBody>
      </p:sp>
    </p:spTree>
    <p:extLst>
      <p:ext uri="{BB962C8B-B14F-4D97-AF65-F5344CB8AC3E}">
        <p14:creationId xmlns:p14="http://schemas.microsoft.com/office/powerpoint/2010/main" val="3196513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43362" name="Picture 2" descr="Screen Shot 2020-01-27 at 2.05.37 PM.png">
            <a:extLst>
              <a:ext uri="{FF2B5EF4-FFF2-40B4-BE49-F238E27FC236}">
                <a16:creationId xmlns:a16="http://schemas.microsoft.com/office/drawing/2014/main" id="{70189F18-4391-FD2A-14B8-3BCDED97BC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47800"/>
            <a:ext cx="62484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Rectangle 2">
            <a:extLst>
              <a:ext uri="{FF2B5EF4-FFF2-40B4-BE49-F238E27FC236}">
                <a16:creationId xmlns:a16="http://schemas.microsoft.com/office/drawing/2014/main" id="{748453F1-8DB1-4742-CAF9-8019ED5C1DA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Gaia Predicts the Future</a:t>
            </a:r>
          </a:p>
        </p:txBody>
      </p:sp>
      <p:sp>
        <p:nvSpPr>
          <p:cNvPr id="7" name="TextBox 7">
            <a:extLst>
              <a:ext uri="{FF2B5EF4-FFF2-40B4-BE49-F238E27FC236}">
                <a16:creationId xmlns:a16="http://schemas.microsoft.com/office/drawing/2014/main" id="{ED41FEBF-C7A1-71BF-7704-E11053162DB5}"/>
              </a:ext>
            </a:extLst>
          </p:cNvPr>
          <p:cNvSpPr txBox="1">
            <a:spLocks noChangeArrowheads="1"/>
          </p:cNvSpPr>
          <p:nvPr/>
        </p:nvSpPr>
        <p:spPr bwMode="auto">
          <a:xfrm>
            <a:off x="228600" y="1006019"/>
            <a:ext cx="6553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FF"/>
                </a:solidFill>
                <a:latin typeface="Times New Roman" panose="02020603050405020304" pitchFamily="18" charset="0"/>
              </a:rPr>
              <a:t>previously …</a:t>
            </a:r>
          </a:p>
          <a:p>
            <a:pPr eaLnBrk="1" hangingPunct="1">
              <a:spcBef>
                <a:spcPct val="0"/>
              </a:spcBef>
              <a:buFontTx/>
              <a:buNone/>
            </a:pPr>
            <a:r>
              <a:rPr lang="en-US" altLang="en-US" sz="2000" dirty="0">
                <a:solidFill>
                  <a:srgbClr val="FFFFFF"/>
                </a:solidFill>
                <a:latin typeface="Times New Roman" panose="02020603050405020304" pitchFamily="18" charset="0"/>
              </a:rPr>
              <a:t>     </a:t>
            </a:r>
            <a:r>
              <a:rPr lang="en-US" altLang="en-US" sz="2000" dirty="0" err="1">
                <a:solidFill>
                  <a:srgbClr val="FFFFFF"/>
                </a:solidFill>
                <a:latin typeface="Times New Roman" panose="02020603050405020304" pitchFamily="18" charset="0"/>
              </a:rPr>
              <a:t>MW+And</a:t>
            </a:r>
            <a:r>
              <a:rPr lang="en-US" altLang="en-US" sz="2000" dirty="0">
                <a:solidFill>
                  <a:srgbClr val="FFFFFF"/>
                </a:solidFill>
                <a:latin typeface="Times New Roman" panose="02020603050405020304" pitchFamily="18" charset="0"/>
              </a:rPr>
              <a:t> head-on in 3.9 </a:t>
            </a:r>
            <a:r>
              <a:rPr lang="en-US" altLang="en-US" sz="2000" dirty="0" err="1">
                <a:solidFill>
                  <a:srgbClr val="FFFFFF"/>
                </a:solidFill>
                <a:latin typeface="Times New Roman" panose="02020603050405020304" pitchFamily="18" charset="0"/>
              </a:rPr>
              <a:t>Gyr</a:t>
            </a:r>
            <a:endParaRPr lang="en-US" altLang="en-US" sz="2000" dirty="0">
              <a:solidFill>
                <a:srgbClr val="FFFFFF"/>
              </a:solidFill>
              <a:latin typeface="Times New Roman" panose="02020603050405020304" pitchFamily="18" charset="0"/>
            </a:endParaRPr>
          </a:p>
          <a:p>
            <a:pPr eaLnBrk="1" hangingPunct="1">
              <a:spcBef>
                <a:spcPct val="0"/>
              </a:spcBef>
              <a:buFontTx/>
              <a:buNone/>
            </a:pPr>
            <a:r>
              <a:rPr lang="en-US" altLang="en-US" sz="2000" dirty="0">
                <a:solidFill>
                  <a:srgbClr val="FFFFFF"/>
                </a:solidFill>
                <a:latin typeface="Times New Roman" panose="02020603050405020304" pitchFamily="18" charset="0"/>
              </a:rPr>
              <a:t>     </a:t>
            </a:r>
            <a:r>
              <a:rPr lang="en-US" altLang="en-US" sz="2000" dirty="0" err="1">
                <a:solidFill>
                  <a:srgbClr val="FFFFFF"/>
                </a:solidFill>
                <a:latin typeface="Times New Roman" panose="02020603050405020304" pitchFamily="18" charset="0"/>
              </a:rPr>
              <a:t>Tri+And</a:t>
            </a:r>
            <a:r>
              <a:rPr lang="en-US" altLang="en-US" sz="2000" dirty="0">
                <a:solidFill>
                  <a:srgbClr val="FFFFFF"/>
                </a:solidFill>
                <a:latin typeface="Times New Roman" panose="02020603050405020304" pitchFamily="18" charset="0"/>
              </a:rPr>
              <a:t> first </a:t>
            </a:r>
            <a:r>
              <a:rPr lang="en-US" altLang="en-US" sz="2000" dirty="0" err="1">
                <a:solidFill>
                  <a:srgbClr val="FFFFFF"/>
                </a:solidFill>
                <a:latin typeface="Times New Roman" panose="02020603050405020304" pitchFamily="18" charset="0"/>
              </a:rPr>
              <a:t>infall</a:t>
            </a:r>
            <a:r>
              <a:rPr lang="en-US" altLang="en-US" sz="2000" dirty="0">
                <a:solidFill>
                  <a:srgbClr val="FFFFFF"/>
                </a:solidFill>
                <a:latin typeface="Times New Roman" panose="02020603050405020304" pitchFamily="18" charset="0"/>
              </a:rPr>
              <a:t> … or not?</a:t>
            </a: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1000s of stars in </a:t>
            </a:r>
            <a:r>
              <a:rPr lang="en-US" altLang="en-US" sz="2000" dirty="0" err="1">
                <a:solidFill>
                  <a:srgbClr val="FFFF00"/>
                </a:solidFill>
                <a:latin typeface="Times New Roman" panose="02020603050405020304" pitchFamily="18" charset="0"/>
              </a:rPr>
              <a:t>And+Tri</a:t>
            </a: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     proper motions</a:t>
            </a: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new</a:t>
            </a:r>
          </a:p>
          <a:p>
            <a:pPr eaLnBrk="1" hangingPunct="1">
              <a:spcBef>
                <a:spcPct val="0"/>
              </a:spcBef>
              <a:buFontTx/>
              <a:buNone/>
            </a:pPr>
            <a:r>
              <a:rPr lang="en-US" altLang="en-US" sz="2000" dirty="0">
                <a:solidFill>
                  <a:srgbClr val="FFFF00"/>
                </a:solidFill>
                <a:latin typeface="Times New Roman" panose="02020603050405020304" pitchFamily="18" charset="0"/>
              </a:rPr>
              <a:t>     </a:t>
            </a:r>
            <a:r>
              <a:rPr lang="en-US" altLang="en-US" sz="2000" dirty="0" err="1">
                <a:solidFill>
                  <a:srgbClr val="FFFF00"/>
                </a:solidFill>
                <a:latin typeface="Times New Roman" panose="02020603050405020304" pitchFamily="18" charset="0"/>
              </a:rPr>
              <a:t>MW+And</a:t>
            </a: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          4.5 </a:t>
            </a:r>
            <a:r>
              <a:rPr lang="en-US" altLang="en-US" sz="2000" dirty="0" err="1">
                <a:solidFill>
                  <a:srgbClr val="FFFF00"/>
                </a:solidFill>
                <a:latin typeface="Times New Roman" panose="02020603050405020304" pitchFamily="18" charset="0"/>
              </a:rPr>
              <a:t>Gyr</a:t>
            </a:r>
            <a:r>
              <a:rPr lang="en-US" altLang="en-US" sz="2000" dirty="0">
                <a:solidFill>
                  <a:srgbClr val="FFFF00"/>
                </a:solidFill>
                <a:latin typeface="Times New Roman" panose="02020603050405020304" pitchFamily="18" charset="0"/>
              </a:rPr>
              <a:t> first pass</a:t>
            </a:r>
          </a:p>
          <a:p>
            <a:pPr eaLnBrk="1" hangingPunct="1">
              <a:spcBef>
                <a:spcPct val="0"/>
              </a:spcBef>
              <a:buFontTx/>
              <a:buNone/>
            </a:pPr>
            <a:r>
              <a:rPr lang="en-US" altLang="en-US" sz="2000" dirty="0">
                <a:solidFill>
                  <a:srgbClr val="FFFF00"/>
                </a:solidFill>
                <a:latin typeface="Times New Roman" panose="02020603050405020304" pitchFamily="18" charset="0"/>
              </a:rPr>
              <a:t>          </a:t>
            </a:r>
            <a:r>
              <a:rPr lang="en-US" altLang="en-US" sz="2000" dirty="0">
                <a:solidFill>
                  <a:srgbClr val="FFFF00"/>
                </a:solidFill>
                <a:highlight>
                  <a:srgbClr val="FF0000"/>
                </a:highlight>
                <a:latin typeface="Times New Roman" panose="02020603050405020304" pitchFamily="18" charset="0"/>
              </a:rPr>
              <a:t>near miss </a:t>
            </a:r>
            <a:r>
              <a:rPr lang="en-US" altLang="en-US" sz="2000" dirty="0">
                <a:solidFill>
                  <a:srgbClr val="FFFF00"/>
                </a:solidFill>
                <a:latin typeface="Times New Roman" panose="02020603050405020304" pitchFamily="18" charset="0"/>
              </a:rPr>
              <a:t>at 120 kpc</a:t>
            </a:r>
          </a:p>
          <a:p>
            <a:pPr eaLnBrk="1" hangingPunct="1">
              <a:spcBef>
                <a:spcPct val="0"/>
              </a:spcBef>
              <a:buFontTx/>
              <a:buNone/>
            </a:pPr>
            <a:r>
              <a:rPr lang="en-US" altLang="en-US" sz="2000" dirty="0">
                <a:solidFill>
                  <a:srgbClr val="FFFF00"/>
                </a:solidFill>
                <a:latin typeface="Times New Roman" panose="02020603050405020304" pitchFamily="18" charset="0"/>
              </a:rPr>
              <a:t>     Tri on first </a:t>
            </a:r>
            <a:r>
              <a:rPr lang="en-US" altLang="en-US" sz="2000" dirty="0" err="1">
                <a:solidFill>
                  <a:srgbClr val="FFFF00"/>
                </a:solidFill>
                <a:latin typeface="Times New Roman" panose="02020603050405020304" pitchFamily="18" charset="0"/>
              </a:rPr>
              <a:t>infall</a:t>
            </a: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     also, </a:t>
            </a:r>
            <a:r>
              <a:rPr lang="en-US" altLang="en-US" sz="2000" dirty="0" err="1">
                <a:solidFill>
                  <a:srgbClr val="FFFF00"/>
                </a:solidFill>
                <a:latin typeface="Times New Roman" panose="02020603050405020304" pitchFamily="18" charset="0"/>
              </a:rPr>
              <a:t>And+Tri</a:t>
            </a:r>
            <a:r>
              <a:rPr lang="en-US" altLang="en-US" sz="2000" dirty="0">
                <a:solidFill>
                  <a:srgbClr val="FFFF00"/>
                </a:solidFill>
                <a:latin typeface="Times New Roman" panose="02020603050405020304" pitchFamily="18" charset="0"/>
              </a:rPr>
              <a:t> rotations</a:t>
            </a:r>
          </a:p>
        </p:txBody>
      </p:sp>
      <p:sp>
        <p:nvSpPr>
          <p:cNvPr id="2" name="TextBox 1">
            <a:extLst>
              <a:ext uri="{FF2B5EF4-FFF2-40B4-BE49-F238E27FC236}">
                <a16:creationId xmlns:a16="http://schemas.microsoft.com/office/drawing/2014/main" id="{F041D818-110D-B1F6-6041-1991770908A4}"/>
              </a:ext>
            </a:extLst>
          </p:cNvPr>
          <p:cNvSpPr txBox="1"/>
          <p:nvPr/>
        </p:nvSpPr>
        <p:spPr>
          <a:xfrm>
            <a:off x="6934200" y="6334125"/>
            <a:ext cx="2133600" cy="338554"/>
          </a:xfrm>
          <a:prstGeom prst="rect">
            <a:avLst/>
          </a:prstGeom>
          <a:noFill/>
        </p:spPr>
        <p:txBody>
          <a:bodyPr wrap="square">
            <a:spAutoFit/>
          </a:bodyPr>
          <a:lstStyle/>
          <a:p>
            <a:pPr eaLnBrk="1" hangingPunct="1">
              <a:spcBef>
                <a:spcPct val="0"/>
              </a:spcBef>
              <a:buFontTx/>
              <a:buNone/>
            </a:pPr>
            <a:r>
              <a:rPr lang="en-US" altLang="en-US" dirty="0">
                <a:solidFill>
                  <a:srgbClr val="FFFF00"/>
                </a:solidFill>
                <a:latin typeface="Times New Roman" panose="02020603050405020304" pitchFamily="18" charset="0"/>
              </a:rPr>
              <a:t>van der </a:t>
            </a:r>
            <a:r>
              <a:rPr lang="en-US" altLang="en-US" dirty="0" err="1">
                <a:solidFill>
                  <a:srgbClr val="FFFF00"/>
                </a:solidFill>
                <a:latin typeface="Times New Roman" panose="02020603050405020304" pitchFamily="18" charset="0"/>
              </a:rPr>
              <a:t>Marel</a:t>
            </a:r>
            <a:r>
              <a:rPr lang="en-US" altLang="en-US" sz="1600" dirty="0">
                <a:solidFill>
                  <a:srgbClr val="FFFF00"/>
                </a:solidFill>
                <a:latin typeface="Times New Roman" panose="02020603050405020304" pitchFamily="18" charset="0"/>
              </a:rPr>
              <a:t>+ (2019)</a:t>
            </a:r>
          </a:p>
        </p:txBody>
      </p:sp>
      <p:sp>
        <p:nvSpPr>
          <p:cNvPr id="4" name="TextBox 3">
            <a:extLst>
              <a:ext uri="{FF2B5EF4-FFF2-40B4-BE49-F238E27FC236}">
                <a16:creationId xmlns:a16="http://schemas.microsoft.com/office/drawing/2014/main" id="{2A2103D1-3B8F-04A3-F338-87D074398822}"/>
              </a:ext>
            </a:extLst>
          </p:cNvPr>
          <p:cNvSpPr txBox="1"/>
          <p:nvPr/>
        </p:nvSpPr>
        <p:spPr>
          <a:xfrm>
            <a:off x="2189923" y="6299657"/>
            <a:ext cx="4664764" cy="338554"/>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=nzhL4bgqkJY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000"/>
                                        <p:tgtEl>
                                          <p:spTgt spid="7">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fade">
                                      <p:cBhvr>
                                        <p:cTn id="18" dur="2000"/>
                                        <p:tgtEl>
                                          <p:spTgt spid="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2000"/>
                                        <p:tgtEl>
                                          <p:spTgt spid="7">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9" end="9"/>
                                            </p:txEl>
                                          </p:spTgt>
                                        </p:tgtEl>
                                        <p:attrNameLst>
                                          <p:attrName>style.visibility</p:attrName>
                                        </p:attrNameLst>
                                      </p:cBhvr>
                                      <p:to>
                                        <p:strVal val="visible"/>
                                      </p:to>
                                    </p:set>
                                    <p:animEffect transition="in" filter="fade">
                                      <p:cBhvr>
                                        <p:cTn id="26" dur="2000"/>
                                        <p:tgtEl>
                                          <p:spTgt spid="7">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animEffect transition="in" filter="fade">
                                      <p:cBhvr>
                                        <p:cTn id="29" dur="2000"/>
                                        <p:tgtEl>
                                          <p:spTgt spid="7">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11" end="11"/>
                                            </p:txEl>
                                          </p:spTgt>
                                        </p:tgtEl>
                                        <p:attrNameLst>
                                          <p:attrName>style.visibility</p:attrName>
                                        </p:attrNameLst>
                                      </p:cBhvr>
                                      <p:to>
                                        <p:strVal val="visible"/>
                                      </p:to>
                                    </p:set>
                                    <p:animEffect transition="in" filter="fade">
                                      <p:cBhvr>
                                        <p:cTn id="32" dur="2000"/>
                                        <p:tgtEl>
                                          <p:spTgt spid="7">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animEffect transition="in" filter="fade">
                                      <p:cBhvr>
                                        <p:cTn id="35" dur="2000"/>
                                        <p:tgtEl>
                                          <p:spTgt spid="7">
                                            <p:txEl>
                                              <p:pRg st="12" end="1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13" end="13"/>
                                            </p:txEl>
                                          </p:spTgt>
                                        </p:tgtEl>
                                        <p:attrNameLst>
                                          <p:attrName>style.visibility</p:attrName>
                                        </p:attrNameLst>
                                      </p:cBhvr>
                                      <p:to>
                                        <p:strVal val="visible"/>
                                      </p:to>
                                    </p:set>
                                    <p:animEffect transition="in" filter="fade">
                                      <p:cBhvr>
                                        <p:cTn id="40" dur="2000"/>
                                        <p:tgtEl>
                                          <p:spTgt spid="7">
                                            <p:txEl>
                                              <p:pRg st="13" end="13"/>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14" end="14"/>
                                            </p:txEl>
                                          </p:spTgt>
                                        </p:tgtEl>
                                        <p:attrNameLst>
                                          <p:attrName>style.visibility</p:attrName>
                                        </p:attrNameLst>
                                      </p:cBhvr>
                                      <p:to>
                                        <p:strVal val="visible"/>
                                      </p:to>
                                    </p:set>
                                    <p:animEffect transition="in" filter="fade">
                                      <p:cBhvr>
                                        <p:cTn id="45" dur="20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45410" name="Picture 3" descr="Screen Shot 2020-01-27 at 2.25.56 PM.png">
            <a:extLst>
              <a:ext uri="{FF2B5EF4-FFF2-40B4-BE49-F238E27FC236}">
                <a16:creationId xmlns:a16="http://schemas.microsoft.com/office/drawing/2014/main" id="{A4F164D9-EEF1-C5AD-B681-768F156FC3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03313"/>
            <a:ext cx="9144000"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2">
            <a:extLst>
              <a:ext uri="{FF2B5EF4-FFF2-40B4-BE49-F238E27FC236}">
                <a16:creationId xmlns:a16="http://schemas.microsoft.com/office/drawing/2014/main" id="{F5AA868F-E2F6-917B-0A8E-95B2607911B2}"/>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FF"/>
                </a:solidFill>
                <a:latin typeface="Times New Roman" panose="02020603050405020304" pitchFamily="18" charset="0"/>
                <a:ea typeface="ＭＳ Ｐゴシック" panose="020B0600070205080204" pitchFamily="34" charset="-128"/>
              </a:rPr>
              <a:t>Milky Way + Andromeda Future</a:t>
            </a:r>
          </a:p>
        </p:txBody>
      </p:sp>
      <p:sp>
        <p:nvSpPr>
          <p:cNvPr id="145412" name="TextBox 7">
            <a:extLst>
              <a:ext uri="{FF2B5EF4-FFF2-40B4-BE49-F238E27FC236}">
                <a16:creationId xmlns:a16="http://schemas.microsoft.com/office/drawing/2014/main" id="{2D51572F-586D-9BD4-98AC-0EF6E1B6598B}"/>
              </a:ext>
            </a:extLst>
          </p:cNvPr>
          <p:cNvSpPr txBox="1">
            <a:spLocks noChangeArrowheads="1"/>
          </p:cNvSpPr>
          <p:nvPr/>
        </p:nvSpPr>
        <p:spPr bwMode="auto">
          <a:xfrm>
            <a:off x="76200" y="1169988"/>
            <a:ext cx="9067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FF"/>
                </a:solidFill>
                <a:latin typeface="Times New Roman" panose="02020603050405020304" pitchFamily="18" charset="0"/>
              </a:rPr>
              <a:t>today                                                                2 Gyr</a:t>
            </a: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1200">
              <a:solidFill>
                <a:srgbClr val="FFFFFF"/>
              </a:solidFill>
              <a:latin typeface="Times New Roman" panose="02020603050405020304" pitchFamily="18" charset="0"/>
            </a:endParaRPr>
          </a:p>
          <a:p>
            <a:pPr eaLnBrk="1" hangingPunct="1">
              <a:spcBef>
                <a:spcPct val="0"/>
              </a:spcBef>
              <a:buFontTx/>
              <a:buNone/>
            </a:pPr>
            <a:r>
              <a:rPr lang="en-US" altLang="en-US" sz="2000">
                <a:solidFill>
                  <a:srgbClr val="FFFFFF"/>
                </a:solidFill>
                <a:latin typeface="Times New Roman" panose="02020603050405020304" pitchFamily="18" charset="0"/>
              </a:rPr>
              <a:t>4.4 Gyr                                                            4.5 Gyr</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47458" name="Picture 1" descr="Screen Shot 2020-01-27 at 2.26.12 PM.png">
            <a:extLst>
              <a:ext uri="{FF2B5EF4-FFF2-40B4-BE49-F238E27FC236}">
                <a16:creationId xmlns:a16="http://schemas.microsoft.com/office/drawing/2014/main" id="{A98AB7E7-539B-45E4-F00F-219104E04B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Box 7">
            <a:extLst>
              <a:ext uri="{FF2B5EF4-FFF2-40B4-BE49-F238E27FC236}">
                <a16:creationId xmlns:a16="http://schemas.microsoft.com/office/drawing/2014/main" id="{D8376882-A854-7F27-5B1F-EEC5BC5406DB}"/>
              </a:ext>
            </a:extLst>
          </p:cNvPr>
          <p:cNvSpPr txBox="1">
            <a:spLocks noChangeArrowheads="1"/>
          </p:cNvSpPr>
          <p:nvPr/>
        </p:nvSpPr>
        <p:spPr bwMode="auto">
          <a:xfrm>
            <a:off x="76200" y="1169988"/>
            <a:ext cx="9067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FF"/>
                </a:solidFill>
                <a:latin typeface="Times New Roman" panose="02020603050405020304" pitchFamily="18" charset="0"/>
              </a:rPr>
              <a:t>4.5 Gyr                                                            4.6 Gyr</a:t>
            </a: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1200">
              <a:solidFill>
                <a:srgbClr val="FFFFFF"/>
              </a:solidFill>
              <a:latin typeface="Times New Roman" panose="02020603050405020304" pitchFamily="18" charset="0"/>
            </a:endParaRPr>
          </a:p>
          <a:p>
            <a:pPr eaLnBrk="1" hangingPunct="1">
              <a:spcBef>
                <a:spcPct val="0"/>
              </a:spcBef>
              <a:buFontTx/>
              <a:buNone/>
            </a:pPr>
            <a:r>
              <a:rPr lang="en-US" altLang="en-US" sz="2000">
                <a:solidFill>
                  <a:srgbClr val="FFFFFF"/>
                </a:solidFill>
                <a:latin typeface="Times New Roman" panose="02020603050405020304" pitchFamily="18" charset="0"/>
              </a:rPr>
              <a:t>5.7 Gyr                                                            8 Gyr</a:t>
            </a:r>
          </a:p>
        </p:txBody>
      </p:sp>
      <p:sp>
        <p:nvSpPr>
          <p:cNvPr id="3" name="Rectangle 2">
            <a:extLst>
              <a:ext uri="{FF2B5EF4-FFF2-40B4-BE49-F238E27FC236}">
                <a16:creationId xmlns:a16="http://schemas.microsoft.com/office/drawing/2014/main" id="{9E6B91EB-35B7-D719-C69A-BA7EA549745E}"/>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FF"/>
                </a:solidFill>
                <a:latin typeface="Times New Roman" panose="02020603050405020304" pitchFamily="18" charset="0"/>
                <a:ea typeface="ＭＳ Ｐゴシック" panose="020B0600070205080204" pitchFamily="34" charset="-128"/>
              </a:rPr>
              <a:t>Milky Way + Andromeda Future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21" name="Picture 1" descr="pass.IMG_1913.copy.jpg">
            <a:extLst>
              <a:ext uri="{FF2B5EF4-FFF2-40B4-BE49-F238E27FC236}">
                <a16:creationId xmlns:a16="http://schemas.microsoft.com/office/drawing/2014/main" id="{DA449004-785E-682D-D3AF-AD3FFC0C9A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a:extLst>
              <a:ext uri="{FF2B5EF4-FFF2-40B4-BE49-F238E27FC236}">
                <a16:creationId xmlns:a16="http://schemas.microsoft.com/office/drawing/2014/main" id="{4752A428-7172-4127-2680-770836834059}"/>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Your Future: Proposal Strategy</a:t>
            </a:r>
          </a:p>
        </p:txBody>
      </p:sp>
      <p:sp>
        <p:nvSpPr>
          <p:cNvPr id="1404933" name="Rectangle 5">
            <a:extLst>
              <a:ext uri="{FF2B5EF4-FFF2-40B4-BE49-F238E27FC236}">
                <a16:creationId xmlns:a16="http://schemas.microsoft.com/office/drawing/2014/main" id="{E158762D-448C-E18B-A67C-6E83AB9D5340}"/>
              </a:ext>
            </a:extLst>
          </p:cNvPr>
          <p:cNvSpPr>
            <a:spLocks noChangeArrowheads="1"/>
          </p:cNvSpPr>
          <p:nvPr/>
        </p:nvSpPr>
        <p:spPr bwMode="auto">
          <a:xfrm>
            <a:off x="381000" y="909637"/>
            <a:ext cx="8077200" cy="3662541"/>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r>
              <a:rPr lang="en-US" altLang="en-US" sz="1600" u="sng" dirty="0">
                <a:solidFill>
                  <a:schemeClr val="accent4">
                    <a:lumMod val="10000"/>
                  </a:schemeClr>
                </a:solidFill>
                <a:latin typeface="Times New Roman" panose="02020603050405020304" pitchFamily="18" charset="0"/>
                <a:hlinkClick r:id="rId4">
                  <a:extLst>
                    <a:ext uri="{A12FA001-AC4F-418D-AE19-62706E023703}">
                      <ahyp:hlinkClr xmlns:ahyp="http://schemas.microsoft.com/office/drawing/2018/hyperlinkcolor" val="tx"/>
                    </a:ext>
                  </a:extLst>
                </a:hlinkClick>
              </a:rPr>
              <a:t>http://www.astro.gsu.edu/~thenry/GALACTIC/</a:t>
            </a:r>
            <a:endParaRPr lang="en-US" altLang="en-US" sz="1600" u="sng" dirty="0">
              <a:solidFill>
                <a:schemeClr val="accent4">
                  <a:lumMod val="10000"/>
                </a:schemeClr>
              </a:solidFill>
              <a:latin typeface="Times New Roman" panose="02020603050405020304" pitchFamily="18" charset="0"/>
            </a:endParaRPr>
          </a:p>
          <a:p>
            <a:pPr algn="ctr" eaLnBrk="1" hangingPunct="1">
              <a:spcBef>
                <a:spcPct val="0"/>
              </a:spcBef>
              <a:buFontTx/>
              <a:buNone/>
              <a:defRPr/>
            </a:pPr>
            <a:endParaRPr lang="en-US" altLang="en-US" sz="1600" dirty="0">
              <a:solidFill>
                <a:schemeClr val="bg1">
                  <a:lumMod val="60000"/>
                  <a:lumOff val="40000"/>
                </a:schemeClr>
              </a:solidFill>
              <a:latin typeface="Times New Roman" panose="02020603050405020304" pitchFamily="18" charset="0"/>
            </a:endParaRPr>
          </a:p>
          <a:p>
            <a:pPr eaLnBrk="1" hangingPunct="1">
              <a:spcBef>
                <a:spcPct val="0"/>
              </a:spcBef>
              <a:buFontTx/>
              <a:buNone/>
              <a:defRPr/>
            </a:pPr>
            <a:r>
              <a:rPr lang="en-US" altLang="en-US" sz="2000" dirty="0">
                <a:solidFill>
                  <a:srgbClr val="FFFF00"/>
                </a:solidFill>
                <a:latin typeface="Times New Roman" panose="02020603050405020304" pitchFamily="18" charset="0"/>
              </a:rPr>
              <a:t>Tuesday 30 JAN 		Reading #1</a:t>
            </a:r>
          </a:p>
          <a:p>
            <a:pPr eaLnBrk="1" hangingPunct="1">
              <a:spcBef>
                <a:spcPct val="0"/>
              </a:spcBef>
              <a:buFontTx/>
              <a:buNone/>
              <a:defRPr/>
            </a:pP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Prusti</a:t>
            </a:r>
            <a:r>
              <a:rPr lang="en-US" altLang="en-US" sz="2000" dirty="0">
                <a:solidFill>
                  <a:srgbClr val="000000"/>
                </a:solidFill>
                <a:latin typeface="Times New Roman" panose="02020603050405020304" pitchFamily="18" charset="0"/>
              </a:rPr>
              <a:t>+ 2016 --- first 2 sections, 3 pages</a:t>
            </a:r>
          </a:p>
          <a:p>
            <a:pPr eaLnBrk="1" hangingPunct="1">
              <a:spcBef>
                <a:spcPct val="0"/>
              </a:spcBef>
              <a:buFontTx/>
              <a:buNone/>
              <a:defRPr/>
            </a:pP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Vallenari</a:t>
            </a:r>
            <a:r>
              <a:rPr lang="en-US" altLang="en-US" sz="2000" dirty="0">
                <a:solidFill>
                  <a:srgbClr val="000000"/>
                </a:solidFill>
                <a:latin typeface="Times New Roman" panose="02020603050405020304" pitchFamily="18" charset="0"/>
              </a:rPr>
              <a:t>+ 2023 --- 12 pages </a:t>
            </a:r>
          </a:p>
          <a:p>
            <a:pPr eaLnBrk="1" hangingPunct="1">
              <a:spcBef>
                <a:spcPct val="0"/>
              </a:spcBef>
              <a:buFontTx/>
              <a:buNone/>
              <a:defRPr/>
            </a:pPr>
            <a:endParaRPr lang="en-US" altLang="en-US" sz="1000" dirty="0">
              <a:solidFill>
                <a:srgbClr val="FFFF00"/>
              </a:solidFill>
              <a:latin typeface="Times New Roman" panose="02020603050405020304" pitchFamily="18" charset="0"/>
            </a:endParaRPr>
          </a:p>
          <a:p>
            <a:pPr eaLnBrk="1" hangingPunct="1">
              <a:spcBef>
                <a:spcPct val="0"/>
              </a:spcBef>
              <a:buFontTx/>
              <a:buNone/>
              <a:defRPr/>
            </a:pPr>
            <a:r>
              <a:rPr lang="en-US" altLang="en-US" sz="2000" dirty="0">
                <a:solidFill>
                  <a:srgbClr val="FFFF00"/>
                </a:solidFill>
                <a:latin typeface="Times New Roman" panose="02020603050405020304" pitchFamily="18" charset="0"/>
              </a:rPr>
              <a:t>Thursday 01 FEB		Choose 2 Topics</a:t>
            </a:r>
          </a:p>
          <a:p>
            <a:pPr eaLnBrk="1" hangingPunct="1">
              <a:spcBef>
                <a:spcPct val="0"/>
              </a:spcBef>
              <a:buFontTx/>
              <a:buNone/>
              <a:defRPr/>
            </a:pPr>
            <a:r>
              <a:rPr lang="en-US" altLang="en-US" sz="2000" dirty="0">
                <a:solidFill>
                  <a:schemeClr val="accent1">
                    <a:lumMod val="10000"/>
                  </a:schemeClr>
                </a:solidFill>
                <a:latin typeface="Times New Roman" panose="02020603050405020304" pitchFamily="18" charset="0"/>
              </a:rPr>
              <a:t>			          3 sentences each --- send single page .pdf</a:t>
            </a:r>
          </a:p>
          <a:p>
            <a:pPr eaLnBrk="1" hangingPunct="1">
              <a:spcBef>
                <a:spcPct val="0"/>
              </a:spcBef>
              <a:buFontTx/>
              <a:buNone/>
              <a:defRPr/>
            </a:pPr>
            <a:r>
              <a:rPr lang="en-US" altLang="en-US" sz="2000" dirty="0">
                <a:solidFill>
                  <a:srgbClr val="0000FF"/>
                </a:solidFill>
                <a:latin typeface="Times New Roman" panose="02020603050405020304" pitchFamily="18" charset="0"/>
              </a:rPr>
              <a:t>			          </a:t>
            </a:r>
            <a:r>
              <a:rPr lang="en-US" altLang="en-US" sz="2000" dirty="0">
                <a:solidFill>
                  <a:schemeClr val="accent1">
                    <a:lumMod val="10000"/>
                  </a:schemeClr>
                </a:solidFill>
                <a:latin typeface="Times New Roman" panose="02020603050405020304" pitchFamily="18" charset="0"/>
              </a:rPr>
              <a:t>sentence #1 = SCIENCE QUESTION</a:t>
            </a:r>
          </a:p>
          <a:p>
            <a:pPr eaLnBrk="1" hangingPunct="1">
              <a:spcBef>
                <a:spcPct val="0"/>
              </a:spcBef>
              <a:buFontTx/>
              <a:buNone/>
              <a:defRPr/>
            </a:pPr>
            <a:r>
              <a:rPr lang="en-US" altLang="en-US" sz="2000" dirty="0">
                <a:solidFill>
                  <a:schemeClr val="accent1">
                    <a:lumMod val="10000"/>
                  </a:schemeClr>
                </a:solidFill>
                <a:latin typeface="Times New Roman" panose="02020603050405020304" pitchFamily="18" charset="0"/>
              </a:rPr>
              <a:t>			          sentences #2 and #3 = how will you do it?</a:t>
            </a:r>
          </a:p>
          <a:p>
            <a:pPr eaLnBrk="1" hangingPunct="1">
              <a:spcBef>
                <a:spcPct val="0"/>
              </a:spcBef>
              <a:buFontTx/>
              <a:buNone/>
              <a:defRPr/>
            </a:pPr>
            <a:endParaRPr lang="en-US" altLang="en-US" sz="1000" dirty="0">
              <a:solidFill>
                <a:srgbClr val="0000FF"/>
              </a:solidFill>
              <a:latin typeface="Times New Roman" panose="02020603050405020304" pitchFamily="18" charset="0"/>
            </a:endParaRPr>
          </a:p>
          <a:p>
            <a:pPr eaLnBrk="1" hangingPunct="1">
              <a:spcBef>
                <a:spcPct val="0"/>
              </a:spcBef>
              <a:buFontTx/>
              <a:buNone/>
              <a:defRPr/>
            </a:pPr>
            <a:r>
              <a:rPr lang="en-US" altLang="en-US" sz="2000" dirty="0">
                <a:solidFill>
                  <a:srgbClr val="FFFF00"/>
                </a:solidFill>
                <a:latin typeface="Times New Roman" panose="02020603050405020304" pitchFamily="18" charset="0"/>
              </a:rPr>
              <a:t>Thursday 08 FEB		Biographical Sketch on </a:t>
            </a:r>
            <a:r>
              <a:rPr lang="en-US" altLang="en-US" sz="2000" dirty="0" err="1">
                <a:solidFill>
                  <a:srgbClr val="FFFF00"/>
                </a:solidFill>
                <a:latin typeface="Times New Roman" panose="02020603050405020304" pitchFamily="18" charset="0"/>
              </a:rPr>
              <a:t>SciENv</a:t>
            </a:r>
            <a:endParaRPr lang="en-US" altLang="en-US" sz="2000" dirty="0">
              <a:solidFill>
                <a:srgbClr val="FFFF00"/>
              </a:solidFill>
              <a:latin typeface="Times New Roman" panose="02020603050405020304" pitchFamily="18" charset="0"/>
            </a:endParaRPr>
          </a:p>
          <a:p>
            <a:pPr eaLnBrk="1" hangingPunct="1">
              <a:spcBef>
                <a:spcPct val="0"/>
              </a:spcBef>
              <a:buFontTx/>
              <a:buNone/>
              <a:defRPr/>
            </a:pPr>
            <a:endParaRPr lang="en-US" altLang="en-US" sz="2000" dirty="0">
              <a:solidFill>
                <a:srgbClr val="0000FF"/>
              </a:solidFill>
              <a:latin typeface="Times New Roman" panose="02020603050405020304" pitchFamily="18" charset="0"/>
            </a:endParaRPr>
          </a:p>
        </p:txBody>
      </p:sp>
      <p:pic>
        <p:nvPicPr>
          <p:cNvPr id="81924" name="Picture 2" descr="Screen Shot 2020-01-20 at 11.15.33 PM.png">
            <a:extLst>
              <a:ext uri="{FF2B5EF4-FFF2-40B4-BE49-F238E27FC236}">
                <a16:creationId xmlns:a16="http://schemas.microsoft.com/office/drawing/2014/main" id="{C0DDC643-153D-AA5C-5518-4AF2E06AD7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3" descr="Screen Shot 2020-01-20 at 11.18.30 PM.png">
            <a:extLst>
              <a:ext uri="{FF2B5EF4-FFF2-40B4-BE49-F238E27FC236}">
                <a16:creationId xmlns:a16="http://schemas.microsoft.com/office/drawing/2014/main" id="{0DC42CF0-43FD-669B-9DD4-93134196881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04933">
                                            <p:txEl>
                                              <p:pRg st="0" end="0"/>
                                            </p:txEl>
                                          </p:spTgt>
                                        </p:tgtEl>
                                        <p:attrNameLst>
                                          <p:attrName>style.visibility</p:attrName>
                                        </p:attrNameLst>
                                      </p:cBhvr>
                                      <p:to>
                                        <p:strVal val="visible"/>
                                      </p:to>
                                    </p:set>
                                    <p:animEffect transition="in" filter="fade">
                                      <p:cBhvr>
                                        <p:cTn id="7" dur="2000"/>
                                        <p:tgtEl>
                                          <p:spTgt spid="14049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04933">
                                            <p:txEl>
                                              <p:pRg st="2" end="2"/>
                                            </p:txEl>
                                          </p:spTgt>
                                        </p:tgtEl>
                                        <p:attrNameLst>
                                          <p:attrName>style.visibility</p:attrName>
                                        </p:attrNameLst>
                                      </p:cBhvr>
                                      <p:to>
                                        <p:strVal val="visible"/>
                                      </p:to>
                                    </p:set>
                                    <p:animEffect transition="in" filter="fade">
                                      <p:cBhvr>
                                        <p:cTn id="12" dur="2000"/>
                                        <p:tgtEl>
                                          <p:spTgt spid="14049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4933">
                                            <p:txEl>
                                              <p:pRg st="3" end="3"/>
                                            </p:txEl>
                                          </p:spTgt>
                                        </p:tgtEl>
                                        <p:attrNameLst>
                                          <p:attrName>style.visibility</p:attrName>
                                        </p:attrNameLst>
                                      </p:cBhvr>
                                      <p:to>
                                        <p:strVal val="visible"/>
                                      </p:to>
                                    </p:set>
                                    <p:animEffect transition="in" filter="fade">
                                      <p:cBhvr>
                                        <p:cTn id="17" dur="2000"/>
                                        <p:tgtEl>
                                          <p:spTgt spid="140493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04933">
                                            <p:txEl>
                                              <p:pRg st="4" end="4"/>
                                            </p:txEl>
                                          </p:spTgt>
                                        </p:tgtEl>
                                        <p:attrNameLst>
                                          <p:attrName>style.visibility</p:attrName>
                                        </p:attrNameLst>
                                      </p:cBhvr>
                                      <p:to>
                                        <p:strVal val="visible"/>
                                      </p:to>
                                    </p:set>
                                    <p:animEffect transition="in" filter="fade">
                                      <p:cBhvr>
                                        <p:cTn id="20" dur="2000"/>
                                        <p:tgtEl>
                                          <p:spTgt spid="1404933">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404933">
                                            <p:txEl>
                                              <p:pRg st="6" end="6"/>
                                            </p:txEl>
                                          </p:spTgt>
                                        </p:tgtEl>
                                        <p:attrNameLst>
                                          <p:attrName>style.visibility</p:attrName>
                                        </p:attrNameLst>
                                      </p:cBhvr>
                                      <p:to>
                                        <p:strVal val="visible"/>
                                      </p:to>
                                    </p:set>
                                    <p:animEffect transition="in" filter="fade">
                                      <p:cBhvr>
                                        <p:cTn id="25" dur="2000"/>
                                        <p:tgtEl>
                                          <p:spTgt spid="1404933">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404933">
                                            <p:txEl>
                                              <p:pRg st="7" end="7"/>
                                            </p:txEl>
                                          </p:spTgt>
                                        </p:tgtEl>
                                        <p:attrNameLst>
                                          <p:attrName>style.visibility</p:attrName>
                                        </p:attrNameLst>
                                      </p:cBhvr>
                                      <p:to>
                                        <p:strVal val="visible"/>
                                      </p:to>
                                    </p:set>
                                    <p:animEffect transition="in" filter="fade">
                                      <p:cBhvr>
                                        <p:cTn id="30" dur="2000"/>
                                        <p:tgtEl>
                                          <p:spTgt spid="140493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404933">
                                            <p:txEl>
                                              <p:pRg st="8" end="8"/>
                                            </p:txEl>
                                          </p:spTgt>
                                        </p:tgtEl>
                                        <p:attrNameLst>
                                          <p:attrName>style.visibility</p:attrName>
                                        </p:attrNameLst>
                                      </p:cBhvr>
                                      <p:to>
                                        <p:strVal val="visible"/>
                                      </p:to>
                                    </p:set>
                                    <p:animEffect transition="in" filter="fade">
                                      <p:cBhvr>
                                        <p:cTn id="33" dur="2000"/>
                                        <p:tgtEl>
                                          <p:spTgt spid="140493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404933">
                                            <p:txEl>
                                              <p:pRg st="9" end="9"/>
                                            </p:txEl>
                                          </p:spTgt>
                                        </p:tgtEl>
                                        <p:attrNameLst>
                                          <p:attrName>style.visibility</p:attrName>
                                        </p:attrNameLst>
                                      </p:cBhvr>
                                      <p:to>
                                        <p:strVal val="visible"/>
                                      </p:to>
                                    </p:set>
                                    <p:animEffect transition="in" filter="fade">
                                      <p:cBhvr>
                                        <p:cTn id="36" dur="2000"/>
                                        <p:tgtEl>
                                          <p:spTgt spid="1404933">
                                            <p:txEl>
                                              <p:pRg st="9" end="9"/>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404933">
                                            <p:txEl>
                                              <p:pRg st="11" end="11"/>
                                            </p:txEl>
                                          </p:spTgt>
                                        </p:tgtEl>
                                        <p:attrNameLst>
                                          <p:attrName>style.visibility</p:attrName>
                                        </p:attrNameLst>
                                      </p:cBhvr>
                                      <p:to>
                                        <p:strVal val="visible"/>
                                      </p:to>
                                    </p:set>
                                    <p:animEffect transition="in" filter="fade">
                                      <p:cBhvr>
                                        <p:cTn id="41" dur="2000"/>
                                        <p:tgtEl>
                                          <p:spTgt spid="140493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3F60CCAC-BD93-BD77-95C0-C605ABB8F5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75"/>
            <a:ext cx="10363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a:extLst>
              <a:ext uri="{FF2B5EF4-FFF2-40B4-BE49-F238E27FC236}">
                <a16:creationId xmlns:a16="http://schemas.microsoft.com/office/drawing/2014/main" id="{D56508B9-F65A-CBF0-AF5B-2872A1B71763}"/>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a:t>
            </a:r>
          </a:p>
        </p:txBody>
      </p:sp>
      <p:sp>
        <p:nvSpPr>
          <p:cNvPr id="2" name="TextBox 7">
            <a:extLst>
              <a:ext uri="{FF2B5EF4-FFF2-40B4-BE49-F238E27FC236}">
                <a16:creationId xmlns:a16="http://schemas.microsoft.com/office/drawing/2014/main" id="{EE586CE0-2BAA-E104-9A61-4CEFF41C110C}"/>
              </a:ext>
            </a:extLst>
          </p:cNvPr>
          <p:cNvSpPr txBox="1">
            <a:spLocks noChangeArrowheads="1"/>
          </p:cNvSpPr>
          <p:nvPr/>
        </p:nvSpPr>
        <p:spPr bwMode="auto">
          <a:xfrm>
            <a:off x="76200" y="914400"/>
            <a:ext cx="8915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Prime Contract	MAY 2006</a:t>
            </a:r>
          </a:p>
          <a:p>
            <a:pPr eaLnBrk="1" hangingPunct="1">
              <a:spcBef>
                <a:spcPct val="0"/>
              </a:spcBef>
              <a:buFontTx/>
              <a:buNone/>
            </a:pPr>
            <a:r>
              <a:rPr lang="en-US" altLang="en-US" sz="2000" dirty="0">
                <a:solidFill>
                  <a:srgbClr val="FFFF00"/>
                </a:solidFill>
                <a:latin typeface="Times New Roman" panose="02020603050405020304" pitchFamily="18" charset="0"/>
              </a:rPr>
              <a:t>		     2 telescopes</a:t>
            </a:r>
          </a:p>
          <a:p>
            <a:pPr eaLnBrk="1" hangingPunct="1">
              <a:spcBef>
                <a:spcPct val="0"/>
              </a:spcBef>
              <a:buFontTx/>
              <a:buNone/>
            </a:pPr>
            <a:r>
              <a:rPr lang="en-US" altLang="en-US" sz="2000" dirty="0">
                <a:solidFill>
                  <a:srgbClr val="FFFF00"/>
                </a:solidFill>
                <a:latin typeface="Times New Roman" panose="02020603050405020304" pitchFamily="18" charset="0"/>
              </a:rPr>
              <a:t>		     3 science instruments: </a:t>
            </a:r>
            <a:r>
              <a:rPr lang="en-US" altLang="en-US" sz="2000" dirty="0" err="1">
                <a:solidFill>
                  <a:srgbClr val="FFFF00"/>
                </a:solidFill>
                <a:latin typeface="Times New Roman" panose="02020603050405020304" pitchFamily="18" charset="0"/>
              </a:rPr>
              <a:t>astrometer</a:t>
            </a:r>
            <a:r>
              <a:rPr lang="en-US" altLang="en-US" sz="2000" dirty="0">
                <a:solidFill>
                  <a:srgbClr val="FFFF00"/>
                </a:solidFill>
                <a:latin typeface="Times New Roman" panose="02020603050405020304" pitchFamily="18" charset="0"/>
              </a:rPr>
              <a:t>, photometer, RV spectrometer</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Launched	DEC 2013 from French Guiana (5 N)</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Orbit		JAN 2014 Lissajous around L2</a:t>
            </a:r>
          </a:p>
        </p:txBody>
      </p:sp>
      <p:pic>
        <p:nvPicPr>
          <p:cNvPr id="4" name="Picture 3" descr="A diagram of the solar system&#10;&#10;Description automatically generated">
            <a:extLst>
              <a:ext uri="{FF2B5EF4-FFF2-40B4-BE49-F238E27FC236}">
                <a16:creationId xmlns:a16="http://schemas.microsoft.com/office/drawing/2014/main" id="{CCB8250B-296D-8F15-DE86-1B065D5E1081}"/>
              </a:ext>
            </a:extLst>
          </p:cNvPr>
          <p:cNvPicPr>
            <a:picLocks noChangeAspect="1"/>
          </p:cNvPicPr>
          <p:nvPr/>
        </p:nvPicPr>
        <p:blipFill>
          <a:blip r:embed="rId4"/>
          <a:stretch>
            <a:fillRect/>
          </a:stretch>
        </p:blipFill>
        <p:spPr>
          <a:xfrm>
            <a:off x="654367" y="0"/>
            <a:ext cx="7772400" cy="68029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20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6EB666D4-4C26-A76A-7D3F-41BDBA15CFFE}"/>
              </a:ext>
            </a:extLst>
          </p:cNvPr>
          <p:cNvSpPr>
            <a:spLocks noGrp="1" noChangeArrowheads="1"/>
          </p:cNvSpPr>
          <p:nvPr>
            <p:ph type="title"/>
          </p:nvPr>
        </p:nvSpPr>
        <p:spPr>
          <a:xfrm>
            <a:off x="-76200" y="0"/>
            <a:ext cx="92964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Topics</a:t>
            </a:r>
          </a:p>
        </p:txBody>
      </p:sp>
      <p:sp>
        <p:nvSpPr>
          <p:cNvPr id="16" name="TextBox 2">
            <a:extLst>
              <a:ext uri="{FF2B5EF4-FFF2-40B4-BE49-F238E27FC236}">
                <a16:creationId xmlns:a16="http://schemas.microsoft.com/office/drawing/2014/main" id="{BFC7E69E-EB7B-E0B8-C233-7EB3C0EA5E27}"/>
              </a:ext>
            </a:extLst>
          </p:cNvPr>
          <p:cNvSpPr txBox="1">
            <a:spLocks noChangeArrowheads="1"/>
          </p:cNvSpPr>
          <p:nvPr/>
        </p:nvSpPr>
        <p:spPr bwMode="auto">
          <a:xfrm>
            <a:off x="304800" y="609600"/>
            <a:ext cx="42672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naked eye stars</a:t>
            </a:r>
          </a:p>
          <a:p>
            <a:pPr eaLnBrk="1" hangingPunct="1">
              <a:spcBef>
                <a:spcPct val="0"/>
              </a:spcBef>
              <a:buFontTx/>
              <a:buNone/>
            </a:pPr>
            <a:r>
              <a:rPr lang="en-US" altLang="en-US" sz="2000" dirty="0">
                <a:solidFill>
                  <a:srgbClr val="000000"/>
                </a:solidFill>
                <a:latin typeface="Times New Roman" panose="02020603050405020304" pitchFamily="18" charset="0"/>
              </a:rPr>
              <a:t>O/B dwarf population(s)</a:t>
            </a:r>
          </a:p>
          <a:p>
            <a:pPr eaLnBrk="1" hangingPunct="1">
              <a:spcBef>
                <a:spcPct val="0"/>
              </a:spcBef>
              <a:buFontTx/>
              <a:buNone/>
            </a:pPr>
            <a:r>
              <a:rPr lang="en-US" altLang="en-US" sz="2000" dirty="0">
                <a:solidFill>
                  <a:srgbClr val="000000"/>
                </a:solidFill>
                <a:latin typeface="Times New Roman" panose="02020603050405020304" pitchFamily="18" charset="0"/>
              </a:rPr>
              <a:t>blue/red </a:t>
            </a:r>
            <a:r>
              <a:rPr lang="en-US" altLang="en-US" sz="2000" dirty="0" err="1">
                <a:solidFill>
                  <a:srgbClr val="000000"/>
                </a:solidFill>
                <a:latin typeface="Times New Roman" panose="02020603050405020304" pitchFamily="18" charset="0"/>
              </a:rPr>
              <a:t>supergiants</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red giants</a:t>
            </a:r>
          </a:p>
          <a:p>
            <a:pPr eaLnBrk="1" hangingPunct="1">
              <a:spcBef>
                <a:spcPct val="0"/>
              </a:spcBef>
              <a:buFontTx/>
              <a:buNone/>
            </a:pPr>
            <a:r>
              <a:rPr lang="en-US" altLang="en-US" sz="2000" dirty="0">
                <a:solidFill>
                  <a:srgbClr val="000000"/>
                </a:solidFill>
                <a:latin typeface="Times New Roman" panose="02020603050405020304" pitchFamily="18" charset="0"/>
              </a:rPr>
              <a:t>red clump/horizontal branch stars</a:t>
            </a:r>
          </a:p>
          <a:p>
            <a:pPr eaLnBrk="1" hangingPunct="1">
              <a:spcBef>
                <a:spcPct val="0"/>
              </a:spcBef>
              <a:buFontTx/>
              <a:buNone/>
            </a:pPr>
            <a:r>
              <a:rPr lang="en-US" altLang="en-US" sz="2000" dirty="0">
                <a:solidFill>
                  <a:srgbClr val="000000"/>
                </a:solidFill>
                <a:latin typeface="Times New Roman" panose="02020603050405020304" pitchFamily="18" charset="0"/>
              </a:rPr>
              <a:t>cool subdwarfs</a:t>
            </a:r>
          </a:p>
          <a:p>
            <a:pPr eaLnBrk="1" hangingPunct="1">
              <a:spcBef>
                <a:spcPct val="0"/>
              </a:spcBef>
              <a:buFontTx/>
              <a:buNone/>
            </a:pPr>
            <a:r>
              <a:rPr lang="en-US" altLang="en-US" sz="2000" dirty="0">
                <a:solidFill>
                  <a:srgbClr val="000000"/>
                </a:solidFill>
                <a:latin typeface="Times New Roman" panose="02020603050405020304" pitchFamily="18" charset="0"/>
              </a:rPr>
              <a:t>hot subdwarfs</a:t>
            </a:r>
          </a:p>
          <a:p>
            <a:pPr eaLnBrk="1" hangingPunct="1">
              <a:spcBef>
                <a:spcPct val="0"/>
              </a:spcBef>
              <a:buFontTx/>
              <a:buNone/>
            </a:pPr>
            <a:r>
              <a:rPr lang="en-US" altLang="en-US" sz="2000" dirty="0">
                <a:solidFill>
                  <a:srgbClr val="000000"/>
                </a:solidFill>
                <a:latin typeface="Times New Roman" panose="02020603050405020304" pitchFamily="18" charset="0"/>
              </a:rPr>
              <a:t>white dwarfs</a:t>
            </a:r>
          </a:p>
          <a:p>
            <a:pPr eaLnBrk="1" hangingPunct="1">
              <a:spcBef>
                <a:spcPct val="0"/>
              </a:spcBef>
              <a:buFontTx/>
              <a:buNone/>
            </a:pPr>
            <a:r>
              <a:rPr lang="en-US" altLang="en-US" sz="2000" dirty="0">
                <a:solidFill>
                  <a:srgbClr val="000000"/>
                </a:solidFill>
                <a:latin typeface="Times New Roman" panose="02020603050405020304" pitchFamily="18" charset="0"/>
              </a:rPr>
              <a:t>brown dwarfs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binaries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Cepheid variables (phot time series)</a:t>
            </a:r>
          </a:p>
          <a:p>
            <a:pPr eaLnBrk="1" hangingPunct="1">
              <a:spcBef>
                <a:spcPct val="0"/>
              </a:spcBef>
              <a:buFontTx/>
              <a:buNone/>
            </a:pPr>
            <a:r>
              <a:rPr lang="en-US" altLang="en-US" sz="2000" dirty="0">
                <a:solidFill>
                  <a:srgbClr val="000000"/>
                </a:solidFill>
                <a:latin typeface="Times New Roman" panose="02020603050405020304" pitchFamily="18" charset="0"/>
              </a:rPr>
              <a:t>RR </a:t>
            </a:r>
            <a:r>
              <a:rPr lang="en-US" altLang="en-US" sz="2000" dirty="0" err="1">
                <a:solidFill>
                  <a:srgbClr val="000000"/>
                </a:solidFill>
                <a:latin typeface="Times New Roman" panose="02020603050405020304" pitchFamily="18" charset="0"/>
              </a:rPr>
              <a:t>Lyrae</a:t>
            </a:r>
            <a:r>
              <a:rPr lang="en-US" altLang="en-US" sz="2000" dirty="0">
                <a:solidFill>
                  <a:srgbClr val="000000"/>
                </a:solidFill>
                <a:latin typeface="Times New Roman" panose="02020603050405020304" pitchFamily="18" charset="0"/>
              </a:rPr>
              <a:t> variables (phot time series)</a:t>
            </a:r>
          </a:p>
          <a:p>
            <a:pPr eaLnBrk="1" hangingPunct="1">
              <a:spcBef>
                <a:spcPct val="0"/>
              </a:spcBef>
              <a:buFontTx/>
              <a:buNone/>
            </a:pPr>
            <a:r>
              <a:rPr lang="en-US" altLang="en-US" sz="2000" dirty="0">
                <a:solidFill>
                  <a:srgbClr val="000000"/>
                </a:solidFill>
                <a:latin typeface="Times New Roman" panose="02020603050405020304" pitchFamily="18" charset="0"/>
              </a:rPr>
              <a:t>RV Tauri variables (yellow </a:t>
            </a:r>
            <a:r>
              <a:rPr lang="en-US" altLang="en-US" sz="2000" dirty="0" err="1">
                <a:solidFill>
                  <a:srgbClr val="000000"/>
                </a:solidFill>
                <a:latin typeface="Times New Roman" panose="02020603050405020304" pitchFamily="18" charset="0"/>
              </a:rPr>
              <a:t>supergiants</a:t>
            </a:r>
            <a:r>
              <a:rPr lang="en-US" altLang="en-US" sz="2000" dirty="0">
                <a:solidFill>
                  <a:srgbClr val="000000"/>
                </a:solidFill>
                <a:latin typeface="Times New Roman" panose="02020603050405020304" pitchFamily="18" charset="0"/>
              </a:rPr>
              <a:t>)</a:t>
            </a:r>
          </a:p>
          <a:p>
            <a:pPr eaLnBrk="1" hangingPunct="1">
              <a:spcBef>
                <a:spcPct val="0"/>
              </a:spcBef>
              <a:buFontTx/>
              <a:buNone/>
            </a:pPr>
            <a:r>
              <a:rPr lang="en-US" altLang="en-US" sz="2000" dirty="0">
                <a:solidFill>
                  <a:srgbClr val="000000"/>
                </a:solidFill>
                <a:latin typeface="Times New Roman" panose="02020603050405020304" pitchFamily="18" charset="0"/>
              </a:rPr>
              <a:t>long period variables (Mira)</a:t>
            </a:r>
          </a:p>
          <a:p>
            <a:pPr eaLnBrk="1" hangingPunct="1">
              <a:spcBef>
                <a:spcPct val="0"/>
              </a:spcBef>
              <a:buFontTx/>
              <a:buNone/>
            </a:pPr>
            <a:r>
              <a:rPr lang="en-US" altLang="en-US" sz="2000" dirty="0">
                <a:solidFill>
                  <a:srgbClr val="000000"/>
                </a:solidFill>
                <a:latin typeface="Times New Roman" panose="02020603050405020304" pitchFamily="18" charset="0"/>
              </a:rPr>
              <a:t>cataclysmic variables</a:t>
            </a:r>
          </a:p>
          <a:p>
            <a:pPr eaLnBrk="1" hangingPunct="1">
              <a:spcBef>
                <a:spcPct val="0"/>
              </a:spcBef>
              <a:buFontTx/>
              <a:buNone/>
            </a:pPr>
            <a:r>
              <a:rPr lang="en-US" altLang="en-US" sz="2000" dirty="0">
                <a:solidFill>
                  <a:srgbClr val="000000"/>
                </a:solidFill>
                <a:latin typeface="Times New Roman" panose="02020603050405020304" pitchFamily="18" charset="0"/>
              </a:rPr>
              <a:t>recurrent/dwarf novae</a:t>
            </a:r>
          </a:p>
          <a:p>
            <a:pPr eaLnBrk="1" hangingPunct="1">
              <a:spcBef>
                <a:spcPct val="0"/>
              </a:spcBef>
              <a:buFontTx/>
              <a:buNone/>
            </a:pPr>
            <a:r>
              <a:rPr lang="en-US" altLang="en-US" sz="2000" dirty="0">
                <a:solidFill>
                  <a:srgbClr val="000000"/>
                </a:solidFill>
                <a:latin typeface="Times New Roman" panose="02020603050405020304" pitchFamily="18" charset="0"/>
              </a:rPr>
              <a:t>SN remnants</a:t>
            </a:r>
          </a:p>
          <a:p>
            <a:pPr eaLnBrk="1" hangingPunct="1">
              <a:spcBef>
                <a:spcPct val="0"/>
              </a:spcBef>
              <a:buFontTx/>
              <a:buNone/>
            </a:pPr>
            <a:r>
              <a:rPr lang="en-US" altLang="en-US" sz="2000" dirty="0">
                <a:solidFill>
                  <a:srgbClr val="000000"/>
                </a:solidFill>
                <a:latin typeface="Times New Roman" panose="02020603050405020304" pitchFamily="18" charset="0"/>
              </a:rPr>
              <a:t>planetary nebulae</a:t>
            </a:r>
          </a:p>
        </p:txBody>
      </p:sp>
      <p:sp>
        <p:nvSpPr>
          <p:cNvPr id="5" name="TextBox 2">
            <a:extLst>
              <a:ext uri="{FF2B5EF4-FFF2-40B4-BE49-F238E27FC236}">
                <a16:creationId xmlns:a16="http://schemas.microsoft.com/office/drawing/2014/main" id="{BC82BE3E-A8A8-B73F-AD0F-13D17335CE3B}"/>
              </a:ext>
            </a:extLst>
          </p:cNvPr>
          <p:cNvSpPr txBox="1">
            <a:spLocks noChangeArrowheads="1"/>
          </p:cNvSpPr>
          <p:nvPr/>
        </p:nvSpPr>
        <p:spPr bwMode="auto">
          <a:xfrm>
            <a:off x="4800600" y="917912"/>
            <a:ext cx="4267200" cy="5940088"/>
          </a:xfrm>
          <a:prstGeom prst="rect">
            <a:avLst/>
          </a:prstGeom>
          <a:noFill/>
          <a:ln>
            <a:noFill/>
          </a:ln>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defRPr/>
            </a:pPr>
            <a:r>
              <a:rPr lang="en-US" sz="2000" dirty="0">
                <a:solidFill>
                  <a:srgbClr val="000000"/>
                </a:solidFill>
                <a:latin typeface="Times New Roman" charset="0"/>
                <a:cs typeface="Times New Roman" charset="0"/>
              </a:rPr>
              <a:t>moving groups</a:t>
            </a:r>
          </a:p>
          <a:p>
            <a:pPr eaLnBrk="1" hangingPunct="1">
              <a:defRPr/>
            </a:pPr>
            <a:r>
              <a:rPr lang="en-US" sz="2000" dirty="0">
                <a:solidFill>
                  <a:srgbClr val="000000"/>
                </a:solidFill>
                <a:latin typeface="Times New Roman" charset="0"/>
                <a:cs typeface="Times New Roman" charset="0"/>
              </a:rPr>
              <a:t>young clusters (Orion, other Messier)</a:t>
            </a:r>
          </a:p>
          <a:p>
            <a:pPr eaLnBrk="1" hangingPunct="1">
              <a:defRPr/>
            </a:pPr>
            <a:r>
              <a:rPr lang="en-US" sz="2000" dirty="0">
                <a:solidFill>
                  <a:srgbClr val="000000"/>
                </a:solidFill>
                <a:latin typeface="Times New Roman" charset="0"/>
                <a:cs typeface="Times New Roman" charset="0"/>
              </a:rPr>
              <a:t>old clusters (M67)</a:t>
            </a:r>
          </a:p>
          <a:p>
            <a:pPr eaLnBrk="1" hangingPunct="1">
              <a:defRPr/>
            </a:pPr>
            <a:r>
              <a:rPr lang="en-US" sz="2000" dirty="0">
                <a:solidFill>
                  <a:srgbClr val="000000"/>
                </a:solidFill>
                <a:latin typeface="Times New Roman" charset="0"/>
                <a:cs typeface="Times New Roman" charset="0"/>
              </a:rPr>
              <a:t>globular clusters</a:t>
            </a: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dirty="0">
                <a:solidFill>
                  <a:srgbClr val="000000"/>
                </a:solidFill>
                <a:latin typeface="Times New Roman" charset="0"/>
                <a:cs typeface="Times New Roman" charset="0"/>
              </a:rPr>
              <a:t>map a Galactic arm</a:t>
            </a:r>
          </a:p>
          <a:p>
            <a:pPr eaLnBrk="1" hangingPunct="1">
              <a:defRPr/>
            </a:pPr>
            <a:r>
              <a:rPr lang="en-US" sz="2000" dirty="0">
                <a:solidFill>
                  <a:srgbClr val="000000"/>
                </a:solidFill>
                <a:latin typeface="Times New Roman" charset="0"/>
                <a:cs typeface="Times New Roman" charset="0"/>
              </a:rPr>
              <a:t>MW thin/thick disk via kinematics</a:t>
            </a:r>
          </a:p>
          <a:p>
            <a:pPr eaLnBrk="1" hangingPunct="1">
              <a:defRPr/>
            </a:pPr>
            <a:r>
              <a:rPr lang="en-US" sz="2000" dirty="0">
                <a:solidFill>
                  <a:srgbClr val="000000"/>
                </a:solidFill>
                <a:latin typeface="Times New Roman" charset="0"/>
                <a:cs typeface="Times New Roman" charset="0"/>
              </a:rPr>
              <a:t>MW tidal streams</a:t>
            </a: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dirty="0">
                <a:solidFill>
                  <a:srgbClr val="000000"/>
                </a:solidFill>
                <a:latin typeface="Times New Roman" charset="0"/>
                <a:cs typeface="Times New Roman" charset="0"/>
              </a:rPr>
              <a:t>LMC/SMC/And/Tri populations</a:t>
            </a:r>
          </a:p>
          <a:p>
            <a:pPr eaLnBrk="1" hangingPunct="1">
              <a:defRPr/>
            </a:pPr>
            <a:r>
              <a:rPr lang="en-US" sz="2000" dirty="0">
                <a:solidFill>
                  <a:srgbClr val="000000"/>
                </a:solidFill>
                <a:latin typeface="Times New Roman" charset="0"/>
                <a:cs typeface="Times New Roman" charset="0"/>
              </a:rPr>
              <a:t>LMC/SMC/And/Tri proper motions</a:t>
            </a: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dirty="0">
                <a:solidFill>
                  <a:srgbClr val="000000"/>
                </a:solidFill>
                <a:latin typeface="Times New Roman" charset="0"/>
                <a:cs typeface="Times New Roman" charset="0"/>
              </a:rPr>
              <a:t>Andromeda visitors</a:t>
            </a:r>
          </a:p>
          <a:p>
            <a:pPr eaLnBrk="1" hangingPunct="1">
              <a:defRPr/>
            </a:pPr>
            <a:endParaRPr lang="en-US" sz="2000" dirty="0">
              <a:solidFill>
                <a:srgbClr val="000000"/>
              </a:solidFill>
              <a:latin typeface="Times New Roman" charset="0"/>
              <a:cs typeface="Times New Roman" charset="0"/>
            </a:endParaRPr>
          </a:p>
          <a:p>
            <a:pPr eaLnBrk="1" hangingPunct="1">
              <a:defRPr/>
            </a:pPr>
            <a:endParaRPr lang="en-US" sz="2000" dirty="0">
              <a:solidFill>
                <a:srgbClr val="000000"/>
              </a:solidFill>
              <a:latin typeface="Times New Roman" charset="0"/>
              <a:cs typeface="Times New Roman" charset="0"/>
            </a:endParaRP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strike="sngStrike" dirty="0">
                <a:solidFill>
                  <a:srgbClr val="000000"/>
                </a:solidFill>
                <a:latin typeface="Times New Roman" charset="0"/>
                <a:cs typeface="Times New Roman" charset="0"/>
              </a:rPr>
              <a:t>LBVs … only ~20</a:t>
            </a:r>
          </a:p>
          <a:p>
            <a:pPr eaLnBrk="1" hangingPunct="1">
              <a:defRPr/>
            </a:pPr>
            <a:r>
              <a:rPr lang="en-US" sz="2000" strike="sngStrike" dirty="0">
                <a:solidFill>
                  <a:srgbClr val="000000"/>
                </a:solidFill>
                <a:latin typeface="Times New Roman" charset="0"/>
                <a:cs typeface="Times New Roman" charset="0"/>
              </a:rPr>
              <a:t>asteroids/comets … Solar System</a:t>
            </a:r>
          </a:p>
          <a:p>
            <a:pPr eaLnBrk="1" hangingPunct="1">
              <a:defRPr/>
            </a:pPr>
            <a:r>
              <a:rPr lang="en-US" sz="2000" strike="sngStrike" dirty="0">
                <a:solidFill>
                  <a:srgbClr val="000000"/>
                </a:solidFill>
                <a:latin typeface="Times New Roman" charset="0"/>
                <a:cs typeface="Times New Roman" charset="0"/>
              </a:rPr>
              <a:t>exoplanets … not Galactic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0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2000"/>
                                        <p:tgtEl>
                                          <p:spTgt spid="1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2000"/>
                                        <p:tgtEl>
                                          <p:spTgt spid="1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xEl>
                                              <p:pRg st="3" end="3"/>
                                            </p:txEl>
                                          </p:spTgt>
                                        </p:tgtEl>
                                        <p:attrNameLst>
                                          <p:attrName>style.visibility</p:attrName>
                                        </p:attrNameLst>
                                      </p:cBhvr>
                                      <p:to>
                                        <p:strVal val="visible"/>
                                      </p:to>
                                    </p:set>
                                    <p:animEffect transition="in" filter="fade">
                                      <p:cBhvr>
                                        <p:cTn id="16" dur="2000"/>
                                        <p:tgtEl>
                                          <p:spTgt spid="1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animEffect transition="in" filter="fade">
                                      <p:cBhvr>
                                        <p:cTn id="19" dur="2000"/>
                                        <p:tgtEl>
                                          <p:spTgt spid="1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5" end="5"/>
                                            </p:txEl>
                                          </p:spTgt>
                                        </p:tgtEl>
                                        <p:attrNameLst>
                                          <p:attrName>style.visibility</p:attrName>
                                        </p:attrNameLst>
                                      </p:cBhvr>
                                      <p:to>
                                        <p:strVal val="visible"/>
                                      </p:to>
                                    </p:set>
                                    <p:animEffect transition="in" filter="fade">
                                      <p:cBhvr>
                                        <p:cTn id="24" dur="2000"/>
                                        <p:tgtEl>
                                          <p:spTgt spid="16">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fade">
                                      <p:cBhvr>
                                        <p:cTn id="27" dur="2000"/>
                                        <p:tgtEl>
                                          <p:spTgt spid="16">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xEl>
                                              <p:pRg st="7" end="7"/>
                                            </p:txEl>
                                          </p:spTgt>
                                        </p:tgtEl>
                                        <p:attrNameLst>
                                          <p:attrName>style.visibility</p:attrName>
                                        </p:attrNameLst>
                                      </p:cBhvr>
                                      <p:to>
                                        <p:strVal val="visible"/>
                                      </p:to>
                                    </p:set>
                                    <p:animEffect transition="in" filter="fade">
                                      <p:cBhvr>
                                        <p:cTn id="30" dur="2000"/>
                                        <p:tgtEl>
                                          <p:spTgt spid="16">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xEl>
                                              <p:pRg st="8" end="8"/>
                                            </p:txEl>
                                          </p:spTgt>
                                        </p:tgtEl>
                                        <p:attrNameLst>
                                          <p:attrName>style.visibility</p:attrName>
                                        </p:attrNameLst>
                                      </p:cBhvr>
                                      <p:to>
                                        <p:strVal val="visible"/>
                                      </p:to>
                                    </p:set>
                                    <p:animEffect transition="in" filter="fade">
                                      <p:cBhvr>
                                        <p:cTn id="33" dur="2000"/>
                                        <p:tgtEl>
                                          <p:spTgt spid="16">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xEl>
                                              <p:pRg st="10" end="10"/>
                                            </p:txEl>
                                          </p:spTgt>
                                        </p:tgtEl>
                                        <p:attrNameLst>
                                          <p:attrName>style.visibility</p:attrName>
                                        </p:attrNameLst>
                                      </p:cBhvr>
                                      <p:to>
                                        <p:strVal val="visible"/>
                                      </p:to>
                                    </p:set>
                                    <p:animEffect transition="in" filter="fade">
                                      <p:cBhvr>
                                        <p:cTn id="38" dur="2000"/>
                                        <p:tgtEl>
                                          <p:spTgt spid="16">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xEl>
                                              <p:pRg st="12" end="12"/>
                                            </p:txEl>
                                          </p:spTgt>
                                        </p:tgtEl>
                                        <p:attrNameLst>
                                          <p:attrName>style.visibility</p:attrName>
                                        </p:attrNameLst>
                                      </p:cBhvr>
                                      <p:to>
                                        <p:strVal val="visible"/>
                                      </p:to>
                                    </p:set>
                                    <p:animEffect transition="in" filter="fade">
                                      <p:cBhvr>
                                        <p:cTn id="43" dur="2000"/>
                                        <p:tgtEl>
                                          <p:spTgt spid="16">
                                            <p:txEl>
                                              <p:pRg st="12" end="1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xEl>
                                              <p:pRg st="13" end="13"/>
                                            </p:txEl>
                                          </p:spTgt>
                                        </p:tgtEl>
                                        <p:attrNameLst>
                                          <p:attrName>style.visibility</p:attrName>
                                        </p:attrNameLst>
                                      </p:cBhvr>
                                      <p:to>
                                        <p:strVal val="visible"/>
                                      </p:to>
                                    </p:set>
                                    <p:animEffect transition="in" filter="fade">
                                      <p:cBhvr>
                                        <p:cTn id="46" dur="2000"/>
                                        <p:tgtEl>
                                          <p:spTgt spid="16">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xEl>
                                              <p:pRg st="14" end="14"/>
                                            </p:txEl>
                                          </p:spTgt>
                                        </p:tgtEl>
                                        <p:attrNameLst>
                                          <p:attrName>style.visibility</p:attrName>
                                        </p:attrNameLst>
                                      </p:cBhvr>
                                      <p:to>
                                        <p:strVal val="visible"/>
                                      </p:to>
                                    </p:set>
                                    <p:animEffect transition="in" filter="fade">
                                      <p:cBhvr>
                                        <p:cTn id="49" dur="2000"/>
                                        <p:tgtEl>
                                          <p:spTgt spid="16">
                                            <p:txEl>
                                              <p:pRg st="14" end="1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xEl>
                                              <p:pRg st="15" end="15"/>
                                            </p:txEl>
                                          </p:spTgt>
                                        </p:tgtEl>
                                        <p:attrNameLst>
                                          <p:attrName>style.visibility</p:attrName>
                                        </p:attrNameLst>
                                      </p:cBhvr>
                                      <p:to>
                                        <p:strVal val="visible"/>
                                      </p:to>
                                    </p:set>
                                    <p:animEffect transition="in" filter="fade">
                                      <p:cBhvr>
                                        <p:cTn id="52" dur="2000"/>
                                        <p:tgtEl>
                                          <p:spTgt spid="16">
                                            <p:txEl>
                                              <p:pRg st="15" end="1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6">
                                            <p:txEl>
                                              <p:pRg st="16" end="16"/>
                                            </p:txEl>
                                          </p:spTgt>
                                        </p:tgtEl>
                                        <p:attrNameLst>
                                          <p:attrName>style.visibility</p:attrName>
                                        </p:attrNameLst>
                                      </p:cBhvr>
                                      <p:to>
                                        <p:strVal val="visible"/>
                                      </p:to>
                                    </p:set>
                                    <p:animEffect transition="in" filter="fade">
                                      <p:cBhvr>
                                        <p:cTn id="55" dur="2000"/>
                                        <p:tgtEl>
                                          <p:spTgt spid="16">
                                            <p:txEl>
                                              <p:pRg st="16" end="1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xEl>
                                              <p:pRg st="17" end="17"/>
                                            </p:txEl>
                                          </p:spTgt>
                                        </p:tgtEl>
                                        <p:attrNameLst>
                                          <p:attrName>style.visibility</p:attrName>
                                        </p:attrNameLst>
                                      </p:cBhvr>
                                      <p:to>
                                        <p:strVal val="visible"/>
                                      </p:to>
                                    </p:set>
                                    <p:animEffect transition="in" filter="fade">
                                      <p:cBhvr>
                                        <p:cTn id="58" dur="2000"/>
                                        <p:tgtEl>
                                          <p:spTgt spid="16">
                                            <p:txEl>
                                              <p:pRg st="17" end="1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xEl>
                                              <p:pRg st="18" end="18"/>
                                            </p:txEl>
                                          </p:spTgt>
                                        </p:tgtEl>
                                        <p:attrNameLst>
                                          <p:attrName>style.visibility</p:attrName>
                                        </p:attrNameLst>
                                      </p:cBhvr>
                                      <p:to>
                                        <p:strVal val="visible"/>
                                      </p:to>
                                    </p:set>
                                    <p:animEffect transition="in" filter="fade">
                                      <p:cBhvr>
                                        <p:cTn id="63" dur="2000"/>
                                        <p:tgtEl>
                                          <p:spTgt spid="16">
                                            <p:txEl>
                                              <p:pRg st="18" end="18"/>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6">
                                            <p:txEl>
                                              <p:pRg st="19" end="19"/>
                                            </p:txEl>
                                          </p:spTgt>
                                        </p:tgtEl>
                                        <p:attrNameLst>
                                          <p:attrName>style.visibility</p:attrName>
                                        </p:attrNameLst>
                                      </p:cBhvr>
                                      <p:to>
                                        <p:strVal val="visible"/>
                                      </p:to>
                                    </p:set>
                                    <p:animEffect transition="in" filter="fade">
                                      <p:cBhvr>
                                        <p:cTn id="66" dur="2000"/>
                                        <p:tgtEl>
                                          <p:spTgt spid="16">
                                            <p:txEl>
                                              <p:pRg st="19" end="19"/>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
                                            <p:txEl>
                                              <p:pRg st="0" end="0"/>
                                            </p:txEl>
                                          </p:spTgt>
                                        </p:tgtEl>
                                        <p:attrNameLst>
                                          <p:attrName>style.visibility</p:attrName>
                                        </p:attrNameLst>
                                      </p:cBhvr>
                                      <p:to>
                                        <p:strVal val="visible"/>
                                      </p:to>
                                    </p:set>
                                    <p:animEffect transition="in" filter="fade">
                                      <p:cBhvr>
                                        <p:cTn id="71" dur="2000"/>
                                        <p:tgtEl>
                                          <p:spTgt spid="5">
                                            <p:txEl>
                                              <p:pRg st="0" end="0"/>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5">
                                            <p:txEl>
                                              <p:pRg st="1" end="1"/>
                                            </p:txEl>
                                          </p:spTgt>
                                        </p:tgtEl>
                                        <p:attrNameLst>
                                          <p:attrName>style.visibility</p:attrName>
                                        </p:attrNameLst>
                                      </p:cBhvr>
                                      <p:to>
                                        <p:strVal val="visible"/>
                                      </p:to>
                                    </p:set>
                                    <p:animEffect transition="in" filter="fade">
                                      <p:cBhvr>
                                        <p:cTn id="74" dur="2000"/>
                                        <p:tgtEl>
                                          <p:spTgt spid="5">
                                            <p:txEl>
                                              <p:pRg st="1" end="1"/>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5">
                                            <p:txEl>
                                              <p:pRg st="2" end="2"/>
                                            </p:txEl>
                                          </p:spTgt>
                                        </p:tgtEl>
                                        <p:attrNameLst>
                                          <p:attrName>style.visibility</p:attrName>
                                        </p:attrNameLst>
                                      </p:cBhvr>
                                      <p:to>
                                        <p:strVal val="visible"/>
                                      </p:to>
                                    </p:set>
                                    <p:animEffect transition="in" filter="fade">
                                      <p:cBhvr>
                                        <p:cTn id="77" dur="2000"/>
                                        <p:tgtEl>
                                          <p:spTgt spid="5">
                                            <p:txEl>
                                              <p:pRg st="2" end="2"/>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5">
                                            <p:txEl>
                                              <p:pRg st="3" end="3"/>
                                            </p:txEl>
                                          </p:spTgt>
                                        </p:tgtEl>
                                        <p:attrNameLst>
                                          <p:attrName>style.visibility</p:attrName>
                                        </p:attrNameLst>
                                      </p:cBhvr>
                                      <p:to>
                                        <p:strVal val="visible"/>
                                      </p:to>
                                    </p:set>
                                    <p:animEffect transition="in" filter="fade">
                                      <p:cBhvr>
                                        <p:cTn id="80" dur="2000"/>
                                        <p:tgtEl>
                                          <p:spTgt spid="5">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
                                            <p:txEl>
                                              <p:pRg st="5" end="5"/>
                                            </p:txEl>
                                          </p:spTgt>
                                        </p:tgtEl>
                                        <p:attrNameLst>
                                          <p:attrName>style.visibility</p:attrName>
                                        </p:attrNameLst>
                                      </p:cBhvr>
                                      <p:to>
                                        <p:strVal val="visible"/>
                                      </p:to>
                                    </p:set>
                                    <p:animEffect transition="in" filter="fade">
                                      <p:cBhvr>
                                        <p:cTn id="85" dur="2000"/>
                                        <p:tgtEl>
                                          <p:spTgt spid="5">
                                            <p:txEl>
                                              <p:pRg st="5" end="5"/>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5">
                                            <p:txEl>
                                              <p:pRg st="6" end="6"/>
                                            </p:txEl>
                                          </p:spTgt>
                                        </p:tgtEl>
                                        <p:attrNameLst>
                                          <p:attrName>style.visibility</p:attrName>
                                        </p:attrNameLst>
                                      </p:cBhvr>
                                      <p:to>
                                        <p:strVal val="visible"/>
                                      </p:to>
                                    </p:set>
                                    <p:animEffect transition="in" filter="fade">
                                      <p:cBhvr>
                                        <p:cTn id="88" dur="2000"/>
                                        <p:tgtEl>
                                          <p:spTgt spid="5">
                                            <p:txEl>
                                              <p:pRg st="6" end="6"/>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5">
                                            <p:txEl>
                                              <p:pRg st="7" end="7"/>
                                            </p:txEl>
                                          </p:spTgt>
                                        </p:tgtEl>
                                        <p:attrNameLst>
                                          <p:attrName>style.visibility</p:attrName>
                                        </p:attrNameLst>
                                      </p:cBhvr>
                                      <p:to>
                                        <p:strVal val="visible"/>
                                      </p:to>
                                    </p:set>
                                    <p:animEffect transition="in" filter="fade">
                                      <p:cBhvr>
                                        <p:cTn id="91" dur="2000"/>
                                        <p:tgtEl>
                                          <p:spTgt spid="5">
                                            <p:txEl>
                                              <p:pRg st="7" end="7"/>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
                                            <p:txEl>
                                              <p:pRg st="9" end="9"/>
                                            </p:txEl>
                                          </p:spTgt>
                                        </p:tgtEl>
                                        <p:attrNameLst>
                                          <p:attrName>style.visibility</p:attrName>
                                        </p:attrNameLst>
                                      </p:cBhvr>
                                      <p:to>
                                        <p:strVal val="visible"/>
                                      </p:to>
                                    </p:set>
                                    <p:animEffect transition="in" filter="fade">
                                      <p:cBhvr>
                                        <p:cTn id="96" dur="2000"/>
                                        <p:tgtEl>
                                          <p:spTgt spid="5">
                                            <p:txEl>
                                              <p:pRg st="9" end="9"/>
                                            </p:txEl>
                                          </p:spTgt>
                                        </p:tgtEl>
                                      </p:cBhvr>
                                    </p:animEffect>
                                  </p:childTnLst>
                                </p:cTn>
                              </p:par>
                              <p:par>
                                <p:cTn id="97" presetID="10" presetClass="entr" presetSubtype="0" fill="hold" nodeType="withEffect">
                                  <p:stCondLst>
                                    <p:cond delay="0"/>
                                  </p:stCondLst>
                                  <p:childTnLst>
                                    <p:set>
                                      <p:cBhvr>
                                        <p:cTn id="98" dur="1" fill="hold">
                                          <p:stCondLst>
                                            <p:cond delay="0"/>
                                          </p:stCondLst>
                                        </p:cTn>
                                        <p:tgtEl>
                                          <p:spTgt spid="5">
                                            <p:txEl>
                                              <p:pRg st="10" end="10"/>
                                            </p:txEl>
                                          </p:spTgt>
                                        </p:tgtEl>
                                        <p:attrNameLst>
                                          <p:attrName>style.visibility</p:attrName>
                                        </p:attrNameLst>
                                      </p:cBhvr>
                                      <p:to>
                                        <p:strVal val="visible"/>
                                      </p:to>
                                    </p:set>
                                    <p:animEffect transition="in" filter="fade">
                                      <p:cBhvr>
                                        <p:cTn id="99" dur="2000"/>
                                        <p:tgtEl>
                                          <p:spTgt spid="5">
                                            <p:txEl>
                                              <p:pRg st="10" end="1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
                                            <p:txEl>
                                              <p:pRg st="12" end="12"/>
                                            </p:txEl>
                                          </p:spTgt>
                                        </p:tgtEl>
                                        <p:attrNameLst>
                                          <p:attrName>style.visibility</p:attrName>
                                        </p:attrNameLst>
                                      </p:cBhvr>
                                      <p:to>
                                        <p:strVal val="visible"/>
                                      </p:to>
                                    </p:set>
                                    <p:animEffect transition="in" filter="fade">
                                      <p:cBhvr>
                                        <p:cTn id="104" dur="2000"/>
                                        <p:tgtEl>
                                          <p:spTgt spid="5">
                                            <p:txEl>
                                              <p:pRg st="12" end="1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5">
                                            <p:txEl>
                                              <p:pRg st="16" end="16"/>
                                            </p:txEl>
                                          </p:spTgt>
                                        </p:tgtEl>
                                        <p:attrNameLst>
                                          <p:attrName>style.visibility</p:attrName>
                                        </p:attrNameLst>
                                      </p:cBhvr>
                                      <p:to>
                                        <p:strVal val="visible"/>
                                      </p:to>
                                    </p:set>
                                    <p:animEffect transition="in" filter="fade">
                                      <p:cBhvr>
                                        <p:cTn id="109" dur="2000"/>
                                        <p:tgtEl>
                                          <p:spTgt spid="5">
                                            <p:txEl>
                                              <p:pRg st="16" end="16"/>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5">
                                            <p:txEl>
                                              <p:pRg st="17" end="17"/>
                                            </p:txEl>
                                          </p:spTgt>
                                        </p:tgtEl>
                                        <p:attrNameLst>
                                          <p:attrName>style.visibility</p:attrName>
                                        </p:attrNameLst>
                                      </p:cBhvr>
                                      <p:to>
                                        <p:strVal val="visible"/>
                                      </p:to>
                                    </p:set>
                                    <p:animEffect transition="in" filter="fade">
                                      <p:cBhvr>
                                        <p:cTn id="112" dur="2000"/>
                                        <p:tgtEl>
                                          <p:spTgt spid="5">
                                            <p:txEl>
                                              <p:pRg st="17" end="17"/>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5">
                                            <p:txEl>
                                              <p:pRg st="18" end="18"/>
                                            </p:txEl>
                                          </p:spTgt>
                                        </p:tgtEl>
                                        <p:attrNameLst>
                                          <p:attrName>style.visibility</p:attrName>
                                        </p:attrNameLst>
                                      </p:cBhvr>
                                      <p:to>
                                        <p:strVal val="visible"/>
                                      </p:to>
                                    </p:set>
                                    <p:animEffect transition="in" filter="fade">
                                      <p:cBhvr>
                                        <p:cTn id="115" dur="20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2487EE7D-9229-3BA5-B752-7E39FB371DB1}"/>
            </a:ext>
          </a:extLst>
        </p:cNvPr>
        <p:cNvGrpSpPr/>
        <p:nvPr/>
      </p:nvGrpSpPr>
      <p:grpSpPr>
        <a:xfrm>
          <a:off x="0" y="0"/>
          <a:ext cx="0" cy="0"/>
          <a:chOff x="0" y="0"/>
          <a:chExt cx="0" cy="0"/>
        </a:xfrm>
      </p:grpSpPr>
      <p:sp>
        <p:nvSpPr>
          <p:cNvPr id="96258" name="Rectangle 2">
            <a:extLst>
              <a:ext uri="{FF2B5EF4-FFF2-40B4-BE49-F238E27FC236}">
                <a16:creationId xmlns:a16="http://schemas.microsoft.com/office/drawing/2014/main" id="{65B37F12-B397-3D79-AACA-0C7BA4DAF8FB}"/>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 Launch to Orbit</a:t>
            </a:r>
          </a:p>
        </p:txBody>
      </p:sp>
      <p:pic>
        <p:nvPicPr>
          <p:cNvPr id="2" name="movie.gaia.launch.mov">
            <a:hlinkClick r:id="" action="ppaction://media"/>
            <a:extLst>
              <a:ext uri="{FF2B5EF4-FFF2-40B4-BE49-F238E27FC236}">
                <a16:creationId xmlns:a16="http://schemas.microsoft.com/office/drawing/2014/main" id="{DA19B1BC-B7A4-9978-4F5C-0F95B278E0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 y="889000"/>
            <a:ext cx="9042400" cy="5080000"/>
          </a:xfrm>
          <a:prstGeom prst="rect">
            <a:avLst/>
          </a:prstGeom>
        </p:spPr>
      </p:pic>
      <p:sp>
        <p:nvSpPr>
          <p:cNvPr id="5" name="TextBox 4">
            <a:extLst>
              <a:ext uri="{FF2B5EF4-FFF2-40B4-BE49-F238E27FC236}">
                <a16:creationId xmlns:a16="http://schemas.microsoft.com/office/drawing/2014/main" id="{B1EB133D-8C7F-78BC-A635-38BEAB3BCF88}"/>
              </a:ext>
            </a:extLst>
          </p:cNvPr>
          <p:cNvSpPr txBox="1"/>
          <p:nvPr/>
        </p:nvSpPr>
        <p:spPr>
          <a:xfrm>
            <a:off x="2159977" y="6461330"/>
            <a:ext cx="4824046" cy="338554"/>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=9XcJ1wFRCk8</a:t>
            </a:r>
          </a:p>
        </p:txBody>
      </p:sp>
    </p:spTree>
    <p:extLst>
      <p:ext uri="{BB962C8B-B14F-4D97-AF65-F5344CB8AC3E}">
        <p14:creationId xmlns:p14="http://schemas.microsoft.com/office/powerpoint/2010/main" val="2776011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8306" name="Picture 1" descr="Gaia_Auto69.jpg">
            <a:extLst>
              <a:ext uri="{FF2B5EF4-FFF2-40B4-BE49-F238E27FC236}">
                <a16:creationId xmlns:a16="http://schemas.microsoft.com/office/drawing/2014/main" id="{54811447-8D41-5AE6-0327-4C251FAEEB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8" y="514350"/>
            <a:ext cx="89154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2">
            <a:extLst>
              <a:ext uri="{FF2B5EF4-FFF2-40B4-BE49-F238E27FC236}">
                <a16:creationId xmlns:a16="http://schemas.microsoft.com/office/drawing/2014/main" id="{C45853BA-23BA-B7DA-520C-C0B068C28331}"/>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a:t>
            </a:r>
          </a:p>
        </p:txBody>
      </p:sp>
      <p:pic>
        <p:nvPicPr>
          <p:cNvPr id="3" name="Picture 2" descr="A satellite in the sky&#10;&#10;Description automatically generated">
            <a:extLst>
              <a:ext uri="{FF2B5EF4-FFF2-40B4-BE49-F238E27FC236}">
                <a16:creationId xmlns:a16="http://schemas.microsoft.com/office/drawing/2014/main" id="{5E6C522E-8C91-FEEF-79E7-244B3184DC3D}"/>
              </a:ext>
            </a:extLst>
          </p:cNvPr>
          <p:cNvPicPr>
            <a:picLocks noChangeAspect="1"/>
          </p:cNvPicPr>
          <p:nvPr/>
        </p:nvPicPr>
        <p:blipFill>
          <a:blip r:embed="rId4"/>
          <a:stretch>
            <a:fillRect/>
          </a:stretch>
        </p:blipFill>
        <p:spPr>
          <a:xfrm>
            <a:off x="489857" y="1257284"/>
            <a:ext cx="7772400" cy="4854605"/>
          </a:xfrm>
          <a:prstGeom prst="rect">
            <a:avLst/>
          </a:prstGeom>
        </p:spPr>
      </p:pic>
      <p:pic>
        <p:nvPicPr>
          <p:cNvPr id="5" name="Picture 4" descr="A satellite in space with stars&#10;&#10;Description automatically generated with medium confidence">
            <a:extLst>
              <a:ext uri="{FF2B5EF4-FFF2-40B4-BE49-F238E27FC236}">
                <a16:creationId xmlns:a16="http://schemas.microsoft.com/office/drawing/2014/main" id="{F58E1E5B-11E2-7F75-A038-5E61FDC69EED}"/>
              </a:ext>
            </a:extLst>
          </p:cNvPr>
          <p:cNvPicPr>
            <a:picLocks noChangeAspect="1"/>
          </p:cNvPicPr>
          <p:nvPr/>
        </p:nvPicPr>
        <p:blipFill>
          <a:blip r:embed="rId5"/>
          <a:stretch>
            <a:fillRect/>
          </a:stretch>
        </p:blipFill>
        <p:spPr>
          <a:xfrm>
            <a:off x="489857" y="1152539"/>
            <a:ext cx="7663543" cy="49593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EA4AA227-5DC4-706F-6BCF-609907CA80F7}"/>
              </a:ext>
            </a:extLst>
          </p:cNvPr>
          <p:cNvSpPr>
            <a:spLocks noGrp="1" noChangeArrowheads="1"/>
          </p:cNvSpPr>
          <p:nvPr>
            <p:ph type="title"/>
          </p:nvPr>
        </p:nvSpPr>
        <p:spPr>
          <a:xfrm>
            <a:off x="0" y="34925"/>
            <a:ext cx="50292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a:t>
            </a:r>
          </a:p>
        </p:txBody>
      </p:sp>
      <p:sp>
        <p:nvSpPr>
          <p:cNvPr id="6" name="TextBox 7">
            <a:extLst>
              <a:ext uri="{FF2B5EF4-FFF2-40B4-BE49-F238E27FC236}">
                <a16:creationId xmlns:a16="http://schemas.microsoft.com/office/drawing/2014/main" id="{B5697DE4-E983-0FB0-F35B-B0677AC03E64}"/>
              </a:ext>
            </a:extLst>
          </p:cNvPr>
          <p:cNvSpPr txBox="1">
            <a:spLocks noChangeArrowheads="1"/>
          </p:cNvSpPr>
          <p:nvPr/>
        </p:nvSpPr>
        <p:spPr bwMode="auto">
          <a:xfrm>
            <a:off x="228600" y="1066800"/>
            <a:ext cx="4267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satellite position tracked to 20 mas</a:t>
            </a:r>
          </a:p>
          <a:p>
            <a:pPr eaLnBrk="1" hangingPunct="1">
              <a:spcBef>
                <a:spcPct val="0"/>
              </a:spcBef>
              <a:buFontTx/>
              <a:buNone/>
            </a:pPr>
            <a:r>
              <a:rPr lang="en-US" altLang="en-US" sz="2000" dirty="0">
                <a:solidFill>
                  <a:srgbClr val="FFFF00"/>
                </a:solidFill>
                <a:latin typeface="Times New Roman" panose="02020603050405020304" pitchFamily="18" charset="0"/>
              </a:rPr>
              <a:t>     ESO 2.6m in Chile</a:t>
            </a:r>
          </a:p>
          <a:p>
            <a:pPr eaLnBrk="1" hangingPunct="1">
              <a:spcBef>
                <a:spcPct val="0"/>
              </a:spcBef>
              <a:buFontTx/>
              <a:buNone/>
            </a:pPr>
            <a:r>
              <a:rPr lang="en-US" altLang="en-US" sz="2000" dirty="0">
                <a:solidFill>
                  <a:srgbClr val="FFFF00"/>
                </a:solidFill>
                <a:latin typeface="Times New Roman" panose="02020603050405020304" pitchFamily="18" charset="0"/>
              </a:rPr>
              <a:t>     Liverpool 2m in Canaries</a:t>
            </a:r>
          </a:p>
          <a:p>
            <a:pPr eaLnBrk="1" hangingPunct="1">
              <a:spcBef>
                <a:spcPct val="0"/>
              </a:spcBef>
              <a:buFontTx/>
              <a:buNone/>
            </a:pPr>
            <a:r>
              <a:rPr lang="en-US" altLang="en-US" sz="2000" dirty="0">
                <a:solidFill>
                  <a:srgbClr val="FFFF00"/>
                </a:solidFill>
                <a:latin typeface="Times New Roman" panose="02020603050405020304" pitchFamily="18" charset="0"/>
              </a:rPr>
              <a:t>     LCO 2m in </a:t>
            </a:r>
            <a:r>
              <a:rPr lang="en-US" altLang="en-US" sz="2000" dirty="0" err="1">
                <a:solidFill>
                  <a:srgbClr val="FFFF00"/>
                </a:solidFill>
                <a:latin typeface="Times New Roman" panose="02020603050405020304" pitchFamily="18" charset="0"/>
              </a:rPr>
              <a:t>Australia+US</a:t>
            </a: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2 primary mirrors 1.49m x 0.54m</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repeated observations via spin</a:t>
            </a:r>
          </a:p>
          <a:p>
            <a:pPr eaLnBrk="1" hangingPunct="1">
              <a:spcBef>
                <a:spcPct val="0"/>
              </a:spcBef>
              <a:buFontTx/>
              <a:buNone/>
            </a:pPr>
            <a:r>
              <a:rPr lang="en-US" altLang="en-US" sz="2000" dirty="0">
                <a:solidFill>
                  <a:srgbClr val="FFFF00"/>
                </a:solidFill>
                <a:latin typeface="Times New Roman" panose="02020603050405020304" pitchFamily="18" charset="0"/>
              </a:rPr>
              <a:t>     4 rotations/day</a:t>
            </a:r>
          </a:p>
          <a:p>
            <a:pPr eaLnBrk="1" hangingPunct="1">
              <a:spcBef>
                <a:spcPct val="0"/>
              </a:spcBef>
              <a:buFontTx/>
              <a:buNone/>
            </a:pPr>
            <a:r>
              <a:rPr lang="en-US" altLang="en-US" sz="2000" dirty="0">
                <a:solidFill>
                  <a:srgbClr val="FFFF00"/>
                </a:solidFill>
                <a:latin typeface="Times New Roman" panose="02020603050405020304" pitchFamily="18" charset="0"/>
              </a:rPr>
              <a:t>     106.5 deg offset between fields</a:t>
            </a:r>
          </a:p>
          <a:p>
            <a:pPr eaLnBrk="1" hangingPunct="1">
              <a:spcBef>
                <a:spcPct val="0"/>
              </a:spcBef>
              <a:buFontTx/>
              <a:buNone/>
            </a:pPr>
            <a:r>
              <a:rPr lang="en-US" altLang="en-US" sz="2000" dirty="0">
                <a:solidFill>
                  <a:srgbClr val="FFFF00"/>
                </a:solidFill>
                <a:latin typeface="Times New Roman" panose="02020603050405020304" pitchFamily="18" charset="0"/>
              </a:rPr>
              <a:t>     axis </a:t>
            </a:r>
            <a:r>
              <a:rPr lang="en-US" altLang="en-US" sz="2000" dirty="0" err="1">
                <a:solidFill>
                  <a:srgbClr val="FFFF00"/>
                </a:solidFill>
                <a:latin typeface="Times New Roman" panose="02020603050405020304" pitchFamily="18" charset="0"/>
              </a:rPr>
              <a:t>precesses</a:t>
            </a:r>
            <a:r>
              <a:rPr lang="en-US" altLang="en-US" sz="2000" dirty="0">
                <a:solidFill>
                  <a:srgbClr val="FFFF00"/>
                </a:solidFill>
                <a:latin typeface="Times New Roman" panose="02020603050405020304" pitchFamily="18" charset="0"/>
              </a:rPr>
              <a:t> every 63 days</a:t>
            </a:r>
          </a:p>
        </p:txBody>
      </p:sp>
      <p:pic>
        <p:nvPicPr>
          <p:cNvPr id="100356" name="Picture 1" descr="Gaia_Auto6D.jpg">
            <a:extLst>
              <a:ext uri="{FF2B5EF4-FFF2-40B4-BE49-F238E27FC236}">
                <a16:creationId xmlns:a16="http://schemas.microsoft.com/office/drawing/2014/main" id="{8FE9A0F7-7CAE-1E0D-4D44-30B121D176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0"/>
            <a:ext cx="4714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Gaia_Auto6B.jpg">
            <a:extLst>
              <a:ext uri="{FF2B5EF4-FFF2-40B4-BE49-F238E27FC236}">
                <a16:creationId xmlns:a16="http://schemas.microsoft.com/office/drawing/2014/main" id="{28F7F43D-29A8-712D-8799-65C89D0957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0975" y="0"/>
            <a:ext cx="5153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6EDB007-CC26-6D8F-052E-17881524ACE5}"/>
              </a:ext>
            </a:extLst>
          </p:cNvPr>
          <p:cNvPicPr>
            <a:picLocks noChangeAspect="1"/>
          </p:cNvPicPr>
          <p:nvPr/>
        </p:nvPicPr>
        <p:blipFill>
          <a:blip r:embed="rId5"/>
          <a:stretch>
            <a:fillRect/>
          </a:stretch>
        </p:blipFill>
        <p:spPr>
          <a:xfrm>
            <a:off x="3990974" y="0"/>
            <a:ext cx="5153025" cy="3263583"/>
          </a:xfrm>
          <a:prstGeom prst="rect">
            <a:avLst/>
          </a:prstGeom>
        </p:spPr>
      </p:pic>
      <p:sp>
        <p:nvSpPr>
          <p:cNvPr id="5" name="TextBox 4">
            <a:extLst>
              <a:ext uri="{FF2B5EF4-FFF2-40B4-BE49-F238E27FC236}">
                <a16:creationId xmlns:a16="http://schemas.microsoft.com/office/drawing/2014/main" id="{D81E77D5-7C7D-C386-8B5D-93ED0FF502A2}"/>
              </a:ext>
            </a:extLst>
          </p:cNvPr>
          <p:cNvSpPr txBox="1">
            <a:spLocks noChangeArrowheads="1"/>
          </p:cNvSpPr>
          <p:nvPr/>
        </p:nvSpPr>
        <p:spPr bwMode="auto">
          <a:xfrm>
            <a:off x="228600" y="3276600"/>
            <a:ext cx="35015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dirty="0">
                <a:latin typeface="Times New Roman" panose="02020603050405020304" pitchFamily="18" charset="0"/>
              </a:rPr>
              <a:t>Which has more collecting area,</a:t>
            </a:r>
          </a:p>
          <a:p>
            <a:pPr algn="ctr" eaLnBrk="1" hangingPunct="1">
              <a:spcBef>
                <a:spcPct val="0"/>
              </a:spcBef>
              <a:buFontTx/>
              <a:buNone/>
            </a:pPr>
            <a:r>
              <a:rPr lang="en-US" altLang="en-US" sz="2000" i="1" dirty="0">
                <a:latin typeface="Times New Roman" panose="02020603050405020304" pitchFamily="18" charset="0"/>
              </a:rPr>
              <a:t>a Gaia primary</a:t>
            </a:r>
          </a:p>
          <a:p>
            <a:pPr algn="ctr" eaLnBrk="1" hangingPunct="1">
              <a:spcBef>
                <a:spcPct val="0"/>
              </a:spcBef>
              <a:buFontTx/>
              <a:buNone/>
            </a:pPr>
            <a:r>
              <a:rPr lang="en-US" altLang="en-US" sz="2000" i="1" dirty="0">
                <a:latin typeface="Times New Roman" panose="02020603050405020304" pitchFamily="18" charset="0"/>
              </a:rPr>
              <a:t>or the 0.9m telescope?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20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2000"/>
                                        <p:tgtEl>
                                          <p:spTgt spid="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20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0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2000"/>
                                        <p:tgtEl>
                                          <p:spTgt spid="6">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animEffect transition="in" filter="fade">
                                      <p:cBhvr>
                                        <p:cTn id="39" dur="2000"/>
                                        <p:tgtEl>
                                          <p:spTgt spid="6">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
                                            <p:txEl>
                                              <p:pRg st="13" end="13"/>
                                            </p:txEl>
                                          </p:spTgt>
                                        </p:tgtEl>
                                        <p:attrNameLst>
                                          <p:attrName>style.visibility</p:attrName>
                                        </p:attrNameLst>
                                      </p:cBhvr>
                                      <p:to>
                                        <p:strVal val="visible"/>
                                      </p:to>
                                    </p:set>
                                    <p:animEffect transition="in" filter="fade">
                                      <p:cBhvr>
                                        <p:cTn id="42" dur="2000"/>
                                        <p:tgtEl>
                                          <p:spTgt spid="6">
                                            <p:txEl>
                                              <p:pRg st="13" end="1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14" end="14"/>
                                            </p:txEl>
                                          </p:spTgt>
                                        </p:tgtEl>
                                        <p:attrNameLst>
                                          <p:attrName>style.visibility</p:attrName>
                                        </p:attrNameLst>
                                      </p:cBhvr>
                                      <p:to>
                                        <p:strVal val="visible"/>
                                      </p:to>
                                    </p:set>
                                    <p:animEffect transition="in" filter="fade">
                                      <p:cBhvr>
                                        <p:cTn id="45" dur="2000"/>
                                        <p:tgtEl>
                                          <p:spTgt spid="6">
                                            <p:txEl>
                                              <p:pRg st="14" end="1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6">
                                            <p:txEl>
                                              <p:pRg st="15" end="15"/>
                                            </p:txEl>
                                          </p:spTgt>
                                        </p:tgtEl>
                                        <p:attrNameLst>
                                          <p:attrName>style.visibility</p:attrName>
                                        </p:attrNameLst>
                                      </p:cBhvr>
                                      <p:to>
                                        <p:strVal val="visible"/>
                                      </p:to>
                                    </p:set>
                                    <p:animEffect transition="in" filter="fade">
                                      <p:cBhvr>
                                        <p:cTn id="48" dur="20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07A28D61-334E-06FD-E2F2-100EE052D48B}"/>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 Scanning</a:t>
            </a:r>
          </a:p>
        </p:txBody>
      </p:sp>
      <p:sp>
        <p:nvSpPr>
          <p:cNvPr id="102403" name="Rectangle 1">
            <a:extLst>
              <a:ext uri="{FF2B5EF4-FFF2-40B4-BE49-F238E27FC236}">
                <a16:creationId xmlns:a16="http://schemas.microsoft.com/office/drawing/2014/main" id="{2D13B765-26FC-AF00-6146-76829A2516FB}"/>
              </a:ext>
            </a:extLst>
          </p:cNvPr>
          <p:cNvSpPr>
            <a:spLocks noChangeArrowheads="1"/>
          </p:cNvSpPr>
          <p:nvPr/>
        </p:nvSpPr>
        <p:spPr bwMode="auto">
          <a:xfrm>
            <a:off x="0" y="289560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a:r>
              <a:rPr lang="en-US" altLang="en-US" u="sng" dirty="0">
                <a:hlinkClick r:id="rId3"/>
              </a:rPr>
              <a:t>https://www.gaia.ac.uk/multimedia/gaia-nominal-scanning-law-movie</a:t>
            </a:r>
            <a:endParaRPr lang="en-US" altLang="en-US" u="sng" dirty="0"/>
          </a:p>
          <a:p>
            <a:pPr algn="ctr"/>
            <a:endParaRPr lang="en-US" altLang="en-US" dirty="0"/>
          </a:p>
          <a:p>
            <a:pPr algn="ctr"/>
            <a:r>
              <a:rPr lang="en-US" dirty="0"/>
              <a:t>https://</a:t>
            </a:r>
            <a:r>
              <a:rPr lang="en-US" dirty="0" err="1"/>
              <a:t>www.youtube.com</a:t>
            </a:r>
            <a:r>
              <a:rPr lang="en-US" dirty="0"/>
              <a:t>/</a:t>
            </a:r>
            <a:r>
              <a:rPr lang="en-US" dirty="0" err="1"/>
              <a:t>watch?v</a:t>
            </a:r>
            <a:r>
              <a:rPr lang="en-US" dirty="0"/>
              <a:t>=</a:t>
            </a:r>
            <a:r>
              <a:rPr lang="en-US" dirty="0" err="1"/>
              <a:t>lntlPhXSRQY</a:t>
            </a:r>
            <a:endParaRPr lang="en-US" dirty="0"/>
          </a:p>
          <a:p>
            <a:pPr algn="ctr"/>
            <a:endParaRPr lang="en-US" altLang="en-US"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04450" name="Picture 2">
            <a:extLst>
              <a:ext uri="{FF2B5EF4-FFF2-40B4-BE49-F238E27FC236}">
                <a16:creationId xmlns:a16="http://schemas.microsoft.com/office/drawing/2014/main" id="{CDB67443-4118-4AA7-0CB7-C5313D6073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75"/>
            <a:ext cx="10363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2">
            <a:extLst>
              <a:ext uri="{FF2B5EF4-FFF2-40B4-BE49-F238E27FC236}">
                <a16:creationId xmlns:a16="http://schemas.microsoft.com/office/drawing/2014/main" id="{D2D5B4AD-0F09-2578-D2BD-5BC9683A019B}"/>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a:t>
            </a:r>
          </a:p>
        </p:txBody>
      </p:sp>
      <p:sp>
        <p:nvSpPr>
          <p:cNvPr id="6" name="TextBox 7">
            <a:extLst>
              <a:ext uri="{FF2B5EF4-FFF2-40B4-BE49-F238E27FC236}">
                <a16:creationId xmlns:a16="http://schemas.microsoft.com/office/drawing/2014/main" id="{B65BDAEE-EA7D-98DF-2AB0-736A1AD8A82B}"/>
              </a:ext>
            </a:extLst>
          </p:cNvPr>
          <p:cNvSpPr txBox="1">
            <a:spLocks noChangeArrowheads="1"/>
          </p:cNvSpPr>
          <p:nvPr/>
        </p:nvSpPr>
        <p:spPr bwMode="auto">
          <a:xfrm>
            <a:off x="76200" y="914400"/>
            <a:ext cx="89154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Prime Contract	MAY 2006</a:t>
            </a:r>
          </a:p>
          <a:p>
            <a:pPr eaLnBrk="1" hangingPunct="1">
              <a:spcBef>
                <a:spcPct val="0"/>
              </a:spcBef>
              <a:buFontTx/>
              <a:buNone/>
            </a:pPr>
            <a:r>
              <a:rPr lang="en-US" altLang="en-US" sz="2000" dirty="0">
                <a:solidFill>
                  <a:srgbClr val="FFFF00"/>
                </a:solidFill>
                <a:latin typeface="Times New Roman" panose="02020603050405020304" pitchFamily="18" charset="0"/>
              </a:rPr>
              <a:t>		     2 telescopes</a:t>
            </a:r>
          </a:p>
          <a:p>
            <a:pPr eaLnBrk="1" hangingPunct="1">
              <a:spcBef>
                <a:spcPct val="0"/>
              </a:spcBef>
              <a:buFontTx/>
              <a:buNone/>
            </a:pPr>
            <a:r>
              <a:rPr lang="en-US" altLang="en-US" sz="2000" dirty="0">
                <a:solidFill>
                  <a:srgbClr val="FFFF00"/>
                </a:solidFill>
                <a:latin typeface="Times New Roman" panose="02020603050405020304" pitchFamily="18" charset="0"/>
              </a:rPr>
              <a:t>		     3 science instruments: </a:t>
            </a:r>
            <a:r>
              <a:rPr lang="en-US" altLang="en-US" sz="2000" dirty="0" err="1">
                <a:solidFill>
                  <a:srgbClr val="FFFF00"/>
                </a:solidFill>
                <a:latin typeface="Times New Roman" panose="02020603050405020304" pitchFamily="18" charset="0"/>
              </a:rPr>
              <a:t>astrometer</a:t>
            </a:r>
            <a:r>
              <a:rPr lang="en-US" altLang="en-US" sz="2000" dirty="0">
                <a:solidFill>
                  <a:srgbClr val="FFFF00"/>
                </a:solidFill>
                <a:latin typeface="Times New Roman" panose="02020603050405020304" pitchFamily="18" charset="0"/>
              </a:rPr>
              <a:t>, photometer, RV spectrometer</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Launched	DEC 2013 from French Guiana (5 N)</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Orbit		JAN 2014 Lissajous around L2</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Data Start	JUL 2014</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DR1		SEP 2016</a:t>
            </a:r>
          </a:p>
          <a:p>
            <a:pPr eaLnBrk="1" hangingPunct="1">
              <a:spcBef>
                <a:spcPct val="0"/>
              </a:spcBef>
              <a:buFontTx/>
              <a:buNone/>
            </a:pPr>
            <a:r>
              <a:rPr lang="en-US" altLang="en-US" sz="2000" dirty="0">
                <a:solidFill>
                  <a:srgbClr val="FFFF00"/>
                </a:solidFill>
                <a:latin typeface="Times New Roman" panose="02020603050405020304" pitchFamily="18" charset="0"/>
              </a:rPr>
              <a:t>DR2		APR 2018</a:t>
            </a:r>
          </a:p>
          <a:p>
            <a:pPr eaLnBrk="1" hangingPunct="1">
              <a:spcBef>
                <a:spcPct val="0"/>
              </a:spcBef>
              <a:buFontTx/>
              <a:buNone/>
            </a:pPr>
            <a:r>
              <a:rPr lang="en-US" altLang="en-US" sz="2000" dirty="0">
                <a:solidFill>
                  <a:srgbClr val="FFFF00"/>
                </a:solidFill>
                <a:latin typeface="Times New Roman" panose="02020603050405020304" pitchFamily="18" charset="0"/>
              </a:rPr>
              <a:t>EDR3		DEC 2020</a:t>
            </a:r>
          </a:p>
          <a:p>
            <a:pPr eaLnBrk="1" hangingPunct="1">
              <a:spcBef>
                <a:spcPct val="0"/>
              </a:spcBef>
              <a:buFontTx/>
              <a:buNone/>
            </a:pPr>
            <a:r>
              <a:rPr lang="en-US" altLang="en-US" sz="2000" dirty="0">
                <a:solidFill>
                  <a:srgbClr val="FFFF00"/>
                </a:solidFill>
                <a:latin typeface="Times New Roman" panose="02020603050405020304" pitchFamily="18" charset="0"/>
              </a:rPr>
              <a:t>DR3		JUN 2022</a:t>
            </a:r>
          </a:p>
          <a:p>
            <a:pPr eaLnBrk="1" hangingPunct="1">
              <a:spcBef>
                <a:spcPct val="0"/>
              </a:spcBef>
              <a:buNone/>
            </a:pPr>
            <a:endParaRPr lang="en-US" altLang="en-US" sz="2000" dirty="0">
              <a:solidFill>
                <a:srgbClr val="FFFF00"/>
              </a:solidFill>
              <a:latin typeface="Times New Roman" panose="02020603050405020304" pitchFamily="18" charset="0"/>
            </a:endParaRPr>
          </a:p>
          <a:p>
            <a:pPr eaLnBrk="1" hangingPunct="1">
              <a:spcBef>
                <a:spcPct val="0"/>
              </a:spcBef>
              <a:buNone/>
            </a:pPr>
            <a:r>
              <a:rPr lang="en-US" altLang="en-US" sz="2000" dirty="0">
                <a:solidFill>
                  <a:srgbClr val="FFFF00"/>
                </a:solidFill>
                <a:latin typeface="Times New Roman" panose="02020603050405020304" pitchFamily="18" charset="0"/>
              </a:rPr>
              <a:t>Data End	NOV 2024 (fuel out)</a:t>
            </a:r>
          </a:p>
          <a:p>
            <a:pPr eaLnBrk="1" hangingPunct="1">
              <a:spcBef>
                <a:spcPct val="0"/>
              </a:spcBef>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DR4		&gt; end of 2025</a:t>
            </a:r>
          </a:p>
          <a:p>
            <a:pPr eaLnBrk="1" hangingPunct="1">
              <a:spcBef>
                <a:spcPct val="0"/>
              </a:spcBef>
              <a:buFontTx/>
              <a:buNone/>
            </a:pPr>
            <a:r>
              <a:rPr lang="en-US" altLang="en-US" sz="2000" dirty="0">
                <a:solidFill>
                  <a:srgbClr val="FFFF00"/>
                </a:solidFill>
                <a:latin typeface="Times New Roman" panose="02020603050405020304" pitchFamily="18" charset="0"/>
              </a:rPr>
              <a:t>DR5		&gt; end of 2030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Effect transition="in" filter="fade">
                                      <p:cBhvr>
                                        <p:cTn id="7" dur="2000"/>
                                        <p:tgtEl>
                                          <p:spTgt spid="6">
                                            <p:txEl>
                                              <p:pRg st="8" end="8"/>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0" end="10"/>
                                            </p:txEl>
                                          </p:spTgt>
                                        </p:tgtEl>
                                        <p:attrNameLst>
                                          <p:attrName>style.visibility</p:attrName>
                                        </p:attrNameLst>
                                      </p:cBhvr>
                                      <p:to>
                                        <p:strVal val="visible"/>
                                      </p:to>
                                    </p:set>
                                    <p:animEffect transition="in" filter="fade">
                                      <p:cBhvr>
                                        <p:cTn id="12" dur="2000"/>
                                        <p:tgtEl>
                                          <p:spTgt spid="6">
                                            <p:txEl>
                                              <p:pRg st="10" end="1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1" end="11"/>
                                            </p:txEl>
                                          </p:spTgt>
                                        </p:tgtEl>
                                        <p:attrNameLst>
                                          <p:attrName>style.visibility</p:attrName>
                                        </p:attrNameLst>
                                      </p:cBhvr>
                                      <p:to>
                                        <p:strVal val="visible"/>
                                      </p:to>
                                    </p:set>
                                    <p:animEffect transition="in" filter="fade">
                                      <p:cBhvr>
                                        <p:cTn id="15" dur="2000"/>
                                        <p:tgtEl>
                                          <p:spTgt spid="6">
                                            <p:txEl>
                                              <p:pRg st="11" end="1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2" end="12"/>
                                            </p:txEl>
                                          </p:spTgt>
                                        </p:tgtEl>
                                        <p:attrNameLst>
                                          <p:attrName>style.visibility</p:attrName>
                                        </p:attrNameLst>
                                      </p:cBhvr>
                                      <p:to>
                                        <p:strVal val="visible"/>
                                      </p:to>
                                    </p:set>
                                    <p:animEffect transition="in" filter="fade">
                                      <p:cBhvr>
                                        <p:cTn id="18" dur="2000"/>
                                        <p:tgtEl>
                                          <p:spTgt spid="6">
                                            <p:txEl>
                                              <p:pRg st="12" end="1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3" end="13"/>
                                            </p:txEl>
                                          </p:spTgt>
                                        </p:tgtEl>
                                        <p:attrNameLst>
                                          <p:attrName>style.visibility</p:attrName>
                                        </p:attrNameLst>
                                      </p:cBhvr>
                                      <p:to>
                                        <p:strVal val="visible"/>
                                      </p:to>
                                    </p:set>
                                    <p:animEffect transition="in" filter="fade">
                                      <p:cBhvr>
                                        <p:cTn id="23" dur="2000"/>
                                        <p:tgtEl>
                                          <p:spTgt spid="6">
                                            <p:txEl>
                                              <p:pRg st="13" end="1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15" end="15"/>
                                            </p:txEl>
                                          </p:spTgt>
                                        </p:tgtEl>
                                        <p:attrNameLst>
                                          <p:attrName>style.visibility</p:attrName>
                                        </p:attrNameLst>
                                      </p:cBhvr>
                                      <p:to>
                                        <p:strVal val="visible"/>
                                      </p:to>
                                    </p:set>
                                    <p:animEffect transition="in" filter="fade">
                                      <p:cBhvr>
                                        <p:cTn id="28" dur="2000"/>
                                        <p:tgtEl>
                                          <p:spTgt spid="6">
                                            <p:txEl>
                                              <p:pRg st="15" end="1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17" end="17"/>
                                            </p:txEl>
                                          </p:spTgt>
                                        </p:tgtEl>
                                        <p:attrNameLst>
                                          <p:attrName>style.visibility</p:attrName>
                                        </p:attrNameLst>
                                      </p:cBhvr>
                                      <p:to>
                                        <p:strVal val="visible"/>
                                      </p:to>
                                    </p:set>
                                    <p:animEffect transition="in" filter="fade">
                                      <p:cBhvr>
                                        <p:cTn id="33" dur="2000"/>
                                        <p:tgtEl>
                                          <p:spTgt spid="6">
                                            <p:txEl>
                                              <p:pRg st="17" end="1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18" end="18"/>
                                            </p:txEl>
                                          </p:spTgt>
                                        </p:tgtEl>
                                        <p:attrNameLst>
                                          <p:attrName>style.visibility</p:attrName>
                                        </p:attrNameLst>
                                      </p:cBhvr>
                                      <p:to>
                                        <p:strVal val="visible"/>
                                      </p:to>
                                    </p:set>
                                    <p:animEffect transition="in" filter="fade">
                                      <p:cBhvr>
                                        <p:cTn id="36" dur="2000"/>
                                        <p:tgtEl>
                                          <p:spTgt spid="6">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14D967D-53EF-404F-0672-34F817CD0AFA}"/>
            </a:ext>
          </a:extLst>
        </p:cNvPr>
        <p:cNvGrpSpPr/>
        <p:nvPr/>
      </p:nvGrpSpPr>
      <p:grpSpPr>
        <a:xfrm>
          <a:off x="0" y="0"/>
          <a:ext cx="0" cy="0"/>
          <a:chOff x="0" y="0"/>
          <a:chExt cx="0" cy="0"/>
        </a:xfrm>
      </p:grpSpPr>
      <p:sp>
        <p:nvSpPr>
          <p:cNvPr id="110594" name="Rectangle 2">
            <a:extLst>
              <a:ext uri="{FF2B5EF4-FFF2-40B4-BE49-F238E27FC236}">
                <a16:creationId xmlns:a16="http://schemas.microsoft.com/office/drawing/2014/main" id="{E427E460-25DE-9427-76CE-BE9C99003293}"/>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accent4">
                    <a:lumMod val="10000"/>
                  </a:schemeClr>
                </a:solidFill>
                <a:latin typeface="Times New Roman" panose="02020603050405020304" pitchFamily="18" charset="0"/>
                <a:ea typeface="ＭＳ Ｐゴシック" panose="020B0600070205080204" pitchFamily="34" charset="-128"/>
              </a:rPr>
              <a:t>Gaia’s 3 Instruments</a:t>
            </a:r>
          </a:p>
        </p:txBody>
      </p:sp>
      <p:sp>
        <p:nvSpPr>
          <p:cNvPr id="2" name="TextBox 1">
            <a:extLst>
              <a:ext uri="{FF2B5EF4-FFF2-40B4-BE49-F238E27FC236}">
                <a16:creationId xmlns:a16="http://schemas.microsoft.com/office/drawing/2014/main" id="{C8270FE9-994C-4BA3-12E2-F17B159C4371}"/>
              </a:ext>
            </a:extLst>
          </p:cNvPr>
          <p:cNvSpPr txBox="1">
            <a:spLocks noChangeArrowheads="1"/>
          </p:cNvSpPr>
          <p:nvPr/>
        </p:nvSpPr>
        <p:spPr bwMode="auto">
          <a:xfrm>
            <a:off x="5229720" y="5784668"/>
            <a:ext cx="19939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PHOTOMETRY</a:t>
            </a:r>
          </a:p>
          <a:p>
            <a:pPr algn="ctr" eaLnBrk="1" hangingPunct="1">
              <a:spcBef>
                <a:spcPct val="0"/>
              </a:spcBef>
              <a:buFontTx/>
              <a:buNone/>
            </a:pPr>
            <a:r>
              <a:rPr lang="en-US" altLang="en-US" sz="1600" dirty="0">
                <a:solidFill>
                  <a:srgbClr val="FF0000"/>
                </a:solidFill>
                <a:latin typeface="Times New Roman" panose="02020603050405020304" pitchFamily="18" charset="0"/>
              </a:rPr>
              <a:t>(the pretty good stuff)</a:t>
            </a:r>
          </a:p>
        </p:txBody>
      </p:sp>
      <p:sp>
        <p:nvSpPr>
          <p:cNvPr id="5" name="TextBox 4">
            <a:extLst>
              <a:ext uri="{FF2B5EF4-FFF2-40B4-BE49-F238E27FC236}">
                <a16:creationId xmlns:a16="http://schemas.microsoft.com/office/drawing/2014/main" id="{86841C1F-66A7-046F-1168-C68B9123A37D}"/>
              </a:ext>
            </a:extLst>
          </p:cNvPr>
          <p:cNvSpPr txBox="1">
            <a:spLocks noChangeArrowheads="1"/>
          </p:cNvSpPr>
          <p:nvPr/>
        </p:nvSpPr>
        <p:spPr bwMode="auto">
          <a:xfrm>
            <a:off x="7176448" y="5784669"/>
            <a:ext cx="17887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rgbClr val="00B050"/>
                </a:solidFill>
                <a:latin typeface="Times New Roman" panose="02020603050405020304" pitchFamily="18" charset="0"/>
              </a:rPr>
              <a:t>SPECTROSCOPY</a:t>
            </a:r>
          </a:p>
          <a:p>
            <a:pPr algn="ctr" eaLnBrk="1" hangingPunct="1">
              <a:spcBef>
                <a:spcPct val="0"/>
              </a:spcBef>
              <a:buFontTx/>
              <a:buNone/>
            </a:pPr>
            <a:r>
              <a:rPr lang="en-US" altLang="en-US" sz="1600" dirty="0">
                <a:solidFill>
                  <a:srgbClr val="00B050"/>
                </a:solidFill>
                <a:latin typeface="Times New Roman" panose="02020603050405020304" pitchFamily="18" charset="0"/>
              </a:rPr>
              <a:t>(the ok stuff)</a:t>
            </a:r>
          </a:p>
        </p:txBody>
      </p:sp>
      <p:sp>
        <p:nvSpPr>
          <p:cNvPr id="6" name="TextBox 5">
            <a:extLst>
              <a:ext uri="{FF2B5EF4-FFF2-40B4-BE49-F238E27FC236}">
                <a16:creationId xmlns:a16="http://schemas.microsoft.com/office/drawing/2014/main" id="{A5E6B705-FFC3-6DF9-D6E5-E4FDDC0DC3F5}"/>
              </a:ext>
            </a:extLst>
          </p:cNvPr>
          <p:cNvSpPr txBox="1">
            <a:spLocks noChangeArrowheads="1"/>
          </p:cNvSpPr>
          <p:nvPr/>
        </p:nvSpPr>
        <p:spPr bwMode="auto">
          <a:xfrm>
            <a:off x="2783486" y="5787968"/>
            <a:ext cx="15599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rgbClr val="00B0F0"/>
                </a:solidFill>
                <a:latin typeface="Times New Roman" panose="02020603050405020304" pitchFamily="18" charset="0"/>
              </a:rPr>
              <a:t>ASTROMETRY</a:t>
            </a:r>
          </a:p>
          <a:p>
            <a:pPr algn="ctr" eaLnBrk="1" hangingPunct="1">
              <a:spcBef>
                <a:spcPct val="0"/>
              </a:spcBef>
              <a:buFontTx/>
              <a:buNone/>
            </a:pPr>
            <a:r>
              <a:rPr lang="en-US" altLang="en-US" sz="1600" dirty="0">
                <a:solidFill>
                  <a:srgbClr val="00B0F0"/>
                </a:solidFill>
                <a:latin typeface="Times New Roman" panose="02020603050405020304" pitchFamily="18" charset="0"/>
              </a:rPr>
              <a:t>(the best stuff)</a:t>
            </a:r>
          </a:p>
        </p:txBody>
      </p:sp>
      <p:pic>
        <p:nvPicPr>
          <p:cNvPr id="4" name="Picture 3" descr="A diagram of a diagram of a diagram&#10;&#10;Description automatically generated with medium confidence">
            <a:extLst>
              <a:ext uri="{FF2B5EF4-FFF2-40B4-BE49-F238E27FC236}">
                <a16:creationId xmlns:a16="http://schemas.microsoft.com/office/drawing/2014/main" id="{496A78F4-CFDB-7F29-5C72-491E3DA55FEE}"/>
              </a:ext>
            </a:extLst>
          </p:cNvPr>
          <p:cNvPicPr>
            <a:picLocks noChangeAspect="1"/>
          </p:cNvPicPr>
          <p:nvPr/>
        </p:nvPicPr>
        <p:blipFill>
          <a:blip r:embed="rId3"/>
          <a:stretch>
            <a:fillRect/>
          </a:stretch>
        </p:blipFill>
        <p:spPr>
          <a:xfrm>
            <a:off x="215780" y="874455"/>
            <a:ext cx="8699620" cy="4722955"/>
          </a:xfrm>
          <a:prstGeom prst="rect">
            <a:avLst/>
          </a:prstGeom>
        </p:spPr>
      </p:pic>
    </p:spTree>
    <p:extLst>
      <p:ext uri="{BB962C8B-B14F-4D97-AF65-F5344CB8AC3E}">
        <p14:creationId xmlns:p14="http://schemas.microsoft.com/office/powerpoint/2010/main" val="877911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1"/>
    </p:bldLst>
  </p:timing>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18204</TotalTime>
  <Words>2933</Words>
  <Application>Microsoft Macintosh PowerPoint</Application>
  <PresentationFormat>On-screen Show (4:3)</PresentationFormat>
  <Paragraphs>399</Paragraphs>
  <Slides>31</Slides>
  <Notes>31</Notes>
  <HiddenSlides>0</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31</vt:i4>
      </vt:variant>
    </vt:vector>
  </HeadingPairs>
  <TitlesOfParts>
    <vt:vector size="42" baseType="lpstr">
      <vt:lpstr>ＭＳ Ｐゴシック</vt:lpstr>
      <vt:lpstr>Arial</vt:lpstr>
      <vt:lpstr>Time new roman</vt:lpstr>
      <vt:lpstr>Times New Roman</vt:lpstr>
      <vt:lpstr>Wingdings</vt:lpstr>
      <vt:lpstr>2_Default Design</vt:lpstr>
      <vt:lpstr>3_Default Design</vt:lpstr>
      <vt:lpstr>4_Default Design</vt:lpstr>
      <vt:lpstr>5_Default Design</vt:lpstr>
      <vt:lpstr>Default Design</vt:lpstr>
      <vt:lpstr>6_Default Design</vt:lpstr>
      <vt:lpstr>PowerPoint Presentation</vt:lpstr>
      <vt:lpstr>Gaia</vt:lpstr>
      <vt:lpstr>Gaia</vt:lpstr>
      <vt:lpstr>Gaia Launch to Orbit</vt:lpstr>
      <vt:lpstr>Gaia</vt:lpstr>
      <vt:lpstr>Gaia</vt:lpstr>
      <vt:lpstr>Gaia Scanning</vt:lpstr>
      <vt:lpstr>Gaia</vt:lpstr>
      <vt:lpstr>Gaia’s 3 Instruments</vt:lpstr>
      <vt:lpstr>Gaia DR3 … 34 months of data</vt:lpstr>
      <vt:lpstr>Gaia Faint Limits: DR3</vt:lpstr>
      <vt:lpstr>Gaia Photometric Bands (DR2)</vt:lpstr>
      <vt:lpstr>Gaia Photometric Bands (DR3)</vt:lpstr>
      <vt:lpstr>Gaia Parallaxes</vt:lpstr>
      <vt:lpstr>Gaia Leap</vt:lpstr>
      <vt:lpstr>32 Clusters by Gaia</vt:lpstr>
      <vt:lpstr>Stellar Populations by Gaia</vt:lpstr>
      <vt:lpstr>Stellar Populations by Gaia</vt:lpstr>
      <vt:lpstr>Stellar Populations by Gaia</vt:lpstr>
      <vt:lpstr>MW Galactic Bar by Gaia</vt:lpstr>
      <vt:lpstr>Milky Way + Enceladus (the galaxy)</vt:lpstr>
      <vt:lpstr>Milky Way + Enceladus (the galaxy)</vt:lpstr>
      <vt:lpstr>Milky Way + Enceladus (the galaxy)</vt:lpstr>
      <vt:lpstr>Milky Way Mass by Gaia</vt:lpstr>
      <vt:lpstr>Not Just Inside MW</vt:lpstr>
      <vt:lpstr>Gaia Predicts the Future</vt:lpstr>
      <vt:lpstr>Milky Way + Andromeda Future</vt:lpstr>
      <vt:lpstr>Milky Way + Andromeda Future</vt:lpstr>
      <vt:lpstr>Your Future: Proposal Strategy</vt:lpstr>
      <vt:lpstr>Topics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887</cp:revision>
  <dcterms:created xsi:type="dcterms:W3CDTF">2013-03-14T16:04:26Z</dcterms:created>
  <dcterms:modified xsi:type="dcterms:W3CDTF">2024-01-26T03:13:03Z</dcterms:modified>
</cp:coreProperties>
</file>