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902" r:id="rId2"/>
    <p:sldMasterId id="2147483914" r:id="rId3"/>
    <p:sldMasterId id="2147483981" r:id="rId4"/>
    <p:sldMasterId id="2147484006" r:id="rId5"/>
    <p:sldMasterId id="2147484197" r:id="rId6"/>
  </p:sldMasterIdLst>
  <p:notesMasterIdLst>
    <p:notesMasterId r:id="rId33"/>
  </p:notesMasterIdLst>
  <p:sldIdLst>
    <p:sldId id="983" r:id="rId7"/>
    <p:sldId id="941" r:id="rId8"/>
    <p:sldId id="897" r:id="rId9"/>
    <p:sldId id="976" r:id="rId10"/>
    <p:sldId id="981" r:id="rId11"/>
    <p:sldId id="884" r:id="rId12"/>
    <p:sldId id="985" r:id="rId13"/>
    <p:sldId id="888" r:id="rId14"/>
    <p:sldId id="778" r:id="rId15"/>
    <p:sldId id="889" r:id="rId16"/>
    <p:sldId id="852" r:id="rId17"/>
    <p:sldId id="943" r:id="rId18"/>
    <p:sldId id="850" r:id="rId19"/>
    <p:sldId id="858" r:id="rId20"/>
    <p:sldId id="854" r:id="rId21"/>
    <p:sldId id="853" r:id="rId22"/>
    <p:sldId id="982" r:id="rId23"/>
    <p:sldId id="862" r:id="rId24"/>
    <p:sldId id="986" r:id="rId25"/>
    <p:sldId id="987" r:id="rId26"/>
    <p:sldId id="988" r:id="rId27"/>
    <p:sldId id="989" r:id="rId28"/>
    <p:sldId id="990" r:id="rId29"/>
    <p:sldId id="991" r:id="rId30"/>
    <p:sldId id="992" r:id="rId31"/>
    <p:sldId id="848" r:id="rId32"/>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77"/>
    <p:restoredTop sz="96197"/>
  </p:normalViewPr>
  <p:slideViewPr>
    <p:cSldViewPr>
      <p:cViewPr varScale="1">
        <p:scale>
          <a:sx n="174" d="100"/>
          <a:sy n="174" d="100"/>
        </p:scale>
        <p:origin x="192" y="504"/>
      </p:cViewPr>
      <p:guideLst>
        <p:guide orient="horz" pos="2160"/>
        <p:guide pos="2880"/>
      </p:guideLst>
    </p:cSldViewPr>
  </p:slideViewPr>
  <p:outlineViewPr>
    <p:cViewPr>
      <p:scale>
        <a:sx n="25" d="100"/>
        <a:sy n="25" d="100"/>
      </p:scale>
      <p:origin x="0" y="696"/>
    </p:cViewPr>
    <p:sldLst>
      <p:sld r:id="rId1" collapse="1"/>
      <p:sld r:id="rId2" collapse="1"/>
      <p:sld r:id="rId3"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slide" Target="slides/slide5.xml"/><Relationship Id="rId1"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C7F695A2-A17B-5B40-AFF5-7DF23D73A3F8}"/>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3" name="Rectangle 3">
            <a:extLst>
              <a:ext uri="{FF2B5EF4-FFF2-40B4-BE49-F238E27FC236}">
                <a16:creationId xmlns:a16="http://schemas.microsoft.com/office/drawing/2014/main" id="{C17358CC-52CB-0D4E-9B0B-9B9501EFF71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ＭＳ Ｐゴシック" charset="0"/>
              </a:defRPr>
            </a:lvl1pPr>
          </a:lstStyle>
          <a:p>
            <a:pPr>
              <a:defRPr/>
            </a:pPr>
            <a:endParaRPr lang="en-US"/>
          </a:p>
        </p:txBody>
      </p:sp>
      <p:sp>
        <p:nvSpPr>
          <p:cNvPr id="88068" name="Rectangle 4">
            <a:extLst>
              <a:ext uri="{FF2B5EF4-FFF2-40B4-BE49-F238E27FC236}">
                <a16:creationId xmlns:a16="http://schemas.microsoft.com/office/drawing/2014/main" id="{F902FAB5-FB83-8646-B5A6-B8D40F47ED89}"/>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5" name="Rectangle 5">
            <a:extLst>
              <a:ext uri="{FF2B5EF4-FFF2-40B4-BE49-F238E27FC236}">
                <a16:creationId xmlns:a16="http://schemas.microsoft.com/office/drawing/2014/main" id="{3D23F580-0633-5540-BBA7-10106833D990}"/>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66" name="Rectangle 6">
            <a:extLst>
              <a:ext uri="{FF2B5EF4-FFF2-40B4-BE49-F238E27FC236}">
                <a16:creationId xmlns:a16="http://schemas.microsoft.com/office/drawing/2014/main" id="{9CE054B3-D010-6047-BDF0-CF554CCDEEC2}"/>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7" name="Rectangle 7">
            <a:extLst>
              <a:ext uri="{FF2B5EF4-FFF2-40B4-BE49-F238E27FC236}">
                <a16:creationId xmlns:a16="http://schemas.microsoft.com/office/drawing/2014/main" id="{D76458F7-00AC-9E4B-9493-582BAF3755AC}"/>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30FD1D3-B4AA-DC44-B171-FAE777B0796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Kappa%E2%80%93mechanism#cite_note-maeder2009-2"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9E08F-5778-EB68-8D34-1E621F4CEF24}"/>
            </a:ext>
          </a:extLst>
        </p:cNvPr>
        <p:cNvGrpSpPr/>
        <p:nvPr/>
      </p:nvGrpSpPr>
      <p:grpSpPr>
        <a:xfrm>
          <a:off x="0" y="0"/>
          <a:ext cx="0" cy="0"/>
          <a:chOff x="0" y="0"/>
          <a:chExt cx="0" cy="0"/>
        </a:xfrm>
      </p:grpSpPr>
      <p:sp>
        <p:nvSpPr>
          <p:cNvPr id="120833" name="Rectangle 7">
            <a:extLst>
              <a:ext uri="{FF2B5EF4-FFF2-40B4-BE49-F238E27FC236}">
                <a16:creationId xmlns:a16="http://schemas.microsoft.com/office/drawing/2014/main" id="{98B705CE-B392-9080-761C-EE3A6EC9E5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3CCBE85-0078-854F-A15C-FBD448F0FDF1}" type="slidenum">
              <a:rPr lang="en-US" altLang="en-US" smtClean="0"/>
              <a:pPr>
                <a:spcBef>
                  <a:spcPct val="0"/>
                </a:spcBef>
              </a:pPr>
              <a:t>1</a:t>
            </a:fld>
            <a:endParaRPr lang="en-US" altLang="en-US"/>
          </a:p>
        </p:txBody>
      </p:sp>
      <p:sp>
        <p:nvSpPr>
          <p:cNvPr id="120834" name="Rectangle 2">
            <a:extLst>
              <a:ext uri="{FF2B5EF4-FFF2-40B4-BE49-F238E27FC236}">
                <a16:creationId xmlns:a16="http://schemas.microsoft.com/office/drawing/2014/main" id="{BD17D46B-9E5D-AE9E-9F8C-357D1EDE7CB1}"/>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4E71CC99-8CDC-C200-2593-35105BF9D4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25293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C3127752-87CE-3545-A470-4896974E06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BBCE3CF-6D01-1F4D-9950-607F301E9964}" type="slidenum">
              <a:rPr lang="en-US" altLang="en-US" smtClean="0">
                <a:solidFill>
                  <a:srgbClr val="000000"/>
                </a:solidFill>
              </a:rPr>
              <a:pPr>
                <a:spcBef>
                  <a:spcPct val="0"/>
                </a:spcBef>
              </a:pPr>
              <a:t>10</a:t>
            </a:fld>
            <a:endParaRPr lang="en-US" altLang="en-US">
              <a:solidFill>
                <a:srgbClr val="000000"/>
              </a:solidFill>
            </a:endParaRPr>
          </a:p>
        </p:txBody>
      </p:sp>
      <p:sp>
        <p:nvSpPr>
          <p:cNvPr id="108546" name="Rectangle 2">
            <a:extLst>
              <a:ext uri="{FF2B5EF4-FFF2-40B4-BE49-F238E27FC236}">
                <a16:creationId xmlns:a16="http://schemas.microsoft.com/office/drawing/2014/main" id="{35010416-30B9-6341-AF84-E3A4A29388F7}"/>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7294DC9D-3871-0244-86D4-2BFFD85E1C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48D94CEC-7C59-7E4B-A979-9865FDEB47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55C621A-8D8C-F746-AF66-273E900EA6C4}" type="slidenum">
              <a:rPr lang="en-US" altLang="en-US" smtClean="0"/>
              <a:pPr>
                <a:spcBef>
                  <a:spcPct val="0"/>
                </a:spcBef>
              </a:pPr>
              <a:t>11</a:t>
            </a:fld>
            <a:endParaRPr lang="en-US" altLang="en-US"/>
          </a:p>
        </p:txBody>
      </p:sp>
      <p:sp>
        <p:nvSpPr>
          <p:cNvPr id="112642" name="Rectangle 2">
            <a:extLst>
              <a:ext uri="{FF2B5EF4-FFF2-40B4-BE49-F238E27FC236}">
                <a16:creationId xmlns:a16="http://schemas.microsoft.com/office/drawing/2014/main" id="{353CDE00-8782-1741-ADF5-4E09CE683516}"/>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4AA547CD-9A00-1248-B443-9D506762F1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delta </a:t>
            </a:r>
            <a:r>
              <a:rPr lang="en-US" altLang="en-US" dirty="0" err="1">
                <a:latin typeface="Arial" panose="020B0604020202020204" pitchFamily="34" charset="0"/>
                <a:ea typeface="ＭＳ Ｐゴシック" panose="020B0600070205080204" pitchFamily="34" charset="-128"/>
              </a:rPr>
              <a:t>Scuti</a:t>
            </a:r>
            <a:r>
              <a:rPr lang="en-US" altLang="en-US" dirty="0">
                <a:latin typeface="Arial" panose="020B0604020202020204" pitchFamily="34" charset="0"/>
                <a:ea typeface="ＭＳ Ｐゴシック" panose="020B0600070205080204" pitchFamily="34" charset="-128"/>
              </a:rPr>
              <a:t> stars are “dwarf Cepheids”, A/F giants or main seq stars, P ~ hours</a:t>
            </a:r>
          </a:p>
          <a:p>
            <a:pPr eaLnBrk="1" hangingPunct="1"/>
            <a:r>
              <a:rPr lang="en-US" altLang="en-US" dirty="0">
                <a:latin typeface="Arial" panose="020B0604020202020204" pitchFamily="34" charset="0"/>
                <a:ea typeface="ＭＳ Ｐゴシック" panose="020B0600070205080204" pitchFamily="34" charset="-128"/>
              </a:rPr>
              <a:t>second most abundant variable stars after WDs, e.g., Altair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Pulsations in ~all variables due to kappa mechanism, where opacity changes at some depth in atmosphere … OPACITY INCREASES WITH TEMP INSTEAD OF DECREASES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dirty="0"/>
              <a:t>In a normal star, an increase in compression of the atmosphere causes an increase in temperature and density; this produces a decrease in the opacity of the atmosphere, allowing energy to escape more rapidly. The result is an equilibrium condition where temperature and pressure are maintained in a balance. However, in cases where the opacity increases with temperature, the atmosphere becomes unstable against pulsations.</a:t>
            </a:r>
            <a:r>
              <a:rPr lang="en-US" baseline="30000" dirty="0">
                <a:hlinkClick r:id="rId3"/>
              </a:rPr>
              <a:t>[2]</a:t>
            </a:r>
            <a:r>
              <a:rPr lang="en-US" dirty="0"/>
              <a:t> If a layer of a stellar atmosphere moves inward, it becomes denser and more opaque, causing heat flow to be checked. In return, this heat increase causes a build-up of pressure that pushes the layer back out again. The result is a cyclic process as the layer repeatedly moves inward and then is forced back out again.</a:t>
            </a:r>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48D94CEC-7C59-7E4B-A979-9865FDEB47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55C621A-8D8C-F746-AF66-273E900EA6C4}" type="slidenum">
              <a:rPr lang="en-US" altLang="en-US" smtClean="0"/>
              <a:pPr>
                <a:spcBef>
                  <a:spcPct val="0"/>
                </a:spcBef>
              </a:pPr>
              <a:t>12</a:t>
            </a:fld>
            <a:endParaRPr lang="en-US" altLang="en-US"/>
          </a:p>
        </p:txBody>
      </p:sp>
      <p:sp>
        <p:nvSpPr>
          <p:cNvPr id="112642" name="Rectangle 2">
            <a:extLst>
              <a:ext uri="{FF2B5EF4-FFF2-40B4-BE49-F238E27FC236}">
                <a16:creationId xmlns:a16="http://schemas.microsoft.com/office/drawing/2014/main" id="{353CDE00-8782-1741-ADF5-4E09CE683516}"/>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4AA547CD-9A00-1248-B443-9D506762F1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A visible-light image of Mira taken by the Hubble Space Telescope reveals the star's odd shape. Its resemblance to a football may be due to changes in the star's shape during its expansion-contraction cycles or to unresolved </a:t>
            </a:r>
            <a:r>
              <a:rPr lang="en-US" dirty="0" err="1"/>
              <a:t>starspots</a:t>
            </a:r>
            <a:r>
              <a:rPr lang="en-US" dirty="0"/>
              <a:t> on its surface. Mira is 700 times larger than the Sun.</a:t>
            </a:r>
            <a:br>
              <a:rPr lang="en-US" dirty="0"/>
            </a:br>
            <a:r>
              <a:rPr lang="en-US" i="1" dirty="0"/>
              <a:t>NASA / ESA</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78405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2AF2B1CB-EE23-054D-8358-516AD46B34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266872C-C498-BC40-9A82-8EA1BC30B8C5}" type="slidenum">
              <a:rPr lang="en-US" altLang="en-US" smtClean="0"/>
              <a:pPr>
                <a:spcBef>
                  <a:spcPct val="0"/>
                </a:spcBef>
              </a:pPr>
              <a:t>13</a:t>
            </a:fld>
            <a:endParaRPr lang="en-US" altLang="en-US"/>
          </a:p>
        </p:txBody>
      </p:sp>
      <p:sp>
        <p:nvSpPr>
          <p:cNvPr id="114690" name="Rectangle 2">
            <a:extLst>
              <a:ext uri="{FF2B5EF4-FFF2-40B4-BE49-F238E27FC236}">
                <a16:creationId xmlns:a16="http://schemas.microsoft.com/office/drawing/2014/main" id="{246B8E21-9060-004F-A6FB-1D825CE9F66E}"/>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8031C1B2-3303-5245-B52C-7C7957F7D7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M5 is a globular cluster</a:t>
            </a:r>
          </a:p>
          <a:p>
            <a:pPr eaLnBrk="1" hangingPunct="1"/>
            <a:r>
              <a:rPr lang="en-US" altLang="en-US" dirty="0">
                <a:latin typeface="Arial" panose="020B0604020202020204" pitchFamily="34" charset="0"/>
                <a:ea typeface="ＭＳ Ｐゴシック" panose="020B0600070205080204" pitchFamily="34" charset="-128"/>
              </a:rPr>
              <a:t>note WRONG vertical axis … should be V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FB428E81-081C-4441-A3A9-8BAF40D233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88442CD-4D8B-184F-A152-581B688F4A46}" type="slidenum">
              <a:rPr lang="en-US" altLang="en-US" smtClean="0"/>
              <a:pPr>
                <a:spcBef>
                  <a:spcPct val="0"/>
                </a:spcBef>
              </a:pPr>
              <a:t>14</a:t>
            </a:fld>
            <a:endParaRPr lang="en-US" altLang="en-US"/>
          </a:p>
        </p:txBody>
      </p:sp>
      <p:sp>
        <p:nvSpPr>
          <p:cNvPr id="116738" name="Rectangle 2">
            <a:extLst>
              <a:ext uri="{FF2B5EF4-FFF2-40B4-BE49-F238E27FC236}">
                <a16:creationId xmlns:a16="http://schemas.microsoft.com/office/drawing/2014/main" id="{8E7448FA-FF83-F142-B8C8-B6493509A9E9}"/>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1A1E286A-D579-3047-9E16-6D4764C749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different cycles not all the same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26A8E4F0-FE09-E846-9B84-ED06698B0D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2242514-CAFC-DE49-8B97-A2994FAF45B4}" type="slidenum">
              <a:rPr lang="en-US" altLang="en-US" smtClean="0"/>
              <a:pPr>
                <a:spcBef>
                  <a:spcPct val="0"/>
                </a:spcBef>
              </a:pPr>
              <a:t>15</a:t>
            </a:fld>
            <a:endParaRPr lang="en-US" altLang="en-US"/>
          </a:p>
        </p:txBody>
      </p:sp>
      <p:sp>
        <p:nvSpPr>
          <p:cNvPr id="118786" name="Rectangle 2">
            <a:extLst>
              <a:ext uri="{FF2B5EF4-FFF2-40B4-BE49-F238E27FC236}">
                <a16:creationId xmlns:a16="http://schemas.microsoft.com/office/drawing/2014/main" id="{E26FB63E-AC24-D149-80D2-647A715F0D22}"/>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E479C8BC-D790-4A43-99F9-1A6F1594FD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different cycles not all the same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9D039C4A-AFE9-B94F-8A54-F6CB4DB049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3CCBE85-0078-854F-A15C-FBD448F0FDF1}" type="slidenum">
              <a:rPr lang="en-US" altLang="en-US" smtClean="0"/>
              <a:pPr>
                <a:spcBef>
                  <a:spcPct val="0"/>
                </a:spcBef>
              </a:pPr>
              <a:t>16</a:t>
            </a:fld>
            <a:endParaRPr lang="en-US" altLang="en-US"/>
          </a:p>
        </p:txBody>
      </p:sp>
      <p:sp>
        <p:nvSpPr>
          <p:cNvPr id="120834" name="Rectangle 2">
            <a:extLst>
              <a:ext uri="{FF2B5EF4-FFF2-40B4-BE49-F238E27FC236}">
                <a16:creationId xmlns:a16="http://schemas.microsoft.com/office/drawing/2014/main" id="{129052F7-ECE2-9449-BF69-843626899342}"/>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6047EDB1-C031-EF4D-8EFD-B99F9325FA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1C6EC-2AC6-AF7A-6D4C-D73F4F625F5E}"/>
            </a:ext>
          </a:extLst>
        </p:cNvPr>
        <p:cNvGrpSpPr/>
        <p:nvPr/>
      </p:nvGrpSpPr>
      <p:grpSpPr>
        <a:xfrm>
          <a:off x="0" y="0"/>
          <a:ext cx="0" cy="0"/>
          <a:chOff x="0" y="0"/>
          <a:chExt cx="0" cy="0"/>
        </a:xfrm>
      </p:grpSpPr>
      <p:sp>
        <p:nvSpPr>
          <p:cNvPr id="120833" name="Rectangle 7">
            <a:extLst>
              <a:ext uri="{FF2B5EF4-FFF2-40B4-BE49-F238E27FC236}">
                <a16:creationId xmlns:a16="http://schemas.microsoft.com/office/drawing/2014/main" id="{04D88E27-00EF-5AA3-A29E-D5A4E36D7A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3CCBE85-0078-854F-A15C-FBD448F0FDF1}" type="slidenum">
              <a:rPr lang="en-US" altLang="en-US" smtClean="0"/>
              <a:pPr>
                <a:spcBef>
                  <a:spcPct val="0"/>
                </a:spcBef>
              </a:pPr>
              <a:t>17</a:t>
            </a:fld>
            <a:endParaRPr lang="en-US" altLang="en-US"/>
          </a:p>
        </p:txBody>
      </p:sp>
      <p:sp>
        <p:nvSpPr>
          <p:cNvPr id="120834" name="Rectangle 2">
            <a:extLst>
              <a:ext uri="{FF2B5EF4-FFF2-40B4-BE49-F238E27FC236}">
                <a16:creationId xmlns:a16="http://schemas.microsoft.com/office/drawing/2014/main" id="{D3E65AB0-2B96-7371-4C91-212640D247E7}"/>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5A0E565E-AAC3-7714-60D5-E473A9AD90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66624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68124289-036D-6A49-B11A-422B18A554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7E46967-BA0F-344E-A220-7255AE0C3A08}" type="slidenum">
              <a:rPr lang="en-US" altLang="en-US" smtClean="0"/>
              <a:pPr>
                <a:spcBef>
                  <a:spcPct val="0"/>
                </a:spcBef>
              </a:pPr>
              <a:t>18</a:t>
            </a:fld>
            <a:endParaRPr lang="en-US" altLang="en-US"/>
          </a:p>
        </p:txBody>
      </p:sp>
      <p:sp>
        <p:nvSpPr>
          <p:cNvPr id="122882" name="Rectangle 2">
            <a:extLst>
              <a:ext uri="{FF2B5EF4-FFF2-40B4-BE49-F238E27FC236}">
                <a16:creationId xmlns:a16="http://schemas.microsoft.com/office/drawing/2014/main" id="{A98E4589-E048-8B45-8BA1-8A34D99539BC}"/>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59BD3B35-A2D0-BD42-809C-B2803DF498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Spatial distribution of RR Lyrae stars located in the region of the two Magellanic Clouds released in Gaia DR2. Orange dots show known RR Lyrae stars from the OGLE surveys, and blue dots represent RR Lyrae stars identified by Gaia and confirmed by the SOS Cep&amp;Cep pipeline.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43D766B8-A14E-8141-8836-3A9F3C76BC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0CF41B-97BB-C546-9740-1BC166FD9B6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4930" name="Rectangle 2">
            <a:extLst>
              <a:ext uri="{FF2B5EF4-FFF2-40B4-BE49-F238E27FC236}">
                <a16:creationId xmlns:a16="http://schemas.microsoft.com/office/drawing/2014/main" id="{DBE33058-0A1E-E645-B273-F177D56DED6C}"/>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2392D52D-A4DF-4A43-A173-994F3A6455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Upper and middle panels: G-band PL distribution in apparent magnitude not corrected for reddening of DCEPs, ACEPs, and T2CEPs in the LMC and SMC, respectively.   Lower panel: PL distribution in absolute G magnitude (MG) not corrected for extinction of All-Sky Cepheids of the different types.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Orange filled circles: DCEPs F; cyan filled circles: DECPs 1O; blank filled circles: multi-mode DCEPs; magenta four-stars: ACEPs F; dark green four-stars: ACEPS 1O; green open triangles: BL Her; violet open </a:t>
            </a:r>
            <a:r>
              <a:rPr lang="en-US" altLang="en-US" dirty="0" err="1">
                <a:latin typeface="Arial" panose="020B0604020202020204" pitchFamily="34" charset="0"/>
                <a:ea typeface="ＭＳ Ｐゴシック" panose="020B0600070205080204" pitchFamily="34" charset="-128"/>
              </a:rPr>
              <a:t>triangles:WVir</a:t>
            </a:r>
            <a:r>
              <a:rPr lang="en-US" altLang="en-US" dirty="0">
                <a:latin typeface="Arial" panose="020B0604020202020204" pitchFamily="34" charset="0"/>
                <a:ea typeface="ＭＳ Ｐゴシック" panose="020B0600070205080204" pitchFamily="34" charset="-128"/>
              </a:rPr>
              <a:t>; magenta open triangles: RV Tau. The much larger scatter of the All-Sky Cepheid PL distribution is clearly visible: the Y-axis in the lower panel of the figure spans a magnitude range of 20.0 mag, to compare with the 11.5 mag range of the two upper panels. Several All-Sky sources lie below the dashed line in the lower panel of the figure. They are a mix of misclassifications (spurious sources), sources with very high reddening, and Cepheids with an incorrect parallax value that is due to the still simplified astrometric processing applied for DR2, among which in particular the lack of a proper treatment of binary or multiple sources.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9DD16470-36F5-D145-B19C-66C7239C16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B6BF35-61F2-C546-A053-4AB7E514DA7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8850" name="Rectangle 2">
            <a:extLst>
              <a:ext uri="{FF2B5EF4-FFF2-40B4-BE49-F238E27FC236}">
                <a16:creationId xmlns:a16="http://schemas.microsoft.com/office/drawing/2014/main" id="{45017BE7-B596-AB4A-A663-17BFB9B7DB14}"/>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248A087E-064D-F243-B62C-A369EB3575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3E20A6EC-CD84-5440-81D0-A392946472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B037E4-A413-C548-9940-87E5CF274AF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6978" name="Rectangle 2">
            <a:extLst>
              <a:ext uri="{FF2B5EF4-FFF2-40B4-BE49-F238E27FC236}">
                <a16:creationId xmlns:a16="http://schemas.microsoft.com/office/drawing/2014/main" id="{FDBE09E7-1B10-4A4F-8E67-66A138453B24}"/>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06A04C8E-9255-9E49-BBF3-149EB9686B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95007E37-27D9-AB40-9EEE-EFD60A7667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165C32-A19B-0B4A-9890-FE8A751811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2162" name="Rectangle 2">
            <a:extLst>
              <a:ext uri="{FF2B5EF4-FFF2-40B4-BE49-F238E27FC236}">
                <a16:creationId xmlns:a16="http://schemas.microsoft.com/office/drawing/2014/main" id="{8C4CB433-BD77-8148-B92A-B590F1D7E947}"/>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42484DCD-BBB2-1242-A32B-18F71E4825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Upper and middle panels: G-band PL distribution in apparent magnitude not corrected for reddening of DCEPs, ACEPs, and T2CEPs in the LMC and SMC, respectively.   Lower panel: PL distribution in absolute G magnitude (MG) not corrected for extinction of All-Sky Cepheids of the different types. </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Orange filled circles: DCEPs F; cyan filled circles: DECPs 1O; blank filled circles: multi-mode DCEPs; magenta four-stars: ACEPs F; dark green four-stars: ACEPS 1O; green open triangles: BL Her; violet open triangles:WVir; magenta open triangles: RV Tau. The much larger scatter of the All-Sky Cepheid PL distribution is clearly visible: the Y-axis in the lower panel of the figure spans a magnitude range of 20.0 mag, to compare with the 11.5 mag range of the two upper panels. Several All-Sky sources lie below the dashed line in the lower panel of the figure. They are a mix of misclassifications (spurious sources), sources with very high reddening, and Cepheids with an incorrect parallax value that is due to the still simplified astrometric processing applied for DR2, among which in particular the lack of a proper treatment of binary or multiple sources.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C42B7CE9-36CF-F645-9C7B-7E07CDB09A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4BD951-EAED-DB4D-9407-6FDA5F1242F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4210" name="Rectangle 2">
            <a:extLst>
              <a:ext uri="{FF2B5EF4-FFF2-40B4-BE49-F238E27FC236}">
                <a16:creationId xmlns:a16="http://schemas.microsoft.com/office/drawing/2014/main" id="{043C02EF-31C2-8646-AEAF-6B30F5E66043}"/>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E5BF7111-C043-494D-930A-A83A44DCF8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separation between RR Lyrae and Type II Cepheid around P ~ 1 day, 1-9 mags fainter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B450EC16-355F-324E-AF04-E911E7726B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DAC15C-CCFC-3D44-BAA0-49741FC2F5D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58" name="Rectangle 2">
            <a:extLst>
              <a:ext uri="{FF2B5EF4-FFF2-40B4-BE49-F238E27FC236}">
                <a16:creationId xmlns:a16="http://schemas.microsoft.com/office/drawing/2014/main" id="{622F98FA-868C-714B-9018-208126D28B31}"/>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49B7DA7B-ADB0-7A41-97CC-D8A4175B8D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36BB9F2B-C534-874F-A902-61B4CBF34A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B3C0D1-BA02-A043-AE6C-2851BC2468D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8306" name="Rectangle 2">
            <a:extLst>
              <a:ext uri="{FF2B5EF4-FFF2-40B4-BE49-F238E27FC236}">
                <a16:creationId xmlns:a16="http://schemas.microsoft.com/office/drawing/2014/main" id="{DEF103D8-9430-9448-AAA8-4E79B708E51C}"/>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D4902D70-183F-384A-A08D-053CD6BD75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Spatial distribution of the bona fide Cepheids released in Gaia DR2 (about 8900 sources in total). Red filled circles are known Cepheids in the literature (OGLE and other surveys), and blue filled circles are new Cepheids detected by Gaia in the LMC, SMC (118 in total), and All-Sky (about 240 in total). The latter sample has been cleaned from other types of variable objects that do not follow the PL and PW relations.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55E4825F-4397-FD4D-9428-D217CD7060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8BF079-F219-744D-BD1F-53607500129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0354" name="Rectangle 2">
            <a:extLst>
              <a:ext uri="{FF2B5EF4-FFF2-40B4-BE49-F238E27FC236}">
                <a16:creationId xmlns:a16="http://schemas.microsoft.com/office/drawing/2014/main" id="{F874CF67-C9D1-AA42-8B08-427277849A88}"/>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5A31F8D9-1C75-A749-95D0-39F7D365DA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Spatial distribution of Gaia DR2 Cepheids located in the region of the two Magellanic Clouds. Green filled circles show known Cepheids observed in the LMC and SMC regions defined in Sect. 2 by the OGLE survey, magenta filled circles represent All-Sky known (from OGLE or other surveys) Cepheids, and blue filled circles show new Cepheids identified by Gaia in the LMC and SMC (118 in total).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74D1E8A5-9B8C-044A-8C7E-C6F17D75B7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B07949A-9118-7344-B113-600CC0F7FB81}" type="slidenum">
              <a:rPr lang="en-US" altLang="en-US" smtClean="0"/>
              <a:pPr>
                <a:spcBef>
                  <a:spcPct val="0"/>
                </a:spcBef>
              </a:pPr>
              <a:t>26</a:t>
            </a:fld>
            <a:endParaRPr lang="en-US" altLang="en-US"/>
          </a:p>
        </p:txBody>
      </p:sp>
      <p:sp>
        <p:nvSpPr>
          <p:cNvPr id="137218" name="Rectangle 2">
            <a:extLst>
              <a:ext uri="{FF2B5EF4-FFF2-40B4-BE49-F238E27FC236}">
                <a16:creationId xmlns:a16="http://schemas.microsoft.com/office/drawing/2014/main" id="{CBD71D80-E100-2D45-993A-BAF36D64148A}"/>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64D07585-7E2A-1B4C-A11D-7DAB93F263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9A4FFB0E-C75C-D14C-9CDA-2BA3175513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5881FBB-A9D2-E34E-ADAD-857A81127C58}" type="slidenum">
              <a:rPr lang="en-US" altLang="en-US" smtClean="0">
                <a:solidFill>
                  <a:srgbClr val="000000"/>
                </a:solidFill>
              </a:rPr>
              <a:pPr>
                <a:spcBef>
                  <a:spcPct val="0"/>
                </a:spcBef>
              </a:pPr>
              <a:t>3</a:t>
            </a:fld>
            <a:endParaRPr lang="en-US" altLang="en-US">
              <a:solidFill>
                <a:srgbClr val="000000"/>
              </a:solidFill>
            </a:endParaRPr>
          </a:p>
        </p:txBody>
      </p:sp>
      <p:sp>
        <p:nvSpPr>
          <p:cNvPr id="100354" name="Rectangle 2">
            <a:extLst>
              <a:ext uri="{FF2B5EF4-FFF2-40B4-BE49-F238E27FC236}">
                <a16:creationId xmlns:a16="http://schemas.microsoft.com/office/drawing/2014/main" id="{C70CB5C7-4359-314C-BD62-DA5FEC90AC6A}"/>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6A0FDBF3-19AD-454F-8E64-703041F0CF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0C2C50AE-D6A3-ADC1-7D60-F8A380BECB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ED6AF9-0E3E-4446-B05F-AF052FDEA1B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426" name="Rectangle 2">
            <a:extLst>
              <a:ext uri="{FF2B5EF4-FFF2-40B4-BE49-F238E27FC236}">
                <a16:creationId xmlns:a16="http://schemas.microsoft.com/office/drawing/2014/main" id="{E6210B40-1AF6-E751-62B9-31666486AC53}"/>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6914EAB1-7556-CFB5-838D-DC283D047E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E89B9CD7-03E1-A4F1-DBE3-35805AC38B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781B20-94BA-A44B-921F-7C8C08228B2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5474" name="Rectangle 2">
            <a:extLst>
              <a:ext uri="{FF2B5EF4-FFF2-40B4-BE49-F238E27FC236}">
                <a16:creationId xmlns:a16="http://schemas.microsoft.com/office/drawing/2014/main" id="{DCABEB73-1E6E-39D6-147C-1BF797A0139D}"/>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472DCBE0-8B61-2ECD-2593-F42DE05824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F2089C35-FE22-CFEA-1FDE-979ABB4A67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D1F971-0860-3F4E-B847-B7B227BFF67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7522" name="Rectangle 2">
            <a:extLst>
              <a:ext uri="{FF2B5EF4-FFF2-40B4-BE49-F238E27FC236}">
                <a16:creationId xmlns:a16="http://schemas.microsoft.com/office/drawing/2014/main" id="{C7C73192-AA13-7AC5-8DC9-C51B42C525FE}"/>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661D280A-B60A-1A42-ED85-3F9E0D6842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22883-A9FC-7F96-CF7E-EEEEB86C7317}"/>
            </a:ext>
          </a:extLst>
        </p:cNvPr>
        <p:cNvGrpSpPr/>
        <p:nvPr/>
      </p:nvGrpSpPr>
      <p:grpSpPr>
        <a:xfrm>
          <a:off x="0" y="0"/>
          <a:ext cx="0" cy="0"/>
          <a:chOff x="0" y="0"/>
          <a:chExt cx="0" cy="0"/>
        </a:xfrm>
      </p:grpSpPr>
      <p:sp>
        <p:nvSpPr>
          <p:cNvPr id="120833" name="Rectangle 7">
            <a:extLst>
              <a:ext uri="{FF2B5EF4-FFF2-40B4-BE49-F238E27FC236}">
                <a16:creationId xmlns:a16="http://schemas.microsoft.com/office/drawing/2014/main" id="{2B4AF7D4-B09D-FB1A-4F7C-AAA0D55E62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3CCBE85-0078-854F-A15C-FBD448F0FDF1}" type="slidenum">
              <a:rPr lang="en-US" altLang="en-US" smtClean="0"/>
              <a:pPr>
                <a:spcBef>
                  <a:spcPct val="0"/>
                </a:spcBef>
              </a:pPr>
              <a:t>7</a:t>
            </a:fld>
            <a:endParaRPr lang="en-US" altLang="en-US"/>
          </a:p>
        </p:txBody>
      </p:sp>
      <p:sp>
        <p:nvSpPr>
          <p:cNvPr id="120834" name="Rectangle 2">
            <a:extLst>
              <a:ext uri="{FF2B5EF4-FFF2-40B4-BE49-F238E27FC236}">
                <a16:creationId xmlns:a16="http://schemas.microsoft.com/office/drawing/2014/main" id="{D0687BF5-46ED-999F-2B51-FED22E99E194}"/>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A0601632-D720-C54E-E763-9599C102E5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93891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68FD199A-E699-FB40-88EB-EA02F1E37B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9E54B11-E484-C54C-8425-6C8D781F2466}" type="slidenum">
              <a:rPr lang="en-US" altLang="en-US" smtClean="0">
                <a:solidFill>
                  <a:srgbClr val="000000"/>
                </a:solidFill>
              </a:rPr>
              <a:pPr>
                <a:spcBef>
                  <a:spcPct val="0"/>
                </a:spcBef>
              </a:pPr>
              <a:t>8</a:t>
            </a:fld>
            <a:endParaRPr lang="en-US" altLang="en-US">
              <a:solidFill>
                <a:srgbClr val="000000"/>
              </a:solidFill>
            </a:endParaRPr>
          </a:p>
        </p:txBody>
      </p:sp>
      <p:sp>
        <p:nvSpPr>
          <p:cNvPr id="104450" name="Rectangle 2">
            <a:extLst>
              <a:ext uri="{FF2B5EF4-FFF2-40B4-BE49-F238E27FC236}">
                <a16:creationId xmlns:a16="http://schemas.microsoft.com/office/drawing/2014/main" id="{D0C5EFC9-D20C-C140-963E-3BA91488DC5F}"/>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204DC20F-DBE5-C94A-B138-F51B7B8DAC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545D73E4-26FA-AD4B-8877-E783B29368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B2EB362-D8CD-624B-8700-A3589230C535}" type="slidenum">
              <a:rPr lang="en-US" altLang="en-US" smtClean="0">
                <a:solidFill>
                  <a:srgbClr val="000000"/>
                </a:solidFill>
              </a:rPr>
              <a:pPr>
                <a:spcBef>
                  <a:spcPct val="0"/>
                </a:spcBef>
              </a:pPr>
              <a:t>9</a:t>
            </a:fld>
            <a:endParaRPr lang="en-US" altLang="en-US">
              <a:solidFill>
                <a:srgbClr val="000000"/>
              </a:solidFill>
            </a:endParaRPr>
          </a:p>
        </p:txBody>
      </p:sp>
      <p:sp>
        <p:nvSpPr>
          <p:cNvPr id="106498" name="Rectangle 2">
            <a:extLst>
              <a:ext uri="{FF2B5EF4-FFF2-40B4-BE49-F238E27FC236}">
                <a16:creationId xmlns:a16="http://schemas.microsoft.com/office/drawing/2014/main" id="{60C4C211-EE88-E840-8588-48AB2B0A2E9E}"/>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E5C8C5C0-BB69-E242-89AE-E55C2AD1DC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pulsate because of changing opacity</a:t>
            </a:r>
          </a:p>
          <a:p>
            <a:pPr eaLnBrk="1" hangingPunct="1"/>
            <a:r>
              <a:rPr lang="en-US" altLang="en-US" dirty="0">
                <a:latin typeface="Arial" panose="020B0604020202020204" pitchFamily="34" charset="0"/>
                <a:ea typeface="ＭＳ Ｐゴシック" panose="020B0600070205080204" pitchFamily="34" charset="-128"/>
              </a:rPr>
              <a:t>movie: https://</a:t>
            </a:r>
            <a:r>
              <a:rPr lang="en-US" altLang="en-US" dirty="0" err="1">
                <a:latin typeface="Arial" panose="020B0604020202020204" pitchFamily="34" charset="0"/>
                <a:ea typeface="ＭＳ Ｐゴシック" panose="020B0600070205080204" pitchFamily="34" charset="-128"/>
              </a:rPr>
              <a:t>apod.nasa.gov</a:t>
            </a:r>
            <a:r>
              <a:rPr lang="en-US" altLang="en-US" dirty="0">
                <a:latin typeface="Arial" panose="020B0604020202020204" pitchFamily="34" charset="0"/>
                <a:ea typeface="ＭＳ Ｐゴシック" panose="020B0600070205080204" pitchFamily="34" charset="-128"/>
              </a:rPr>
              <a:t>/</a:t>
            </a:r>
            <a:r>
              <a:rPr lang="en-US" altLang="en-US" dirty="0" err="1">
                <a:latin typeface="Arial" panose="020B0604020202020204" pitchFamily="34" charset="0"/>
                <a:ea typeface="ＭＳ Ｐゴシック" panose="020B0600070205080204" pitchFamily="34" charset="-128"/>
              </a:rPr>
              <a:t>apod</a:t>
            </a:r>
            <a:r>
              <a:rPr lang="en-US" altLang="en-US" dirty="0">
                <a:latin typeface="Arial" panose="020B0604020202020204" pitchFamily="34" charset="0"/>
                <a:ea typeface="ＭＳ Ｐゴシック" panose="020B0600070205080204" pitchFamily="34" charset="-128"/>
              </a:rPr>
              <a:t>/ap070415.html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04657F0-E11A-C34C-8225-D4819DE22B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C21182-785E-0C48-B0B6-D22C239C2E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C47764-35BD-E849-95BC-5DCB82533807}"/>
              </a:ext>
            </a:extLst>
          </p:cNvPr>
          <p:cNvSpPr>
            <a:spLocks noGrp="1" noChangeArrowheads="1"/>
          </p:cNvSpPr>
          <p:nvPr>
            <p:ph type="sldNum" sz="quarter" idx="12"/>
          </p:nvPr>
        </p:nvSpPr>
        <p:spPr>
          <a:ln/>
        </p:spPr>
        <p:txBody>
          <a:bodyPr/>
          <a:lstStyle>
            <a:lvl1pPr>
              <a:defRPr/>
            </a:lvl1pPr>
          </a:lstStyle>
          <a:p>
            <a:pPr>
              <a:defRPr/>
            </a:pPr>
            <a:fld id="{EFD1D74B-8CF3-3846-9722-3AEB22645393}" type="slidenum">
              <a:rPr lang="en-US" altLang="en-US"/>
              <a:pPr>
                <a:defRPr/>
              </a:pPr>
              <a:t>‹#›</a:t>
            </a:fld>
            <a:endParaRPr lang="en-US" altLang="en-US"/>
          </a:p>
        </p:txBody>
      </p:sp>
    </p:spTree>
    <p:extLst>
      <p:ext uri="{BB962C8B-B14F-4D97-AF65-F5344CB8AC3E}">
        <p14:creationId xmlns:p14="http://schemas.microsoft.com/office/powerpoint/2010/main" val="3631557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7AA0FC-759A-8149-8CA9-446BD7CA8C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39ABFA-5102-E741-A3CC-A14B6EE0B3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824840-7A51-6645-95AD-5AF901B2ECB3}"/>
              </a:ext>
            </a:extLst>
          </p:cNvPr>
          <p:cNvSpPr>
            <a:spLocks noGrp="1" noChangeArrowheads="1"/>
          </p:cNvSpPr>
          <p:nvPr>
            <p:ph type="sldNum" sz="quarter" idx="12"/>
          </p:nvPr>
        </p:nvSpPr>
        <p:spPr>
          <a:ln/>
        </p:spPr>
        <p:txBody>
          <a:bodyPr/>
          <a:lstStyle>
            <a:lvl1pPr>
              <a:defRPr/>
            </a:lvl1pPr>
          </a:lstStyle>
          <a:p>
            <a:pPr>
              <a:defRPr/>
            </a:pPr>
            <a:fld id="{4D0B01F4-5974-FB46-9454-8F68083AC307}" type="slidenum">
              <a:rPr lang="en-US" altLang="en-US"/>
              <a:pPr>
                <a:defRPr/>
              </a:pPr>
              <a:t>‹#›</a:t>
            </a:fld>
            <a:endParaRPr lang="en-US" altLang="en-US"/>
          </a:p>
        </p:txBody>
      </p:sp>
    </p:spTree>
    <p:extLst>
      <p:ext uri="{BB962C8B-B14F-4D97-AF65-F5344CB8AC3E}">
        <p14:creationId xmlns:p14="http://schemas.microsoft.com/office/powerpoint/2010/main" val="1457558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0753796-3437-504C-AE89-D34F822498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02C6EC-9369-2449-9F08-0751BF373D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BE3F44-DD68-6742-9D22-2118E33C17B9}"/>
              </a:ext>
            </a:extLst>
          </p:cNvPr>
          <p:cNvSpPr>
            <a:spLocks noGrp="1" noChangeArrowheads="1"/>
          </p:cNvSpPr>
          <p:nvPr>
            <p:ph type="sldNum" sz="quarter" idx="12"/>
          </p:nvPr>
        </p:nvSpPr>
        <p:spPr>
          <a:ln/>
        </p:spPr>
        <p:txBody>
          <a:bodyPr/>
          <a:lstStyle>
            <a:lvl1pPr>
              <a:defRPr/>
            </a:lvl1pPr>
          </a:lstStyle>
          <a:p>
            <a:pPr>
              <a:defRPr/>
            </a:pPr>
            <a:fld id="{DA7B122B-7925-A746-9D92-EA842D5D3604}" type="slidenum">
              <a:rPr lang="en-US" altLang="en-US"/>
              <a:pPr>
                <a:defRPr/>
              </a:pPr>
              <a:t>‹#›</a:t>
            </a:fld>
            <a:endParaRPr lang="en-US" altLang="en-US"/>
          </a:p>
        </p:txBody>
      </p:sp>
    </p:spTree>
    <p:extLst>
      <p:ext uri="{BB962C8B-B14F-4D97-AF65-F5344CB8AC3E}">
        <p14:creationId xmlns:p14="http://schemas.microsoft.com/office/powerpoint/2010/main" val="3209433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5A04C78-1C30-5B40-A6D1-854180388A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DE0D35-95F7-7949-9461-D4D027CEA5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2828B0-C776-AD41-9C8F-94F329419208}"/>
              </a:ext>
            </a:extLst>
          </p:cNvPr>
          <p:cNvSpPr>
            <a:spLocks noGrp="1" noChangeArrowheads="1"/>
          </p:cNvSpPr>
          <p:nvPr>
            <p:ph type="sldNum" sz="quarter" idx="12"/>
          </p:nvPr>
        </p:nvSpPr>
        <p:spPr>
          <a:ln/>
        </p:spPr>
        <p:txBody>
          <a:bodyPr/>
          <a:lstStyle>
            <a:lvl1pPr>
              <a:defRPr/>
            </a:lvl1pPr>
          </a:lstStyle>
          <a:p>
            <a:pPr>
              <a:defRPr/>
            </a:pPr>
            <a:fld id="{43A8258F-D2C5-A54C-9046-24F61186B125}" type="slidenum">
              <a:rPr lang="en-US" altLang="en-US"/>
              <a:pPr>
                <a:defRPr/>
              </a:pPr>
              <a:t>‹#›</a:t>
            </a:fld>
            <a:endParaRPr lang="en-US" altLang="en-US"/>
          </a:p>
        </p:txBody>
      </p:sp>
    </p:spTree>
    <p:extLst>
      <p:ext uri="{BB962C8B-B14F-4D97-AF65-F5344CB8AC3E}">
        <p14:creationId xmlns:p14="http://schemas.microsoft.com/office/powerpoint/2010/main" val="2178890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EE2F78-3010-9844-BBB7-138D07A319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518E3E-B81A-BC41-9FE8-DC338FE9F5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9E6CDB-8CB0-D946-B876-69E4B5CE21D2}"/>
              </a:ext>
            </a:extLst>
          </p:cNvPr>
          <p:cNvSpPr>
            <a:spLocks noGrp="1" noChangeArrowheads="1"/>
          </p:cNvSpPr>
          <p:nvPr>
            <p:ph type="sldNum" sz="quarter" idx="12"/>
          </p:nvPr>
        </p:nvSpPr>
        <p:spPr>
          <a:ln/>
        </p:spPr>
        <p:txBody>
          <a:bodyPr/>
          <a:lstStyle>
            <a:lvl1pPr>
              <a:defRPr/>
            </a:lvl1pPr>
          </a:lstStyle>
          <a:p>
            <a:pPr>
              <a:defRPr/>
            </a:pPr>
            <a:fld id="{9262C935-AD5A-D941-AFC7-16A2ABAE87F6}" type="slidenum">
              <a:rPr lang="en-US" altLang="en-US"/>
              <a:pPr>
                <a:defRPr/>
              </a:pPr>
              <a:t>‹#›</a:t>
            </a:fld>
            <a:endParaRPr lang="en-US" altLang="en-US"/>
          </a:p>
        </p:txBody>
      </p:sp>
    </p:spTree>
    <p:extLst>
      <p:ext uri="{BB962C8B-B14F-4D97-AF65-F5344CB8AC3E}">
        <p14:creationId xmlns:p14="http://schemas.microsoft.com/office/powerpoint/2010/main" val="560585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5FA4EAD-9B53-5D43-A03C-0C2D6F468C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A15269-D3BE-2F4A-B43A-C43BAFA7DB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54CF13-6F25-E14A-A596-B1F5D185CFF5}"/>
              </a:ext>
            </a:extLst>
          </p:cNvPr>
          <p:cNvSpPr>
            <a:spLocks noGrp="1" noChangeArrowheads="1"/>
          </p:cNvSpPr>
          <p:nvPr>
            <p:ph type="sldNum" sz="quarter" idx="12"/>
          </p:nvPr>
        </p:nvSpPr>
        <p:spPr>
          <a:ln/>
        </p:spPr>
        <p:txBody>
          <a:bodyPr/>
          <a:lstStyle>
            <a:lvl1pPr>
              <a:defRPr/>
            </a:lvl1pPr>
          </a:lstStyle>
          <a:p>
            <a:pPr>
              <a:defRPr/>
            </a:pPr>
            <a:fld id="{9742649D-BA4C-264A-B55D-B94EA8FA79B0}" type="slidenum">
              <a:rPr lang="en-US" altLang="en-US"/>
              <a:pPr>
                <a:defRPr/>
              </a:pPr>
              <a:t>‹#›</a:t>
            </a:fld>
            <a:endParaRPr lang="en-US" altLang="en-US"/>
          </a:p>
        </p:txBody>
      </p:sp>
    </p:spTree>
    <p:extLst>
      <p:ext uri="{BB962C8B-B14F-4D97-AF65-F5344CB8AC3E}">
        <p14:creationId xmlns:p14="http://schemas.microsoft.com/office/powerpoint/2010/main" val="1114918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3559403-DD11-6446-B708-DF00707B63C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837AA49-06E1-FC41-A306-A94DD7FA28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12D8F6-B50F-5B49-A791-865850F4E6DF}"/>
              </a:ext>
            </a:extLst>
          </p:cNvPr>
          <p:cNvSpPr>
            <a:spLocks noGrp="1" noChangeArrowheads="1"/>
          </p:cNvSpPr>
          <p:nvPr>
            <p:ph type="sldNum" sz="quarter" idx="12"/>
          </p:nvPr>
        </p:nvSpPr>
        <p:spPr>
          <a:ln/>
        </p:spPr>
        <p:txBody>
          <a:bodyPr/>
          <a:lstStyle>
            <a:lvl1pPr>
              <a:defRPr/>
            </a:lvl1pPr>
          </a:lstStyle>
          <a:p>
            <a:pPr>
              <a:defRPr/>
            </a:pPr>
            <a:fld id="{6111D245-C47E-7349-8922-CF4D56E4BEA8}" type="slidenum">
              <a:rPr lang="en-US" altLang="en-US"/>
              <a:pPr>
                <a:defRPr/>
              </a:pPr>
              <a:t>‹#›</a:t>
            </a:fld>
            <a:endParaRPr lang="en-US" altLang="en-US"/>
          </a:p>
        </p:txBody>
      </p:sp>
    </p:spTree>
    <p:extLst>
      <p:ext uri="{BB962C8B-B14F-4D97-AF65-F5344CB8AC3E}">
        <p14:creationId xmlns:p14="http://schemas.microsoft.com/office/powerpoint/2010/main" val="80588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C1997CB-84ED-6D49-B2F9-1BA5BA0D35F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EC3F8A5-B9DD-D04E-895E-7C68857A00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ED31712-FD89-5E46-9FCA-E4F6F6FC7E0A}"/>
              </a:ext>
            </a:extLst>
          </p:cNvPr>
          <p:cNvSpPr>
            <a:spLocks noGrp="1" noChangeArrowheads="1"/>
          </p:cNvSpPr>
          <p:nvPr>
            <p:ph type="sldNum" sz="quarter" idx="12"/>
          </p:nvPr>
        </p:nvSpPr>
        <p:spPr>
          <a:ln/>
        </p:spPr>
        <p:txBody>
          <a:bodyPr/>
          <a:lstStyle>
            <a:lvl1pPr>
              <a:defRPr/>
            </a:lvl1pPr>
          </a:lstStyle>
          <a:p>
            <a:pPr>
              <a:defRPr/>
            </a:pPr>
            <a:fld id="{CE7AF22C-3575-204F-A263-252236C37259}" type="slidenum">
              <a:rPr lang="en-US" altLang="en-US"/>
              <a:pPr>
                <a:defRPr/>
              </a:pPr>
              <a:t>‹#›</a:t>
            </a:fld>
            <a:endParaRPr lang="en-US" altLang="en-US"/>
          </a:p>
        </p:txBody>
      </p:sp>
    </p:spTree>
    <p:extLst>
      <p:ext uri="{BB962C8B-B14F-4D97-AF65-F5344CB8AC3E}">
        <p14:creationId xmlns:p14="http://schemas.microsoft.com/office/powerpoint/2010/main" val="3837599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505DD9C-608E-8042-899F-800A5702C40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D6F6771-1295-524E-9290-DBAD686CCF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F4A7792-A02C-2640-9036-55070F04135D}"/>
              </a:ext>
            </a:extLst>
          </p:cNvPr>
          <p:cNvSpPr>
            <a:spLocks noGrp="1" noChangeArrowheads="1"/>
          </p:cNvSpPr>
          <p:nvPr>
            <p:ph type="sldNum" sz="quarter" idx="12"/>
          </p:nvPr>
        </p:nvSpPr>
        <p:spPr>
          <a:ln/>
        </p:spPr>
        <p:txBody>
          <a:bodyPr/>
          <a:lstStyle>
            <a:lvl1pPr>
              <a:defRPr/>
            </a:lvl1pPr>
          </a:lstStyle>
          <a:p>
            <a:pPr>
              <a:defRPr/>
            </a:pPr>
            <a:fld id="{CB8A327F-DC30-244A-8021-97E9E2D20CCF}" type="slidenum">
              <a:rPr lang="en-US" altLang="en-US"/>
              <a:pPr>
                <a:defRPr/>
              </a:pPr>
              <a:t>‹#›</a:t>
            </a:fld>
            <a:endParaRPr lang="en-US" altLang="en-US"/>
          </a:p>
        </p:txBody>
      </p:sp>
    </p:spTree>
    <p:extLst>
      <p:ext uri="{BB962C8B-B14F-4D97-AF65-F5344CB8AC3E}">
        <p14:creationId xmlns:p14="http://schemas.microsoft.com/office/powerpoint/2010/main" val="1740715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885FD9E-B166-0D4F-9796-1AB081A4CEE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1B4A5DE-D217-4F48-96A6-09DA169987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ED9F0BC-0456-804B-BD5C-74BE8957E473}"/>
              </a:ext>
            </a:extLst>
          </p:cNvPr>
          <p:cNvSpPr>
            <a:spLocks noGrp="1" noChangeArrowheads="1"/>
          </p:cNvSpPr>
          <p:nvPr>
            <p:ph type="sldNum" sz="quarter" idx="12"/>
          </p:nvPr>
        </p:nvSpPr>
        <p:spPr>
          <a:ln/>
        </p:spPr>
        <p:txBody>
          <a:bodyPr/>
          <a:lstStyle>
            <a:lvl1pPr>
              <a:defRPr/>
            </a:lvl1pPr>
          </a:lstStyle>
          <a:p>
            <a:pPr>
              <a:defRPr/>
            </a:pPr>
            <a:fld id="{ED3FF55E-5A63-844B-8A2C-8CA08C8FB137}" type="slidenum">
              <a:rPr lang="en-US" altLang="en-US"/>
              <a:pPr>
                <a:defRPr/>
              </a:pPr>
              <a:t>‹#›</a:t>
            </a:fld>
            <a:endParaRPr lang="en-US" altLang="en-US"/>
          </a:p>
        </p:txBody>
      </p:sp>
    </p:spTree>
    <p:extLst>
      <p:ext uri="{BB962C8B-B14F-4D97-AF65-F5344CB8AC3E}">
        <p14:creationId xmlns:p14="http://schemas.microsoft.com/office/powerpoint/2010/main" val="2590040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87E254C-D5B6-1A4D-8CCE-98ABA1D6C0E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7B727CA-4419-6047-AE8A-580976097A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63B2B07-A80F-C443-8A64-70D926BF4E8E}"/>
              </a:ext>
            </a:extLst>
          </p:cNvPr>
          <p:cNvSpPr>
            <a:spLocks noGrp="1" noChangeArrowheads="1"/>
          </p:cNvSpPr>
          <p:nvPr>
            <p:ph type="sldNum" sz="quarter" idx="12"/>
          </p:nvPr>
        </p:nvSpPr>
        <p:spPr>
          <a:ln/>
        </p:spPr>
        <p:txBody>
          <a:bodyPr/>
          <a:lstStyle>
            <a:lvl1pPr>
              <a:defRPr/>
            </a:lvl1pPr>
          </a:lstStyle>
          <a:p>
            <a:pPr>
              <a:defRPr/>
            </a:pPr>
            <a:fld id="{2F3142C8-BDF7-C547-AFF0-60033437220D}" type="slidenum">
              <a:rPr lang="en-US" altLang="en-US"/>
              <a:pPr>
                <a:defRPr/>
              </a:pPr>
              <a:t>‹#›</a:t>
            </a:fld>
            <a:endParaRPr lang="en-US" altLang="en-US"/>
          </a:p>
        </p:txBody>
      </p:sp>
    </p:spTree>
    <p:extLst>
      <p:ext uri="{BB962C8B-B14F-4D97-AF65-F5344CB8AC3E}">
        <p14:creationId xmlns:p14="http://schemas.microsoft.com/office/powerpoint/2010/main" val="792975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684F4F2-BF24-E14E-AAD8-75073F4F17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340136-DD21-0C45-BD53-C195C687AE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920404-0FAF-6E44-B637-62887C76AFFE}"/>
              </a:ext>
            </a:extLst>
          </p:cNvPr>
          <p:cNvSpPr>
            <a:spLocks noGrp="1" noChangeArrowheads="1"/>
          </p:cNvSpPr>
          <p:nvPr>
            <p:ph type="sldNum" sz="quarter" idx="12"/>
          </p:nvPr>
        </p:nvSpPr>
        <p:spPr>
          <a:ln/>
        </p:spPr>
        <p:txBody>
          <a:bodyPr/>
          <a:lstStyle>
            <a:lvl1pPr>
              <a:defRPr/>
            </a:lvl1pPr>
          </a:lstStyle>
          <a:p>
            <a:pPr>
              <a:defRPr/>
            </a:pPr>
            <a:fld id="{E8B655E2-AFB7-AE4E-8BA6-268E5CCE5A2E}" type="slidenum">
              <a:rPr lang="en-US" altLang="en-US"/>
              <a:pPr>
                <a:defRPr/>
              </a:pPr>
              <a:t>‹#›</a:t>
            </a:fld>
            <a:endParaRPr lang="en-US" altLang="en-US"/>
          </a:p>
        </p:txBody>
      </p:sp>
    </p:spTree>
    <p:extLst>
      <p:ext uri="{BB962C8B-B14F-4D97-AF65-F5344CB8AC3E}">
        <p14:creationId xmlns:p14="http://schemas.microsoft.com/office/powerpoint/2010/main" val="2142377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0BEE1EF-7046-9144-8D02-10D505C199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E54AB6-5D4A-E946-8F06-EA07A1772E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668211-A29E-B545-902E-525F83A0CC07}"/>
              </a:ext>
            </a:extLst>
          </p:cNvPr>
          <p:cNvSpPr>
            <a:spLocks noGrp="1" noChangeArrowheads="1"/>
          </p:cNvSpPr>
          <p:nvPr>
            <p:ph type="sldNum" sz="quarter" idx="12"/>
          </p:nvPr>
        </p:nvSpPr>
        <p:spPr>
          <a:ln/>
        </p:spPr>
        <p:txBody>
          <a:bodyPr/>
          <a:lstStyle>
            <a:lvl1pPr>
              <a:defRPr/>
            </a:lvl1pPr>
          </a:lstStyle>
          <a:p>
            <a:pPr>
              <a:defRPr/>
            </a:pPr>
            <a:fld id="{E71AC57A-C7CF-234F-8864-37692AF9C9A8}" type="slidenum">
              <a:rPr lang="en-US" altLang="en-US"/>
              <a:pPr>
                <a:defRPr/>
              </a:pPr>
              <a:t>‹#›</a:t>
            </a:fld>
            <a:endParaRPr lang="en-US" altLang="en-US"/>
          </a:p>
        </p:txBody>
      </p:sp>
    </p:spTree>
    <p:extLst>
      <p:ext uri="{BB962C8B-B14F-4D97-AF65-F5344CB8AC3E}">
        <p14:creationId xmlns:p14="http://schemas.microsoft.com/office/powerpoint/2010/main" val="1122135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AD0DC3-5EFC-FC41-931B-128CC57CAF2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1B01A2-A287-4F43-AA23-ABE715AF3C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C66A7B-96C7-FF43-90CE-1AB33B97E7E0}"/>
              </a:ext>
            </a:extLst>
          </p:cNvPr>
          <p:cNvSpPr>
            <a:spLocks noGrp="1" noChangeArrowheads="1"/>
          </p:cNvSpPr>
          <p:nvPr>
            <p:ph type="sldNum" sz="quarter" idx="12"/>
          </p:nvPr>
        </p:nvSpPr>
        <p:spPr>
          <a:ln/>
        </p:spPr>
        <p:txBody>
          <a:bodyPr/>
          <a:lstStyle>
            <a:lvl1pPr>
              <a:defRPr/>
            </a:lvl1pPr>
          </a:lstStyle>
          <a:p>
            <a:pPr>
              <a:defRPr/>
            </a:pPr>
            <a:fld id="{7AE3F213-4FF3-8641-841C-2130FC083749}" type="slidenum">
              <a:rPr lang="en-US" altLang="en-US"/>
              <a:pPr>
                <a:defRPr/>
              </a:pPr>
              <a:t>‹#›</a:t>
            </a:fld>
            <a:endParaRPr lang="en-US" altLang="en-US"/>
          </a:p>
        </p:txBody>
      </p:sp>
    </p:spTree>
    <p:extLst>
      <p:ext uri="{BB962C8B-B14F-4D97-AF65-F5344CB8AC3E}">
        <p14:creationId xmlns:p14="http://schemas.microsoft.com/office/powerpoint/2010/main" val="3815349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56B396-402C-B04D-8C4B-5BCF463FD3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9E836D-BE5D-3B45-A378-EC2260F70A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3CEE18-624E-2F41-86AC-7522999599A4}"/>
              </a:ext>
            </a:extLst>
          </p:cNvPr>
          <p:cNvSpPr>
            <a:spLocks noGrp="1" noChangeArrowheads="1"/>
          </p:cNvSpPr>
          <p:nvPr>
            <p:ph type="sldNum" sz="quarter" idx="12"/>
          </p:nvPr>
        </p:nvSpPr>
        <p:spPr>
          <a:ln/>
        </p:spPr>
        <p:txBody>
          <a:bodyPr/>
          <a:lstStyle>
            <a:lvl1pPr>
              <a:defRPr/>
            </a:lvl1pPr>
          </a:lstStyle>
          <a:p>
            <a:pPr>
              <a:defRPr/>
            </a:pPr>
            <a:fld id="{F77C9294-FF4B-0046-A9BB-27A7DAB08B32}" type="slidenum">
              <a:rPr lang="en-US" altLang="en-US"/>
              <a:pPr>
                <a:defRPr/>
              </a:pPr>
              <a:t>‹#›</a:t>
            </a:fld>
            <a:endParaRPr lang="en-US" altLang="en-US"/>
          </a:p>
        </p:txBody>
      </p:sp>
    </p:spTree>
    <p:extLst>
      <p:ext uri="{BB962C8B-B14F-4D97-AF65-F5344CB8AC3E}">
        <p14:creationId xmlns:p14="http://schemas.microsoft.com/office/powerpoint/2010/main" val="1946177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FB66353-A53C-4148-A947-33043E9AA9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974EF3-CC14-A44D-B3F3-8EDB299A96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97E021-C7A2-6C4A-97DE-24154B1C0F4F}"/>
              </a:ext>
            </a:extLst>
          </p:cNvPr>
          <p:cNvSpPr>
            <a:spLocks noGrp="1" noChangeArrowheads="1"/>
          </p:cNvSpPr>
          <p:nvPr>
            <p:ph type="sldNum" sz="quarter" idx="12"/>
          </p:nvPr>
        </p:nvSpPr>
        <p:spPr>
          <a:ln/>
        </p:spPr>
        <p:txBody>
          <a:bodyPr/>
          <a:lstStyle>
            <a:lvl1pPr>
              <a:defRPr/>
            </a:lvl1pPr>
          </a:lstStyle>
          <a:p>
            <a:pPr>
              <a:defRPr/>
            </a:pPr>
            <a:fld id="{9CBF009C-053E-BE48-A196-F25457154208}" type="slidenum">
              <a:rPr lang="en-US" altLang="en-US"/>
              <a:pPr>
                <a:defRPr/>
              </a:pPr>
              <a:t>‹#›</a:t>
            </a:fld>
            <a:endParaRPr lang="en-US" altLang="en-US"/>
          </a:p>
        </p:txBody>
      </p:sp>
    </p:spTree>
    <p:extLst>
      <p:ext uri="{BB962C8B-B14F-4D97-AF65-F5344CB8AC3E}">
        <p14:creationId xmlns:p14="http://schemas.microsoft.com/office/powerpoint/2010/main" val="2483573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E728F1-C5C3-564A-9773-32D15A5B33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682979-881B-7D41-A4F2-9383EB850B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8F5C7F-1892-044A-9F88-689D82B07D83}"/>
              </a:ext>
            </a:extLst>
          </p:cNvPr>
          <p:cNvSpPr>
            <a:spLocks noGrp="1" noChangeArrowheads="1"/>
          </p:cNvSpPr>
          <p:nvPr>
            <p:ph type="sldNum" sz="quarter" idx="12"/>
          </p:nvPr>
        </p:nvSpPr>
        <p:spPr>
          <a:ln/>
        </p:spPr>
        <p:txBody>
          <a:bodyPr/>
          <a:lstStyle>
            <a:lvl1pPr>
              <a:defRPr/>
            </a:lvl1pPr>
          </a:lstStyle>
          <a:p>
            <a:pPr>
              <a:defRPr/>
            </a:pPr>
            <a:fld id="{86FB5E72-850E-904E-817E-5781B855B33F}" type="slidenum">
              <a:rPr lang="en-US" altLang="en-US"/>
              <a:pPr>
                <a:defRPr/>
              </a:pPr>
              <a:t>‹#›</a:t>
            </a:fld>
            <a:endParaRPr lang="en-US" altLang="en-US"/>
          </a:p>
        </p:txBody>
      </p:sp>
    </p:spTree>
    <p:extLst>
      <p:ext uri="{BB962C8B-B14F-4D97-AF65-F5344CB8AC3E}">
        <p14:creationId xmlns:p14="http://schemas.microsoft.com/office/powerpoint/2010/main" val="2613977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1666CD4-86BC-314B-A20D-D18937BB83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4917AB-FD03-E847-BF64-EDE839BE71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85B42D-DE6B-734D-B6F2-C79DCDD6704F}"/>
              </a:ext>
            </a:extLst>
          </p:cNvPr>
          <p:cNvSpPr>
            <a:spLocks noGrp="1" noChangeArrowheads="1"/>
          </p:cNvSpPr>
          <p:nvPr>
            <p:ph type="sldNum" sz="quarter" idx="12"/>
          </p:nvPr>
        </p:nvSpPr>
        <p:spPr>
          <a:ln/>
        </p:spPr>
        <p:txBody>
          <a:bodyPr/>
          <a:lstStyle>
            <a:lvl1pPr>
              <a:defRPr/>
            </a:lvl1pPr>
          </a:lstStyle>
          <a:p>
            <a:pPr>
              <a:defRPr/>
            </a:pPr>
            <a:fld id="{86BD566E-0326-9345-99D3-5E4AB7E7A8AF}" type="slidenum">
              <a:rPr lang="en-US" altLang="en-US"/>
              <a:pPr>
                <a:defRPr/>
              </a:pPr>
              <a:t>‹#›</a:t>
            </a:fld>
            <a:endParaRPr lang="en-US" altLang="en-US"/>
          </a:p>
        </p:txBody>
      </p:sp>
    </p:spTree>
    <p:extLst>
      <p:ext uri="{BB962C8B-B14F-4D97-AF65-F5344CB8AC3E}">
        <p14:creationId xmlns:p14="http://schemas.microsoft.com/office/powerpoint/2010/main" val="2916914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77D49FB-2D0D-CB48-9DD3-6E2E1DC510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9FDBF5-1E8B-8347-9DC8-0EFF647C35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740AF3F-6C61-E44A-97D6-BD89FE3FC215}"/>
              </a:ext>
            </a:extLst>
          </p:cNvPr>
          <p:cNvSpPr>
            <a:spLocks noGrp="1" noChangeArrowheads="1"/>
          </p:cNvSpPr>
          <p:nvPr>
            <p:ph type="sldNum" sz="quarter" idx="12"/>
          </p:nvPr>
        </p:nvSpPr>
        <p:spPr>
          <a:ln/>
        </p:spPr>
        <p:txBody>
          <a:bodyPr/>
          <a:lstStyle>
            <a:lvl1pPr>
              <a:defRPr/>
            </a:lvl1pPr>
          </a:lstStyle>
          <a:p>
            <a:pPr>
              <a:defRPr/>
            </a:pPr>
            <a:fld id="{81586089-EC66-8644-8B4A-C592E106A61B}" type="slidenum">
              <a:rPr lang="en-US" altLang="en-US"/>
              <a:pPr>
                <a:defRPr/>
              </a:pPr>
              <a:t>‹#›</a:t>
            </a:fld>
            <a:endParaRPr lang="en-US" altLang="en-US"/>
          </a:p>
        </p:txBody>
      </p:sp>
    </p:spTree>
    <p:extLst>
      <p:ext uri="{BB962C8B-B14F-4D97-AF65-F5344CB8AC3E}">
        <p14:creationId xmlns:p14="http://schemas.microsoft.com/office/powerpoint/2010/main" val="807496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85F4818-1D88-7F4A-B7A7-F5A9FAF17F7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50081A9-02D3-6B4A-B21D-CE79D52E20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8127606-E3CE-0449-8074-D658C1A9C93E}"/>
              </a:ext>
            </a:extLst>
          </p:cNvPr>
          <p:cNvSpPr>
            <a:spLocks noGrp="1" noChangeArrowheads="1"/>
          </p:cNvSpPr>
          <p:nvPr>
            <p:ph type="sldNum" sz="quarter" idx="12"/>
          </p:nvPr>
        </p:nvSpPr>
        <p:spPr>
          <a:ln/>
        </p:spPr>
        <p:txBody>
          <a:bodyPr/>
          <a:lstStyle>
            <a:lvl1pPr>
              <a:defRPr/>
            </a:lvl1pPr>
          </a:lstStyle>
          <a:p>
            <a:pPr>
              <a:defRPr/>
            </a:pPr>
            <a:fld id="{F7231107-1E78-4C4A-8C9F-ABA80D74D006}" type="slidenum">
              <a:rPr lang="en-US" altLang="en-US"/>
              <a:pPr>
                <a:defRPr/>
              </a:pPr>
              <a:t>‹#›</a:t>
            </a:fld>
            <a:endParaRPr lang="en-US" altLang="en-US"/>
          </a:p>
        </p:txBody>
      </p:sp>
    </p:spTree>
    <p:extLst>
      <p:ext uri="{BB962C8B-B14F-4D97-AF65-F5344CB8AC3E}">
        <p14:creationId xmlns:p14="http://schemas.microsoft.com/office/powerpoint/2010/main" val="7427650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424C106-4BC0-5C47-917F-302327959C5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E4F16E2-4DB5-4E42-B483-1D911871BB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5CADA84-FF64-7240-A3AE-DFC016CC489E}"/>
              </a:ext>
            </a:extLst>
          </p:cNvPr>
          <p:cNvSpPr>
            <a:spLocks noGrp="1" noChangeArrowheads="1"/>
          </p:cNvSpPr>
          <p:nvPr>
            <p:ph type="sldNum" sz="quarter" idx="12"/>
          </p:nvPr>
        </p:nvSpPr>
        <p:spPr>
          <a:ln/>
        </p:spPr>
        <p:txBody>
          <a:bodyPr/>
          <a:lstStyle>
            <a:lvl1pPr>
              <a:defRPr/>
            </a:lvl1pPr>
          </a:lstStyle>
          <a:p>
            <a:pPr>
              <a:defRPr/>
            </a:pPr>
            <a:fld id="{B52C2765-F42E-AF49-AA3F-CE0A32EE2405}" type="slidenum">
              <a:rPr lang="en-US" altLang="en-US"/>
              <a:pPr>
                <a:defRPr/>
              </a:pPr>
              <a:t>‹#›</a:t>
            </a:fld>
            <a:endParaRPr lang="en-US" altLang="en-US"/>
          </a:p>
        </p:txBody>
      </p:sp>
    </p:spTree>
    <p:extLst>
      <p:ext uri="{BB962C8B-B14F-4D97-AF65-F5344CB8AC3E}">
        <p14:creationId xmlns:p14="http://schemas.microsoft.com/office/powerpoint/2010/main" val="1570428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7E62A3F-DA3E-A44D-AFFD-5350C905316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3841EE1-5CA9-8A46-B79A-7475B8E17C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FFE2FDA-D761-3E4A-B05C-644886A01AEB}"/>
              </a:ext>
            </a:extLst>
          </p:cNvPr>
          <p:cNvSpPr>
            <a:spLocks noGrp="1" noChangeArrowheads="1"/>
          </p:cNvSpPr>
          <p:nvPr>
            <p:ph type="sldNum" sz="quarter" idx="12"/>
          </p:nvPr>
        </p:nvSpPr>
        <p:spPr>
          <a:ln/>
        </p:spPr>
        <p:txBody>
          <a:bodyPr/>
          <a:lstStyle>
            <a:lvl1pPr>
              <a:defRPr/>
            </a:lvl1pPr>
          </a:lstStyle>
          <a:p>
            <a:pPr>
              <a:defRPr/>
            </a:pPr>
            <a:fld id="{6EF273C6-6AE6-2C4E-B7A8-6096C4A173FD}" type="slidenum">
              <a:rPr lang="en-US" altLang="en-US"/>
              <a:pPr>
                <a:defRPr/>
              </a:pPr>
              <a:t>‹#›</a:t>
            </a:fld>
            <a:endParaRPr lang="en-US" altLang="en-US"/>
          </a:p>
        </p:txBody>
      </p:sp>
    </p:spTree>
    <p:extLst>
      <p:ext uri="{BB962C8B-B14F-4D97-AF65-F5344CB8AC3E}">
        <p14:creationId xmlns:p14="http://schemas.microsoft.com/office/powerpoint/2010/main" val="1152362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DBD1AA3-7D01-D740-8B32-6E1402AA4B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320F78-DF04-0C45-9D31-C26077E5FC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0066D57-4896-7D44-9D1B-19F41CD8F271}"/>
              </a:ext>
            </a:extLst>
          </p:cNvPr>
          <p:cNvSpPr>
            <a:spLocks noGrp="1" noChangeArrowheads="1"/>
          </p:cNvSpPr>
          <p:nvPr>
            <p:ph type="sldNum" sz="quarter" idx="12"/>
          </p:nvPr>
        </p:nvSpPr>
        <p:spPr>
          <a:ln/>
        </p:spPr>
        <p:txBody>
          <a:bodyPr/>
          <a:lstStyle>
            <a:lvl1pPr>
              <a:defRPr/>
            </a:lvl1pPr>
          </a:lstStyle>
          <a:p>
            <a:pPr>
              <a:defRPr/>
            </a:pPr>
            <a:fld id="{DAE0DE74-19DA-3F46-B735-3390D78ADFA6}" type="slidenum">
              <a:rPr lang="en-US" altLang="en-US"/>
              <a:pPr>
                <a:defRPr/>
              </a:pPr>
              <a:t>‹#›</a:t>
            </a:fld>
            <a:endParaRPr lang="en-US" altLang="en-US"/>
          </a:p>
        </p:txBody>
      </p:sp>
    </p:spTree>
    <p:extLst>
      <p:ext uri="{BB962C8B-B14F-4D97-AF65-F5344CB8AC3E}">
        <p14:creationId xmlns:p14="http://schemas.microsoft.com/office/powerpoint/2010/main" val="381972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A462D36-EA46-EE45-9774-07B4D231EAF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DDE8B77-80FD-9A43-AB96-081A552C39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0E5C62-BBAB-7F43-9B32-EDA5C25505D6}"/>
              </a:ext>
            </a:extLst>
          </p:cNvPr>
          <p:cNvSpPr>
            <a:spLocks noGrp="1" noChangeArrowheads="1"/>
          </p:cNvSpPr>
          <p:nvPr>
            <p:ph type="sldNum" sz="quarter" idx="12"/>
          </p:nvPr>
        </p:nvSpPr>
        <p:spPr>
          <a:ln/>
        </p:spPr>
        <p:txBody>
          <a:bodyPr/>
          <a:lstStyle>
            <a:lvl1pPr>
              <a:defRPr/>
            </a:lvl1pPr>
          </a:lstStyle>
          <a:p>
            <a:pPr>
              <a:defRPr/>
            </a:pPr>
            <a:fld id="{A4BC7963-0F30-EC4B-BDE4-7EFA00A49A83}" type="slidenum">
              <a:rPr lang="en-US" altLang="en-US"/>
              <a:pPr>
                <a:defRPr/>
              </a:pPr>
              <a:t>‹#›</a:t>
            </a:fld>
            <a:endParaRPr lang="en-US" altLang="en-US"/>
          </a:p>
        </p:txBody>
      </p:sp>
    </p:spTree>
    <p:extLst>
      <p:ext uri="{BB962C8B-B14F-4D97-AF65-F5344CB8AC3E}">
        <p14:creationId xmlns:p14="http://schemas.microsoft.com/office/powerpoint/2010/main" val="463110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0D45382-B2AA-2E4B-BE68-B4E49781EA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BFD2AAD-98A2-D743-8163-A56E767C7B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AA508FD-B1BE-EF43-80F7-04F98B170008}"/>
              </a:ext>
            </a:extLst>
          </p:cNvPr>
          <p:cNvSpPr>
            <a:spLocks noGrp="1" noChangeArrowheads="1"/>
          </p:cNvSpPr>
          <p:nvPr>
            <p:ph type="sldNum" sz="quarter" idx="12"/>
          </p:nvPr>
        </p:nvSpPr>
        <p:spPr>
          <a:ln/>
        </p:spPr>
        <p:txBody>
          <a:bodyPr/>
          <a:lstStyle>
            <a:lvl1pPr>
              <a:defRPr/>
            </a:lvl1pPr>
          </a:lstStyle>
          <a:p>
            <a:pPr>
              <a:defRPr/>
            </a:pPr>
            <a:fld id="{28A02502-D9AA-6542-9C18-73F6FAF51D26}" type="slidenum">
              <a:rPr lang="en-US" altLang="en-US"/>
              <a:pPr>
                <a:defRPr/>
              </a:pPr>
              <a:t>‹#›</a:t>
            </a:fld>
            <a:endParaRPr lang="en-US" altLang="en-US"/>
          </a:p>
        </p:txBody>
      </p:sp>
    </p:spTree>
    <p:extLst>
      <p:ext uri="{BB962C8B-B14F-4D97-AF65-F5344CB8AC3E}">
        <p14:creationId xmlns:p14="http://schemas.microsoft.com/office/powerpoint/2010/main" val="2335982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4C97291-5249-E442-B126-DF19185641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42C66D-19B9-A74E-8261-55560ADCCB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6B2992-C1AC-8145-864E-A750B4A26046}"/>
              </a:ext>
            </a:extLst>
          </p:cNvPr>
          <p:cNvSpPr>
            <a:spLocks noGrp="1" noChangeArrowheads="1"/>
          </p:cNvSpPr>
          <p:nvPr>
            <p:ph type="sldNum" sz="quarter" idx="12"/>
          </p:nvPr>
        </p:nvSpPr>
        <p:spPr>
          <a:ln/>
        </p:spPr>
        <p:txBody>
          <a:bodyPr/>
          <a:lstStyle>
            <a:lvl1pPr>
              <a:defRPr/>
            </a:lvl1pPr>
          </a:lstStyle>
          <a:p>
            <a:pPr>
              <a:defRPr/>
            </a:pPr>
            <a:fld id="{61AA0B9F-7C9C-6142-9D8E-2F0F2D0BE4AD}" type="slidenum">
              <a:rPr lang="en-US" altLang="en-US"/>
              <a:pPr>
                <a:defRPr/>
              </a:pPr>
              <a:t>‹#›</a:t>
            </a:fld>
            <a:endParaRPr lang="en-US" altLang="en-US"/>
          </a:p>
        </p:txBody>
      </p:sp>
    </p:spTree>
    <p:extLst>
      <p:ext uri="{BB962C8B-B14F-4D97-AF65-F5344CB8AC3E}">
        <p14:creationId xmlns:p14="http://schemas.microsoft.com/office/powerpoint/2010/main" val="1419381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69B192-C84F-A245-AFA5-0FFA3BB489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BF9304-483F-7744-B23D-B907B42DF6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087666-884F-8443-8305-611E2224D348}"/>
              </a:ext>
            </a:extLst>
          </p:cNvPr>
          <p:cNvSpPr>
            <a:spLocks noGrp="1" noChangeArrowheads="1"/>
          </p:cNvSpPr>
          <p:nvPr>
            <p:ph type="sldNum" sz="quarter" idx="12"/>
          </p:nvPr>
        </p:nvSpPr>
        <p:spPr>
          <a:ln/>
        </p:spPr>
        <p:txBody>
          <a:bodyPr/>
          <a:lstStyle>
            <a:lvl1pPr>
              <a:defRPr/>
            </a:lvl1pPr>
          </a:lstStyle>
          <a:p>
            <a:pPr>
              <a:defRPr/>
            </a:pPr>
            <a:fld id="{7CB6C25D-EB8F-9B45-8295-F220EF8550B0}" type="slidenum">
              <a:rPr lang="en-US" altLang="en-US"/>
              <a:pPr>
                <a:defRPr/>
              </a:pPr>
              <a:t>‹#›</a:t>
            </a:fld>
            <a:endParaRPr lang="en-US" altLang="en-US"/>
          </a:p>
        </p:txBody>
      </p:sp>
    </p:spTree>
    <p:extLst>
      <p:ext uri="{BB962C8B-B14F-4D97-AF65-F5344CB8AC3E}">
        <p14:creationId xmlns:p14="http://schemas.microsoft.com/office/powerpoint/2010/main" val="18525559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1044E2C-493D-9740-A6D2-D44D7EF073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A80C6F-161F-9348-AE81-4979C6A1D9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7B5968-8587-F349-BE09-BA18DEB599D4}"/>
              </a:ext>
            </a:extLst>
          </p:cNvPr>
          <p:cNvSpPr>
            <a:spLocks noGrp="1" noChangeArrowheads="1"/>
          </p:cNvSpPr>
          <p:nvPr>
            <p:ph type="sldNum" sz="quarter" idx="12"/>
          </p:nvPr>
        </p:nvSpPr>
        <p:spPr>
          <a:ln/>
        </p:spPr>
        <p:txBody>
          <a:bodyPr/>
          <a:lstStyle>
            <a:lvl1pPr>
              <a:defRPr/>
            </a:lvl1pPr>
          </a:lstStyle>
          <a:p>
            <a:pPr>
              <a:defRPr/>
            </a:pPr>
            <a:fld id="{B11746D7-55AB-E146-BA7A-33C16AC3B3B6}" type="slidenum">
              <a:rPr lang="en-US" altLang="en-US"/>
              <a:pPr>
                <a:defRPr/>
              </a:pPr>
              <a:t>‹#›</a:t>
            </a:fld>
            <a:endParaRPr lang="en-US" altLang="en-US"/>
          </a:p>
        </p:txBody>
      </p:sp>
    </p:spTree>
    <p:extLst>
      <p:ext uri="{BB962C8B-B14F-4D97-AF65-F5344CB8AC3E}">
        <p14:creationId xmlns:p14="http://schemas.microsoft.com/office/powerpoint/2010/main" val="4729104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5DF594-21E7-6C40-967D-7134AA6BF1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749B029-81CC-634A-A9EC-5D83B777F6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0B900C-1EAA-284B-B136-F60EAAFE859B}"/>
              </a:ext>
            </a:extLst>
          </p:cNvPr>
          <p:cNvSpPr>
            <a:spLocks noGrp="1" noChangeArrowheads="1"/>
          </p:cNvSpPr>
          <p:nvPr>
            <p:ph type="sldNum" sz="quarter" idx="12"/>
          </p:nvPr>
        </p:nvSpPr>
        <p:spPr>
          <a:ln/>
        </p:spPr>
        <p:txBody>
          <a:bodyPr/>
          <a:lstStyle>
            <a:lvl1pPr>
              <a:defRPr/>
            </a:lvl1pPr>
          </a:lstStyle>
          <a:p>
            <a:pPr>
              <a:defRPr/>
            </a:pPr>
            <a:fld id="{D1777DEB-E61F-2349-86E2-3DD06BCD3B87}" type="slidenum">
              <a:rPr lang="en-US" altLang="en-US"/>
              <a:pPr>
                <a:defRPr/>
              </a:pPr>
              <a:t>‹#›</a:t>
            </a:fld>
            <a:endParaRPr lang="en-US" altLang="en-US"/>
          </a:p>
        </p:txBody>
      </p:sp>
    </p:spTree>
    <p:extLst>
      <p:ext uri="{BB962C8B-B14F-4D97-AF65-F5344CB8AC3E}">
        <p14:creationId xmlns:p14="http://schemas.microsoft.com/office/powerpoint/2010/main" val="1042774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38D79FA-495B-C84B-B13E-1F0ACA7392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9104D2F-4DBB-284B-AFD4-1C865A8031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436B73-AD9E-A24B-8155-0CC0ED774D3B}"/>
              </a:ext>
            </a:extLst>
          </p:cNvPr>
          <p:cNvSpPr>
            <a:spLocks noGrp="1" noChangeArrowheads="1"/>
          </p:cNvSpPr>
          <p:nvPr>
            <p:ph type="sldNum" sz="quarter" idx="12"/>
          </p:nvPr>
        </p:nvSpPr>
        <p:spPr>
          <a:ln/>
        </p:spPr>
        <p:txBody>
          <a:bodyPr/>
          <a:lstStyle>
            <a:lvl1pPr>
              <a:defRPr/>
            </a:lvl1pPr>
          </a:lstStyle>
          <a:p>
            <a:pPr>
              <a:defRPr/>
            </a:pPr>
            <a:fld id="{62CA151D-46D8-6D44-B2C2-3F79A3697437}" type="slidenum">
              <a:rPr lang="en-US" altLang="en-US"/>
              <a:pPr>
                <a:defRPr/>
              </a:pPr>
              <a:t>‹#›</a:t>
            </a:fld>
            <a:endParaRPr lang="en-US" altLang="en-US"/>
          </a:p>
        </p:txBody>
      </p:sp>
    </p:spTree>
    <p:extLst>
      <p:ext uri="{BB962C8B-B14F-4D97-AF65-F5344CB8AC3E}">
        <p14:creationId xmlns:p14="http://schemas.microsoft.com/office/powerpoint/2010/main" val="4127655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C212C6F-27C5-A048-A4C0-588A0398ADD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A5976F-A211-214C-B143-76AE5BC242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FD2BE67-E05E-9546-8BD2-3612ECF96D64}"/>
              </a:ext>
            </a:extLst>
          </p:cNvPr>
          <p:cNvSpPr>
            <a:spLocks noGrp="1" noChangeArrowheads="1"/>
          </p:cNvSpPr>
          <p:nvPr>
            <p:ph type="sldNum" sz="quarter" idx="12"/>
          </p:nvPr>
        </p:nvSpPr>
        <p:spPr>
          <a:ln/>
        </p:spPr>
        <p:txBody>
          <a:bodyPr/>
          <a:lstStyle>
            <a:lvl1pPr>
              <a:defRPr/>
            </a:lvl1pPr>
          </a:lstStyle>
          <a:p>
            <a:pPr>
              <a:defRPr/>
            </a:pPr>
            <a:fld id="{FDB924BA-E34D-5442-8B7A-9D1908F0F968}" type="slidenum">
              <a:rPr lang="en-US" altLang="en-US"/>
              <a:pPr>
                <a:defRPr/>
              </a:pPr>
              <a:t>‹#›</a:t>
            </a:fld>
            <a:endParaRPr lang="en-US" altLang="en-US"/>
          </a:p>
        </p:txBody>
      </p:sp>
    </p:spTree>
    <p:extLst>
      <p:ext uri="{BB962C8B-B14F-4D97-AF65-F5344CB8AC3E}">
        <p14:creationId xmlns:p14="http://schemas.microsoft.com/office/powerpoint/2010/main" val="22476740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86B81D2-E7F5-904A-9616-CB2FC854C51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003A577-9446-2C45-A10F-3E209B174D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24C461D-3F83-4D40-9F1B-7DD94A04FFA6}"/>
              </a:ext>
            </a:extLst>
          </p:cNvPr>
          <p:cNvSpPr>
            <a:spLocks noGrp="1" noChangeArrowheads="1"/>
          </p:cNvSpPr>
          <p:nvPr>
            <p:ph type="sldNum" sz="quarter" idx="12"/>
          </p:nvPr>
        </p:nvSpPr>
        <p:spPr>
          <a:ln/>
        </p:spPr>
        <p:txBody>
          <a:bodyPr/>
          <a:lstStyle>
            <a:lvl1pPr>
              <a:defRPr/>
            </a:lvl1pPr>
          </a:lstStyle>
          <a:p>
            <a:pPr>
              <a:defRPr/>
            </a:pPr>
            <a:fld id="{7BF11F8A-2E48-8848-AF11-00536C1664F1}" type="slidenum">
              <a:rPr lang="en-US" altLang="en-US"/>
              <a:pPr>
                <a:defRPr/>
              </a:pPr>
              <a:t>‹#›</a:t>
            </a:fld>
            <a:endParaRPr lang="en-US" altLang="en-US"/>
          </a:p>
        </p:txBody>
      </p:sp>
    </p:spTree>
    <p:extLst>
      <p:ext uri="{BB962C8B-B14F-4D97-AF65-F5344CB8AC3E}">
        <p14:creationId xmlns:p14="http://schemas.microsoft.com/office/powerpoint/2010/main" val="18118356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EE501C5-6656-3747-B9D6-B84F4100DFA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28CD5EF-684F-4545-8DAF-642D606BE8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F6761DD-2719-7742-9B09-70F3617EB96A}"/>
              </a:ext>
            </a:extLst>
          </p:cNvPr>
          <p:cNvSpPr>
            <a:spLocks noGrp="1" noChangeArrowheads="1"/>
          </p:cNvSpPr>
          <p:nvPr>
            <p:ph type="sldNum" sz="quarter" idx="12"/>
          </p:nvPr>
        </p:nvSpPr>
        <p:spPr>
          <a:ln/>
        </p:spPr>
        <p:txBody>
          <a:bodyPr/>
          <a:lstStyle>
            <a:lvl1pPr>
              <a:defRPr/>
            </a:lvl1pPr>
          </a:lstStyle>
          <a:p>
            <a:pPr>
              <a:defRPr/>
            </a:pPr>
            <a:fld id="{B5F6FEA0-EF67-FE42-8CA9-A1E89AABB4AD}" type="slidenum">
              <a:rPr lang="en-US" altLang="en-US"/>
              <a:pPr>
                <a:defRPr/>
              </a:pPr>
              <a:t>‹#›</a:t>
            </a:fld>
            <a:endParaRPr lang="en-US" altLang="en-US"/>
          </a:p>
        </p:txBody>
      </p:sp>
    </p:spTree>
    <p:extLst>
      <p:ext uri="{BB962C8B-B14F-4D97-AF65-F5344CB8AC3E}">
        <p14:creationId xmlns:p14="http://schemas.microsoft.com/office/powerpoint/2010/main" val="1752019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0BDA8EE-77E8-3E40-9F7A-BBC42BC6A3D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2E110BC-901F-BF4B-AA17-5C4797F836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A56B639-4B6B-ED4E-9B32-0713B9961853}"/>
              </a:ext>
            </a:extLst>
          </p:cNvPr>
          <p:cNvSpPr>
            <a:spLocks noGrp="1" noChangeArrowheads="1"/>
          </p:cNvSpPr>
          <p:nvPr>
            <p:ph type="sldNum" sz="quarter" idx="12"/>
          </p:nvPr>
        </p:nvSpPr>
        <p:spPr>
          <a:ln/>
        </p:spPr>
        <p:txBody>
          <a:bodyPr/>
          <a:lstStyle>
            <a:lvl1pPr>
              <a:defRPr/>
            </a:lvl1pPr>
          </a:lstStyle>
          <a:p>
            <a:pPr>
              <a:defRPr/>
            </a:pPr>
            <a:fld id="{5447E029-8D19-9644-AFC1-E4529AC33F8A}" type="slidenum">
              <a:rPr lang="en-US" altLang="en-US"/>
              <a:pPr>
                <a:defRPr/>
              </a:pPr>
              <a:t>‹#›</a:t>
            </a:fld>
            <a:endParaRPr lang="en-US" altLang="en-US"/>
          </a:p>
        </p:txBody>
      </p:sp>
    </p:spTree>
    <p:extLst>
      <p:ext uri="{BB962C8B-B14F-4D97-AF65-F5344CB8AC3E}">
        <p14:creationId xmlns:p14="http://schemas.microsoft.com/office/powerpoint/2010/main" val="3100023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139F93C-303A-DC44-A7B2-49F957F72EA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3F7BE47-E8F5-A640-9E13-5B3E35BC72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62E1C28-E19D-3A48-A76B-EC350E877E43}"/>
              </a:ext>
            </a:extLst>
          </p:cNvPr>
          <p:cNvSpPr>
            <a:spLocks noGrp="1" noChangeArrowheads="1"/>
          </p:cNvSpPr>
          <p:nvPr>
            <p:ph type="sldNum" sz="quarter" idx="12"/>
          </p:nvPr>
        </p:nvSpPr>
        <p:spPr>
          <a:ln/>
        </p:spPr>
        <p:txBody>
          <a:bodyPr/>
          <a:lstStyle>
            <a:lvl1pPr>
              <a:defRPr/>
            </a:lvl1pPr>
          </a:lstStyle>
          <a:p>
            <a:pPr>
              <a:defRPr/>
            </a:pPr>
            <a:fld id="{A47B076C-AFD0-BF40-8735-3D2AF5C2E309}" type="slidenum">
              <a:rPr lang="en-US" altLang="en-US"/>
              <a:pPr>
                <a:defRPr/>
              </a:pPr>
              <a:t>‹#›</a:t>
            </a:fld>
            <a:endParaRPr lang="en-US" altLang="en-US"/>
          </a:p>
        </p:txBody>
      </p:sp>
    </p:spTree>
    <p:extLst>
      <p:ext uri="{BB962C8B-B14F-4D97-AF65-F5344CB8AC3E}">
        <p14:creationId xmlns:p14="http://schemas.microsoft.com/office/powerpoint/2010/main" val="28994041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74569A8-9160-1044-93E6-5C7CF444C5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1D8A989-A4CC-EA4C-8ED2-E5DD35FE42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18CC32C-A613-0345-A6A0-6A84130DB9B2}"/>
              </a:ext>
            </a:extLst>
          </p:cNvPr>
          <p:cNvSpPr>
            <a:spLocks noGrp="1" noChangeArrowheads="1"/>
          </p:cNvSpPr>
          <p:nvPr>
            <p:ph type="sldNum" sz="quarter" idx="12"/>
          </p:nvPr>
        </p:nvSpPr>
        <p:spPr>
          <a:ln/>
        </p:spPr>
        <p:txBody>
          <a:bodyPr/>
          <a:lstStyle>
            <a:lvl1pPr>
              <a:defRPr/>
            </a:lvl1pPr>
          </a:lstStyle>
          <a:p>
            <a:pPr>
              <a:defRPr/>
            </a:pPr>
            <a:fld id="{BD0AA768-FDFA-A64C-B61C-DC3127CED2E1}" type="slidenum">
              <a:rPr lang="en-US" altLang="en-US"/>
              <a:pPr>
                <a:defRPr/>
              </a:pPr>
              <a:t>‹#›</a:t>
            </a:fld>
            <a:endParaRPr lang="en-US" altLang="en-US"/>
          </a:p>
        </p:txBody>
      </p:sp>
    </p:spTree>
    <p:extLst>
      <p:ext uri="{BB962C8B-B14F-4D97-AF65-F5344CB8AC3E}">
        <p14:creationId xmlns:p14="http://schemas.microsoft.com/office/powerpoint/2010/main" val="4216363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3D9AABD-D144-7E49-8D7B-526939E2BC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9E57C33-B9A8-B347-84AF-491E10F409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3AA14F-F05A-D844-AE6B-391B443D598C}"/>
              </a:ext>
            </a:extLst>
          </p:cNvPr>
          <p:cNvSpPr>
            <a:spLocks noGrp="1" noChangeArrowheads="1"/>
          </p:cNvSpPr>
          <p:nvPr>
            <p:ph type="sldNum" sz="quarter" idx="12"/>
          </p:nvPr>
        </p:nvSpPr>
        <p:spPr>
          <a:ln/>
        </p:spPr>
        <p:txBody>
          <a:bodyPr/>
          <a:lstStyle>
            <a:lvl1pPr>
              <a:defRPr/>
            </a:lvl1pPr>
          </a:lstStyle>
          <a:p>
            <a:pPr>
              <a:defRPr/>
            </a:pPr>
            <a:fld id="{A8BC8874-0E3E-5347-821C-3A66A584EABA}" type="slidenum">
              <a:rPr lang="en-US" altLang="en-US"/>
              <a:pPr>
                <a:defRPr/>
              </a:pPr>
              <a:t>‹#›</a:t>
            </a:fld>
            <a:endParaRPr lang="en-US" altLang="en-US"/>
          </a:p>
        </p:txBody>
      </p:sp>
    </p:spTree>
    <p:extLst>
      <p:ext uri="{BB962C8B-B14F-4D97-AF65-F5344CB8AC3E}">
        <p14:creationId xmlns:p14="http://schemas.microsoft.com/office/powerpoint/2010/main" val="3331229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3DF70A1-23A6-2C4A-B946-DA55D0FE9F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C14729-DF88-5046-8FFC-4ADEBCAC6A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91675C-ED14-2B4D-B716-66BD2CFA587A}"/>
              </a:ext>
            </a:extLst>
          </p:cNvPr>
          <p:cNvSpPr>
            <a:spLocks noGrp="1" noChangeArrowheads="1"/>
          </p:cNvSpPr>
          <p:nvPr>
            <p:ph type="sldNum" sz="quarter" idx="12"/>
          </p:nvPr>
        </p:nvSpPr>
        <p:spPr>
          <a:ln/>
        </p:spPr>
        <p:txBody>
          <a:bodyPr/>
          <a:lstStyle>
            <a:lvl1pPr>
              <a:defRPr/>
            </a:lvl1pPr>
          </a:lstStyle>
          <a:p>
            <a:pPr>
              <a:defRPr/>
            </a:pPr>
            <a:fld id="{783A6E2D-3D1A-5F4F-9016-F0912E8200B4}" type="slidenum">
              <a:rPr lang="en-US" altLang="en-US"/>
              <a:pPr>
                <a:defRPr/>
              </a:pPr>
              <a:t>‹#›</a:t>
            </a:fld>
            <a:endParaRPr lang="en-US" altLang="en-US"/>
          </a:p>
        </p:txBody>
      </p:sp>
    </p:spTree>
    <p:extLst>
      <p:ext uri="{BB962C8B-B14F-4D97-AF65-F5344CB8AC3E}">
        <p14:creationId xmlns:p14="http://schemas.microsoft.com/office/powerpoint/2010/main" val="616779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78B0A8-6A8E-E148-A4F2-51C83B3A5A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A9A764-781A-BD4C-B02F-00A699E2FB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19137CB-D8D3-6B4A-AEB0-8746C25F7587}"/>
              </a:ext>
            </a:extLst>
          </p:cNvPr>
          <p:cNvSpPr>
            <a:spLocks noGrp="1" noChangeArrowheads="1"/>
          </p:cNvSpPr>
          <p:nvPr>
            <p:ph type="sldNum" sz="quarter" idx="12"/>
          </p:nvPr>
        </p:nvSpPr>
        <p:spPr>
          <a:ln/>
        </p:spPr>
        <p:txBody>
          <a:bodyPr/>
          <a:lstStyle>
            <a:lvl1pPr>
              <a:defRPr/>
            </a:lvl1pPr>
          </a:lstStyle>
          <a:p>
            <a:pPr>
              <a:defRPr/>
            </a:pPr>
            <a:fld id="{B2769F82-ADA7-164F-A52F-0E38F85AEE13}" type="slidenum">
              <a:rPr lang="en-US" altLang="en-US"/>
              <a:pPr>
                <a:defRPr/>
              </a:pPr>
              <a:t>‹#›</a:t>
            </a:fld>
            <a:endParaRPr lang="en-US" altLang="en-US"/>
          </a:p>
        </p:txBody>
      </p:sp>
    </p:spTree>
    <p:extLst>
      <p:ext uri="{BB962C8B-B14F-4D97-AF65-F5344CB8AC3E}">
        <p14:creationId xmlns:p14="http://schemas.microsoft.com/office/powerpoint/2010/main" val="19046071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669361C-BFAF-9F42-BEA0-7393774E8B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B4E034-E658-8441-AFC2-FF9B0518C2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1678E3-10E8-D944-996B-7EEC04CC46A5}"/>
              </a:ext>
            </a:extLst>
          </p:cNvPr>
          <p:cNvSpPr>
            <a:spLocks noGrp="1" noChangeArrowheads="1"/>
          </p:cNvSpPr>
          <p:nvPr>
            <p:ph type="sldNum" sz="quarter" idx="12"/>
          </p:nvPr>
        </p:nvSpPr>
        <p:spPr>
          <a:ln/>
        </p:spPr>
        <p:txBody>
          <a:bodyPr/>
          <a:lstStyle>
            <a:lvl1pPr>
              <a:defRPr/>
            </a:lvl1pPr>
          </a:lstStyle>
          <a:p>
            <a:pPr>
              <a:defRPr/>
            </a:pPr>
            <a:fld id="{00B744F2-0FDF-0A4B-94C3-D08D3E45909A}" type="slidenum">
              <a:rPr lang="en-US" altLang="en-US"/>
              <a:pPr>
                <a:defRPr/>
              </a:pPr>
              <a:t>‹#›</a:t>
            </a:fld>
            <a:endParaRPr lang="en-US" altLang="en-US"/>
          </a:p>
        </p:txBody>
      </p:sp>
    </p:spTree>
    <p:extLst>
      <p:ext uri="{BB962C8B-B14F-4D97-AF65-F5344CB8AC3E}">
        <p14:creationId xmlns:p14="http://schemas.microsoft.com/office/powerpoint/2010/main" val="491631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494DC2-E631-8843-BEB9-C82FE3F763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F225599-FC43-E041-B8A2-EB7D2664FC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23145F-7FB8-6B49-8DA1-8B9A7753C968}"/>
              </a:ext>
            </a:extLst>
          </p:cNvPr>
          <p:cNvSpPr>
            <a:spLocks noGrp="1" noChangeArrowheads="1"/>
          </p:cNvSpPr>
          <p:nvPr>
            <p:ph type="sldNum" sz="quarter" idx="12"/>
          </p:nvPr>
        </p:nvSpPr>
        <p:spPr>
          <a:ln/>
        </p:spPr>
        <p:txBody>
          <a:bodyPr/>
          <a:lstStyle>
            <a:lvl1pPr>
              <a:defRPr/>
            </a:lvl1pPr>
          </a:lstStyle>
          <a:p>
            <a:pPr>
              <a:defRPr/>
            </a:pPr>
            <a:fld id="{82A2D6C0-4E54-8846-9670-64766B0314F8}" type="slidenum">
              <a:rPr lang="en-US" altLang="en-US"/>
              <a:pPr>
                <a:defRPr/>
              </a:pPr>
              <a:t>‹#›</a:t>
            </a:fld>
            <a:endParaRPr lang="en-US" altLang="en-US"/>
          </a:p>
        </p:txBody>
      </p:sp>
    </p:spTree>
    <p:extLst>
      <p:ext uri="{BB962C8B-B14F-4D97-AF65-F5344CB8AC3E}">
        <p14:creationId xmlns:p14="http://schemas.microsoft.com/office/powerpoint/2010/main" val="2082910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B7E0B8E-38F6-2349-8150-A589CEFE30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64373B-F062-2340-8B32-2D3A757846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1E09FF-CD65-E341-8750-AC890AC2FEBB}"/>
              </a:ext>
            </a:extLst>
          </p:cNvPr>
          <p:cNvSpPr>
            <a:spLocks noGrp="1" noChangeArrowheads="1"/>
          </p:cNvSpPr>
          <p:nvPr>
            <p:ph type="sldNum" sz="quarter" idx="12"/>
          </p:nvPr>
        </p:nvSpPr>
        <p:spPr>
          <a:ln/>
        </p:spPr>
        <p:txBody>
          <a:bodyPr/>
          <a:lstStyle>
            <a:lvl1pPr>
              <a:defRPr/>
            </a:lvl1pPr>
          </a:lstStyle>
          <a:p>
            <a:pPr>
              <a:defRPr/>
            </a:pPr>
            <a:fld id="{3F4ABD7C-AF4A-5547-AEF9-FC4379682100}" type="slidenum">
              <a:rPr lang="en-US" altLang="en-US"/>
              <a:pPr>
                <a:defRPr/>
              </a:pPr>
              <a:t>‹#›</a:t>
            </a:fld>
            <a:endParaRPr lang="en-US" altLang="en-US"/>
          </a:p>
        </p:txBody>
      </p:sp>
    </p:spTree>
    <p:extLst>
      <p:ext uri="{BB962C8B-B14F-4D97-AF65-F5344CB8AC3E}">
        <p14:creationId xmlns:p14="http://schemas.microsoft.com/office/powerpoint/2010/main" val="1874823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4B7E6D8-0FAC-DF49-9474-5FF1D7F60B6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F05EA4-5DB9-8042-900B-ACAE6C8492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8BC92B-A349-1049-B53B-C449ED749B5C}"/>
              </a:ext>
            </a:extLst>
          </p:cNvPr>
          <p:cNvSpPr>
            <a:spLocks noGrp="1" noChangeArrowheads="1"/>
          </p:cNvSpPr>
          <p:nvPr>
            <p:ph type="sldNum" sz="quarter" idx="12"/>
          </p:nvPr>
        </p:nvSpPr>
        <p:spPr>
          <a:ln/>
        </p:spPr>
        <p:txBody>
          <a:bodyPr/>
          <a:lstStyle>
            <a:lvl1pPr>
              <a:defRPr/>
            </a:lvl1pPr>
          </a:lstStyle>
          <a:p>
            <a:pPr>
              <a:defRPr/>
            </a:pPr>
            <a:fld id="{341AC66D-F1A5-DF45-A1B4-CDA916623D5F}" type="slidenum">
              <a:rPr lang="en-US" altLang="en-US"/>
              <a:pPr>
                <a:defRPr/>
              </a:pPr>
              <a:t>‹#›</a:t>
            </a:fld>
            <a:endParaRPr lang="en-US" altLang="en-US"/>
          </a:p>
        </p:txBody>
      </p:sp>
    </p:spTree>
    <p:extLst>
      <p:ext uri="{BB962C8B-B14F-4D97-AF65-F5344CB8AC3E}">
        <p14:creationId xmlns:p14="http://schemas.microsoft.com/office/powerpoint/2010/main" val="7029009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2298246-9B04-5443-A7C9-C63CDEDC87C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107B47C-4090-FA42-9B0B-C2B3D066A0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B92F992-5A90-A649-BB5F-599B993A8EE8}"/>
              </a:ext>
            </a:extLst>
          </p:cNvPr>
          <p:cNvSpPr>
            <a:spLocks noGrp="1" noChangeArrowheads="1"/>
          </p:cNvSpPr>
          <p:nvPr>
            <p:ph type="sldNum" sz="quarter" idx="12"/>
          </p:nvPr>
        </p:nvSpPr>
        <p:spPr>
          <a:ln/>
        </p:spPr>
        <p:txBody>
          <a:bodyPr/>
          <a:lstStyle>
            <a:lvl1pPr>
              <a:defRPr/>
            </a:lvl1pPr>
          </a:lstStyle>
          <a:p>
            <a:pPr>
              <a:defRPr/>
            </a:pPr>
            <a:fld id="{C3C14407-57AF-9D46-B1F4-473DB70EFBD7}" type="slidenum">
              <a:rPr lang="en-US" altLang="en-US"/>
              <a:pPr>
                <a:defRPr/>
              </a:pPr>
              <a:t>‹#›</a:t>
            </a:fld>
            <a:endParaRPr lang="en-US" altLang="en-US"/>
          </a:p>
        </p:txBody>
      </p:sp>
    </p:spTree>
    <p:extLst>
      <p:ext uri="{BB962C8B-B14F-4D97-AF65-F5344CB8AC3E}">
        <p14:creationId xmlns:p14="http://schemas.microsoft.com/office/powerpoint/2010/main" val="3693528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4A9D193-80FD-7D43-A240-A0346B5FE1E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4B49FD1-7988-AB4D-B3A8-4B2159B4F9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7F8233E-C6A0-D24D-933D-DC006208741C}"/>
              </a:ext>
            </a:extLst>
          </p:cNvPr>
          <p:cNvSpPr>
            <a:spLocks noGrp="1" noChangeArrowheads="1"/>
          </p:cNvSpPr>
          <p:nvPr>
            <p:ph type="sldNum" sz="quarter" idx="12"/>
          </p:nvPr>
        </p:nvSpPr>
        <p:spPr>
          <a:ln/>
        </p:spPr>
        <p:txBody>
          <a:bodyPr/>
          <a:lstStyle>
            <a:lvl1pPr>
              <a:defRPr/>
            </a:lvl1pPr>
          </a:lstStyle>
          <a:p>
            <a:pPr>
              <a:defRPr/>
            </a:pPr>
            <a:fld id="{3F97BD7B-5764-DC49-9C23-35FA5384955C}" type="slidenum">
              <a:rPr lang="en-US" altLang="en-US"/>
              <a:pPr>
                <a:defRPr/>
              </a:pPr>
              <a:t>‹#›</a:t>
            </a:fld>
            <a:endParaRPr lang="en-US" altLang="en-US"/>
          </a:p>
        </p:txBody>
      </p:sp>
    </p:spTree>
    <p:extLst>
      <p:ext uri="{BB962C8B-B14F-4D97-AF65-F5344CB8AC3E}">
        <p14:creationId xmlns:p14="http://schemas.microsoft.com/office/powerpoint/2010/main" val="9597481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3919AE8-A468-A643-8213-0392590C452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0B04C68-A667-A24E-BAB8-D328557A08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66F210-6F3C-B241-925D-4A3ADF38544C}"/>
              </a:ext>
            </a:extLst>
          </p:cNvPr>
          <p:cNvSpPr>
            <a:spLocks noGrp="1" noChangeArrowheads="1"/>
          </p:cNvSpPr>
          <p:nvPr>
            <p:ph type="sldNum" sz="quarter" idx="12"/>
          </p:nvPr>
        </p:nvSpPr>
        <p:spPr>
          <a:ln/>
        </p:spPr>
        <p:txBody>
          <a:bodyPr/>
          <a:lstStyle>
            <a:lvl1pPr>
              <a:defRPr/>
            </a:lvl1pPr>
          </a:lstStyle>
          <a:p>
            <a:pPr>
              <a:defRPr/>
            </a:pPr>
            <a:fld id="{DEF9DE7A-D1BC-F548-A01E-AE4FA0FC7598}" type="slidenum">
              <a:rPr lang="en-US" altLang="en-US"/>
              <a:pPr>
                <a:defRPr/>
              </a:pPr>
              <a:t>‹#›</a:t>
            </a:fld>
            <a:endParaRPr lang="en-US" altLang="en-US"/>
          </a:p>
        </p:txBody>
      </p:sp>
    </p:spTree>
    <p:extLst>
      <p:ext uri="{BB962C8B-B14F-4D97-AF65-F5344CB8AC3E}">
        <p14:creationId xmlns:p14="http://schemas.microsoft.com/office/powerpoint/2010/main" val="3570905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0A76ECC-FD51-4943-A46B-414CD51DB77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D89CBC8-D58B-0148-9A98-41A4706EFC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C65E9C8-C631-9F46-A131-EF5856C5B560}"/>
              </a:ext>
            </a:extLst>
          </p:cNvPr>
          <p:cNvSpPr>
            <a:spLocks noGrp="1" noChangeArrowheads="1"/>
          </p:cNvSpPr>
          <p:nvPr>
            <p:ph type="sldNum" sz="quarter" idx="12"/>
          </p:nvPr>
        </p:nvSpPr>
        <p:spPr>
          <a:ln/>
        </p:spPr>
        <p:txBody>
          <a:bodyPr/>
          <a:lstStyle>
            <a:lvl1pPr>
              <a:defRPr/>
            </a:lvl1pPr>
          </a:lstStyle>
          <a:p>
            <a:pPr>
              <a:defRPr/>
            </a:pPr>
            <a:fld id="{B6D45550-8306-9E47-8B0F-86D62CDE73A0}" type="slidenum">
              <a:rPr lang="en-US" altLang="en-US"/>
              <a:pPr>
                <a:defRPr/>
              </a:pPr>
              <a:t>‹#›</a:t>
            </a:fld>
            <a:endParaRPr lang="en-US" altLang="en-US"/>
          </a:p>
        </p:txBody>
      </p:sp>
    </p:spTree>
    <p:extLst>
      <p:ext uri="{BB962C8B-B14F-4D97-AF65-F5344CB8AC3E}">
        <p14:creationId xmlns:p14="http://schemas.microsoft.com/office/powerpoint/2010/main" val="27271323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F26DA2E-2C6B-9B4F-9CB0-2611EE2414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819F53-8B41-5D49-B989-03144A528E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B1F9013-802A-6D47-B74B-394B35E28449}"/>
              </a:ext>
            </a:extLst>
          </p:cNvPr>
          <p:cNvSpPr>
            <a:spLocks noGrp="1" noChangeArrowheads="1"/>
          </p:cNvSpPr>
          <p:nvPr>
            <p:ph type="sldNum" sz="quarter" idx="12"/>
          </p:nvPr>
        </p:nvSpPr>
        <p:spPr>
          <a:ln/>
        </p:spPr>
        <p:txBody>
          <a:bodyPr/>
          <a:lstStyle>
            <a:lvl1pPr>
              <a:defRPr/>
            </a:lvl1pPr>
          </a:lstStyle>
          <a:p>
            <a:pPr>
              <a:defRPr/>
            </a:pPr>
            <a:fld id="{810DEA56-16ED-734F-9E77-40CFF3CFE433}" type="slidenum">
              <a:rPr lang="en-US" altLang="en-US"/>
              <a:pPr>
                <a:defRPr/>
              </a:pPr>
              <a:t>‹#›</a:t>
            </a:fld>
            <a:endParaRPr lang="en-US" altLang="en-US"/>
          </a:p>
        </p:txBody>
      </p:sp>
    </p:spTree>
    <p:extLst>
      <p:ext uri="{BB962C8B-B14F-4D97-AF65-F5344CB8AC3E}">
        <p14:creationId xmlns:p14="http://schemas.microsoft.com/office/powerpoint/2010/main" val="1494392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ED5D81C-85BF-C844-B2C2-9EFFBE8AE12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7FA5C0F-CC42-3740-B96E-99DF26EAAD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09F771-2343-BD43-9180-5B75E199CE23}"/>
              </a:ext>
            </a:extLst>
          </p:cNvPr>
          <p:cNvSpPr>
            <a:spLocks noGrp="1" noChangeArrowheads="1"/>
          </p:cNvSpPr>
          <p:nvPr>
            <p:ph type="sldNum" sz="quarter" idx="12"/>
          </p:nvPr>
        </p:nvSpPr>
        <p:spPr>
          <a:ln/>
        </p:spPr>
        <p:txBody>
          <a:bodyPr/>
          <a:lstStyle>
            <a:lvl1pPr>
              <a:defRPr/>
            </a:lvl1pPr>
          </a:lstStyle>
          <a:p>
            <a:pPr>
              <a:defRPr/>
            </a:pPr>
            <a:fld id="{9EAD99DD-75E0-5F47-8137-B64C33EC3090}" type="slidenum">
              <a:rPr lang="en-US" altLang="en-US"/>
              <a:pPr>
                <a:defRPr/>
              </a:pPr>
              <a:t>‹#›</a:t>
            </a:fld>
            <a:endParaRPr lang="en-US" altLang="en-US"/>
          </a:p>
        </p:txBody>
      </p:sp>
    </p:spTree>
    <p:extLst>
      <p:ext uri="{BB962C8B-B14F-4D97-AF65-F5344CB8AC3E}">
        <p14:creationId xmlns:p14="http://schemas.microsoft.com/office/powerpoint/2010/main" val="19735573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AC0BAE-57E7-3240-A18D-AA7EACD3BA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405D4E-2738-6543-8A18-CA26F1A7E6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9AC4AD-7681-E046-8358-400A48A1DA6C}"/>
              </a:ext>
            </a:extLst>
          </p:cNvPr>
          <p:cNvSpPr>
            <a:spLocks noGrp="1" noChangeArrowheads="1"/>
          </p:cNvSpPr>
          <p:nvPr>
            <p:ph type="sldNum" sz="quarter" idx="12"/>
          </p:nvPr>
        </p:nvSpPr>
        <p:spPr>
          <a:ln/>
        </p:spPr>
        <p:txBody>
          <a:bodyPr/>
          <a:lstStyle>
            <a:lvl1pPr>
              <a:defRPr/>
            </a:lvl1pPr>
          </a:lstStyle>
          <a:p>
            <a:pPr>
              <a:defRPr/>
            </a:pPr>
            <a:fld id="{4A1154BC-6033-524A-A23F-084B736F783C}" type="slidenum">
              <a:rPr lang="en-US" altLang="en-US"/>
              <a:pPr>
                <a:defRPr/>
              </a:pPr>
              <a:t>‹#›</a:t>
            </a:fld>
            <a:endParaRPr lang="en-US" altLang="en-US"/>
          </a:p>
        </p:txBody>
      </p:sp>
    </p:spTree>
    <p:extLst>
      <p:ext uri="{BB962C8B-B14F-4D97-AF65-F5344CB8AC3E}">
        <p14:creationId xmlns:p14="http://schemas.microsoft.com/office/powerpoint/2010/main" val="35865095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81E5D7-44BD-184A-BA52-57C9BF9BC6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4AF54A-0868-2949-9EE1-74B07C6072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D5EDA05-8394-2D46-B8BE-45B9CC89E6BE}"/>
              </a:ext>
            </a:extLst>
          </p:cNvPr>
          <p:cNvSpPr>
            <a:spLocks noGrp="1" noChangeArrowheads="1"/>
          </p:cNvSpPr>
          <p:nvPr>
            <p:ph type="sldNum" sz="quarter" idx="12"/>
          </p:nvPr>
        </p:nvSpPr>
        <p:spPr>
          <a:ln/>
        </p:spPr>
        <p:txBody>
          <a:bodyPr/>
          <a:lstStyle>
            <a:lvl1pPr>
              <a:defRPr/>
            </a:lvl1pPr>
          </a:lstStyle>
          <a:p>
            <a:pPr>
              <a:defRPr/>
            </a:pPr>
            <a:fld id="{EF66E80D-24D6-844A-B400-F638AB54487F}" type="slidenum">
              <a:rPr lang="en-US" altLang="en-US"/>
              <a:pPr>
                <a:defRPr/>
              </a:pPr>
              <a:t>‹#›</a:t>
            </a:fld>
            <a:endParaRPr lang="en-US" altLang="en-US"/>
          </a:p>
        </p:txBody>
      </p:sp>
    </p:spTree>
    <p:extLst>
      <p:ext uri="{BB962C8B-B14F-4D97-AF65-F5344CB8AC3E}">
        <p14:creationId xmlns:p14="http://schemas.microsoft.com/office/powerpoint/2010/main" val="29389146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1A5B10E-9957-A340-A7DA-6C1DFDF906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41C1DD-18C2-5048-9CC2-45F3BB5194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109E68-4A8C-2740-9340-1690DFCA066E}"/>
              </a:ext>
            </a:extLst>
          </p:cNvPr>
          <p:cNvSpPr>
            <a:spLocks noGrp="1" noChangeArrowheads="1"/>
          </p:cNvSpPr>
          <p:nvPr>
            <p:ph type="sldNum" sz="quarter" idx="12"/>
          </p:nvPr>
        </p:nvSpPr>
        <p:spPr>
          <a:ln/>
        </p:spPr>
        <p:txBody>
          <a:bodyPr/>
          <a:lstStyle>
            <a:lvl1pPr>
              <a:defRPr/>
            </a:lvl1pPr>
          </a:lstStyle>
          <a:p>
            <a:pPr>
              <a:defRPr/>
            </a:pPr>
            <a:fld id="{49ABA178-7331-F84D-83DD-1AD922E8DE58}" type="slidenum">
              <a:rPr lang="en-US" altLang="en-US"/>
              <a:pPr>
                <a:defRPr/>
              </a:pPr>
              <a:t>‹#›</a:t>
            </a:fld>
            <a:endParaRPr lang="en-US" altLang="en-US"/>
          </a:p>
        </p:txBody>
      </p:sp>
    </p:spTree>
    <p:extLst>
      <p:ext uri="{BB962C8B-B14F-4D97-AF65-F5344CB8AC3E}">
        <p14:creationId xmlns:p14="http://schemas.microsoft.com/office/powerpoint/2010/main" val="10106881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497A67-63F0-D84D-BE07-D44D1789616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CD668B-C269-434F-917F-0717DE76B0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112E93-716E-5C4B-A084-CF5FAF1013D3}"/>
              </a:ext>
            </a:extLst>
          </p:cNvPr>
          <p:cNvSpPr>
            <a:spLocks noGrp="1" noChangeArrowheads="1"/>
          </p:cNvSpPr>
          <p:nvPr>
            <p:ph type="sldNum" sz="quarter" idx="12"/>
          </p:nvPr>
        </p:nvSpPr>
        <p:spPr>
          <a:ln/>
        </p:spPr>
        <p:txBody>
          <a:bodyPr/>
          <a:lstStyle>
            <a:lvl1pPr>
              <a:defRPr/>
            </a:lvl1pPr>
          </a:lstStyle>
          <a:p>
            <a:pPr>
              <a:defRPr/>
            </a:pPr>
            <a:fld id="{E62020E1-3FD7-D240-AB42-34E6AE87A258}" type="slidenum">
              <a:rPr lang="en-US" altLang="en-US"/>
              <a:pPr>
                <a:defRPr/>
              </a:pPr>
              <a:t>‹#›</a:t>
            </a:fld>
            <a:endParaRPr lang="en-US" altLang="en-US"/>
          </a:p>
        </p:txBody>
      </p:sp>
    </p:spTree>
    <p:extLst>
      <p:ext uri="{BB962C8B-B14F-4D97-AF65-F5344CB8AC3E}">
        <p14:creationId xmlns:p14="http://schemas.microsoft.com/office/powerpoint/2010/main" val="37563277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2E095C2-939C-944C-B675-0ACC3D1253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48D607-B6E8-AC43-968C-BA075458EF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6435BF-2A4A-B84B-A1FA-56803B5AF179}"/>
              </a:ext>
            </a:extLst>
          </p:cNvPr>
          <p:cNvSpPr>
            <a:spLocks noGrp="1" noChangeArrowheads="1"/>
          </p:cNvSpPr>
          <p:nvPr>
            <p:ph type="sldNum" sz="quarter" idx="12"/>
          </p:nvPr>
        </p:nvSpPr>
        <p:spPr>
          <a:ln/>
        </p:spPr>
        <p:txBody>
          <a:bodyPr/>
          <a:lstStyle>
            <a:lvl1pPr>
              <a:defRPr/>
            </a:lvl1pPr>
          </a:lstStyle>
          <a:p>
            <a:pPr>
              <a:defRPr/>
            </a:pPr>
            <a:fld id="{4FF523BE-1AA1-E34A-BD88-7CA913FFDA3F}" type="slidenum">
              <a:rPr lang="en-US" altLang="en-US"/>
              <a:pPr>
                <a:defRPr/>
              </a:pPr>
              <a:t>‹#›</a:t>
            </a:fld>
            <a:endParaRPr lang="en-US" altLang="en-US"/>
          </a:p>
        </p:txBody>
      </p:sp>
    </p:spTree>
    <p:extLst>
      <p:ext uri="{BB962C8B-B14F-4D97-AF65-F5344CB8AC3E}">
        <p14:creationId xmlns:p14="http://schemas.microsoft.com/office/powerpoint/2010/main" val="25450286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14B8326-25C1-EA4C-A9BE-DAB16FBF282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4128FA6-5088-7F4A-9838-962E945FCC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C2DAE8-BEC9-D742-9D22-87A2F75FBC21}"/>
              </a:ext>
            </a:extLst>
          </p:cNvPr>
          <p:cNvSpPr>
            <a:spLocks noGrp="1" noChangeArrowheads="1"/>
          </p:cNvSpPr>
          <p:nvPr>
            <p:ph type="sldNum" sz="quarter" idx="12"/>
          </p:nvPr>
        </p:nvSpPr>
        <p:spPr>
          <a:ln/>
        </p:spPr>
        <p:txBody>
          <a:bodyPr/>
          <a:lstStyle>
            <a:lvl1pPr>
              <a:defRPr/>
            </a:lvl1pPr>
          </a:lstStyle>
          <a:p>
            <a:pPr>
              <a:defRPr/>
            </a:pPr>
            <a:fld id="{FFCB31E7-F2A0-0F49-8B81-45668D89044A}" type="slidenum">
              <a:rPr lang="en-US" altLang="en-US"/>
              <a:pPr>
                <a:defRPr/>
              </a:pPr>
              <a:t>‹#›</a:t>
            </a:fld>
            <a:endParaRPr lang="en-US" altLang="en-US"/>
          </a:p>
        </p:txBody>
      </p:sp>
    </p:spTree>
    <p:extLst>
      <p:ext uri="{BB962C8B-B14F-4D97-AF65-F5344CB8AC3E}">
        <p14:creationId xmlns:p14="http://schemas.microsoft.com/office/powerpoint/2010/main" val="3599517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2A42307-70C9-0445-B516-6238B9ECD14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BBD855D-095D-0F4F-83B6-ED79A962BE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1EA85BD-97DA-AF47-B9EE-F888629DA817}"/>
              </a:ext>
            </a:extLst>
          </p:cNvPr>
          <p:cNvSpPr>
            <a:spLocks noGrp="1" noChangeArrowheads="1"/>
          </p:cNvSpPr>
          <p:nvPr>
            <p:ph type="sldNum" sz="quarter" idx="12"/>
          </p:nvPr>
        </p:nvSpPr>
        <p:spPr>
          <a:ln/>
        </p:spPr>
        <p:txBody>
          <a:bodyPr/>
          <a:lstStyle>
            <a:lvl1pPr>
              <a:defRPr/>
            </a:lvl1pPr>
          </a:lstStyle>
          <a:p>
            <a:pPr>
              <a:defRPr/>
            </a:pPr>
            <a:fld id="{99C36755-821C-F542-BEAA-976D2F2F6984}" type="slidenum">
              <a:rPr lang="en-US" altLang="en-US"/>
              <a:pPr>
                <a:defRPr/>
              </a:pPr>
              <a:t>‹#›</a:t>
            </a:fld>
            <a:endParaRPr lang="en-US" altLang="en-US"/>
          </a:p>
        </p:txBody>
      </p:sp>
    </p:spTree>
    <p:extLst>
      <p:ext uri="{BB962C8B-B14F-4D97-AF65-F5344CB8AC3E}">
        <p14:creationId xmlns:p14="http://schemas.microsoft.com/office/powerpoint/2010/main" val="8714113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1961A93-60C8-4F40-9CF7-1A742CA9D54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5972955-764E-AC45-B23D-A60CD5483A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C1836BB-E2ED-0F48-B052-6CF78971162D}"/>
              </a:ext>
            </a:extLst>
          </p:cNvPr>
          <p:cNvSpPr>
            <a:spLocks noGrp="1" noChangeArrowheads="1"/>
          </p:cNvSpPr>
          <p:nvPr>
            <p:ph type="sldNum" sz="quarter" idx="12"/>
          </p:nvPr>
        </p:nvSpPr>
        <p:spPr>
          <a:ln/>
        </p:spPr>
        <p:txBody>
          <a:bodyPr/>
          <a:lstStyle>
            <a:lvl1pPr>
              <a:defRPr/>
            </a:lvl1pPr>
          </a:lstStyle>
          <a:p>
            <a:pPr>
              <a:defRPr/>
            </a:pPr>
            <a:fld id="{C9467D60-66A9-D14B-864D-14D9C71AF490}" type="slidenum">
              <a:rPr lang="en-US" altLang="en-US"/>
              <a:pPr>
                <a:defRPr/>
              </a:pPr>
              <a:t>‹#›</a:t>
            </a:fld>
            <a:endParaRPr lang="en-US" altLang="en-US"/>
          </a:p>
        </p:txBody>
      </p:sp>
    </p:spTree>
    <p:extLst>
      <p:ext uri="{BB962C8B-B14F-4D97-AF65-F5344CB8AC3E}">
        <p14:creationId xmlns:p14="http://schemas.microsoft.com/office/powerpoint/2010/main" val="6874054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A035E82-C1D8-B846-AD74-9426EC9881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4390813-0529-A845-8DAA-6BE8F18F14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130E2C5-79C9-8A48-9B79-BFBD7B45E0DD}"/>
              </a:ext>
            </a:extLst>
          </p:cNvPr>
          <p:cNvSpPr>
            <a:spLocks noGrp="1" noChangeArrowheads="1"/>
          </p:cNvSpPr>
          <p:nvPr>
            <p:ph type="sldNum" sz="quarter" idx="12"/>
          </p:nvPr>
        </p:nvSpPr>
        <p:spPr>
          <a:ln/>
        </p:spPr>
        <p:txBody>
          <a:bodyPr/>
          <a:lstStyle>
            <a:lvl1pPr>
              <a:defRPr/>
            </a:lvl1pPr>
          </a:lstStyle>
          <a:p>
            <a:pPr>
              <a:defRPr/>
            </a:pPr>
            <a:fld id="{86358744-E7A3-9E43-A1DA-F723B3272E01}" type="slidenum">
              <a:rPr lang="en-US" altLang="en-US"/>
              <a:pPr>
                <a:defRPr/>
              </a:pPr>
              <a:t>‹#›</a:t>
            </a:fld>
            <a:endParaRPr lang="en-US" altLang="en-US"/>
          </a:p>
        </p:txBody>
      </p:sp>
    </p:spTree>
    <p:extLst>
      <p:ext uri="{BB962C8B-B14F-4D97-AF65-F5344CB8AC3E}">
        <p14:creationId xmlns:p14="http://schemas.microsoft.com/office/powerpoint/2010/main" val="24818392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6547495-40F5-C943-BE3D-5CFAB4048E6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8959F9F-B9A6-E742-98FB-5897C39253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D4D08AA-3360-0546-B768-569F13B9A0FB}"/>
              </a:ext>
            </a:extLst>
          </p:cNvPr>
          <p:cNvSpPr>
            <a:spLocks noGrp="1" noChangeArrowheads="1"/>
          </p:cNvSpPr>
          <p:nvPr>
            <p:ph type="sldNum" sz="quarter" idx="12"/>
          </p:nvPr>
        </p:nvSpPr>
        <p:spPr>
          <a:ln/>
        </p:spPr>
        <p:txBody>
          <a:bodyPr/>
          <a:lstStyle>
            <a:lvl1pPr>
              <a:defRPr/>
            </a:lvl1pPr>
          </a:lstStyle>
          <a:p>
            <a:pPr>
              <a:defRPr/>
            </a:pPr>
            <a:fld id="{AD6C87B2-7545-574B-B88B-31000E8E2C26}" type="slidenum">
              <a:rPr lang="en-US" altLang="en-US"/>
              <a:pPr>
                <a:defRPr/>
              </a:pPr>
              <a:t>‹#›</a:t>
            </a:fld>
            <a:endParaRPr lang="en-US" altLang="en-US"/>
          </a:p>
        </p:txBody>
      </p:sp>
    </p:spTree>
    <p:extLst>
      <p:ext uri="{BB962C8B-B14F-4D97-AF65-F5344CB8AC3E}">
        <p14:creationId xmlns:p14="http://schemas.microsoft.com/office/powerpoint/2010/main" val="4928093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B5EB640-DEDF-C143-8A8F-57583AD97BD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4F999A-F160-5B4B-B82B-28EEF5F746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9EF9BCE-8CD8-1E48-92A5-9314B37845A5}"/>
              </a:ext>
            </a:extLst>
          </p:cNvPr>
          <p:cNvSpPr>
            <a:spLocks noGrp="1" noChangeArrowheads="1"/>
          </p:cNvSpPr>
          <p:nvPr>
            <p:ph type="sldNum" sz="quarter" idx="12"/>
          </p:nvPr>
        </p:nvSpPr>
        <p:spPr>
          <a:ln/>
        </p:spPr>
        <p:txBody>
          <a:bodyPr/>
          <a:lstStyle>
            <a:lvl1pPr>
              <a:defRPr/>
            </a:lvl1pPr>
          </a:lstStyle>
          <a:p>
            <a:pPr>
              <a:defRPr/>
            </a:pPr>
            <a:fld id="{BD6FE452-E6D0-1144-8730-F36B8A482F32}" type="slidenum">
              <a:rPr lang="en-US" altLang="en-US"/>
              <a:pPr>
                <a:defRPr/>
              </a:pPr>
              <a:t>‹#›</a:t>
            </a:fld>
            <a:endParaRPr lang="en-US" altLang="en-US"/>
          </a:p>
        </p:txBody>
      </p:sp>
    </p:spTree>
    <p:extLst>
      <p:ext uri="{BB962C8B-B14F-4D97-AF65-F5344CB8AC3E}">
        <p14:creationId xmlns:p14="http://schemas.microsoft.com/office/powerpoint/2010/main" val="8346873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FC12665-5709-4540-A196-D73C749E09F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6EC311E-B885-F841-8F41-AFF9D68C8D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69B7AEE-EE98-DB43-9D51-477000B776B0}"/>
              </a:ext>
            </a:extLst>
          </p:cNvPr>
          <p:cNvSpPr>
            <a:spLocks noGrp="1" noChangeArrowheads="1"/>
          </p:cNvSpPr>
          <p:nvPr>
            <p:ph type="sldNum" sz="quarter" idx="12"/>
          </p:nvPr>
        </p:nvSpPr>
        <p:spPr>
          <a:ln/>
        </p:spPr>
        <p:txBody>
          <a:bodyPr/>
          <a:lstStyle>
            <a:lvl1pPr>
              <a:defRPr/>
            </a:lvl1pPr>
          </a:lstStyle>
          <a:p>
            <a:pPr>
              <a:defRPr/>
            </a:pPr>
            <a:fld id="{B1EFF702-99E5-7149-8F31-120CAB23DA1F}" type="slidenum">
              <a:rPr lang="en-US" altLang="en-US"/>
              <a:pPr>
                <a:defRPr/>
              </a:pPr>
              <a:t>‹#›</a:t>
            </a:fld>
            <a:endParaRPr lang="en-US" altLang="en-US"/>
          </a:p>
        </p:txBody>
      </p:sp>
    </p:spTree>
    <p:extLst>
      <p:ext uri="{BB962C8B-B14F-4D97-AF65-F5344CB8AC3E}">
        <p14:creationId xmlns:p14="http://schemas.microsoft.com/office/powerpoint/2010/main" val="39785450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75AE87-5E2E-0243-B471-5364AE0A7E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F49BB7-AE5A-174D-A932-26272856E8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0DD188-4B5B-F243-B6D8-72B438B03DEE}"/>
              </a:ext>
            </a:extLst>
          </p:cNvPr>
          <p:cNvSpPr>
            <a:spLocks noGrp="1" noChangeArrowheads="1"/>
          </p:cNvSpPr>
          <p:nvPr>
            <p:ph type="sldNum" sz="quarter" idx="12"/>
          </p:nvPr>
        </p:nvSpPr>
        <p:spPr>
          <a:ln/>
        </p:spPr>
        <p:txBody>
          <a:bodyPr/>
          <a:lstStyle>
            <a:lvl1pPr>
              <a:defRPr/>
            </a:lvl1pPr>
          </a:lstStyle>
          <a:p>
            <a:pPr>
              <a:defRPr/>
            </a:pPr>
            <a:fld id="{8737A6FF-DDBF-6B47-9902-4E46D2484697}" type="slidenum">
              <a:rPr lang="en-US" altLang="en-US"/>
              <a:pPr>
                <a:defRPr/>
              </a:pPr>
              <a:t>‹#›</a:t>
            </a:fld>
            <a:endParaRPr lang="en-US" altLang="en-US"/>
          </a:p>
        </p:txBody>
      </p:sp>
    </p:spTree>
    <p:extLst>
      <p:ext uri="{BB962C8B-B14F-4D97-AF65-F5344CB8AC3E}">
        <p14:creationId xmlns:p14="http://schemas.microsoft.com/office/powerpoint/2010/main" val="30181798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7BFD91-B650-E542-A204-84A5C3A18D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9E9136-E2EF-9C41-8074-53A7C223EA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162438-19E4-6240-B74D-4AA53926F8FD}"/>
              </a:ext>
            </a:extLst>
          </p:cNvPr>
          <p:cNvSpPr>
            <a:spLocks noGrp="1" noChangeArrowheads="1"/>
          </p:cNvSpPr>
          <p:nvPr>
            <p:ph type="sldNum" sz="quarter" idx="12"/>
          </p:nvPr>
        </p:nvSpPr>
        <p:spPr>
          <a:ln/>
        </p:spPr>
        <p:txBody>
          <a:bodyPr/>
          <a:lstStyle>
            <a:lvl1pPr>
              <a:defRPr/>
            </a:lvl1pPr>
          </a:lstStyle>
          <a:p>
            <a:pPr>
              <a:defRPr/>
            </a:pPr>
            <a:fld id="{852E2A87-F16F-9F4B-BCB3-603BBC38EDC4}" type="slidenum">
              <a:rPr lang="en-US" altLang="en-US"/>
              <a:pPr>
                <a:defRPr/>
              </a:pPr>
              <a:t>‹#›</a:t>
            </a:fld>
            <a:endParaRPr lang="en-US" altLang="en-US"/>
          </a:p>
        </p:txBody>
      </p:sp>
    </p:spTree>
    <p:extLst>
      <p:ext uri="{BB962C8B-B14F-4D97-AF65-F5344CB8AC3E}">
        <p14:creationId xmlns:p14="http://schemas.microsoft.com/office/powerpoint/2010/main" val="1245062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E56AFA7-8872-D540-8867-ADA9C4631BF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3E4A1CC-B060-534B-BD5F-83C2EE6612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9716832-848E-574B-9622-32D6CC0AC576}"/>
              </a:ext>
            </a:extLst>
          </p:cNvPr>
          <p:cNvSpPr>
            <a:spLocks noGrp="1" noChangeArrowheads="1"/>
          </p:cNvSpPr>
          <p:nvPr>
            <p:ph type="sldNum" sz="quarter" idx="12"/>
          </p:nvPr>
        </p:nvSpPr>
        <p:spPr>
          <a:ln/>
        </p:spPr>
        <p:txBody>
          <a:bodyPr/>
          <a:lstStyle>
            <a:lvl1pPr>
              <a:defRPr/>
            </a:lvl1pPr>
          </a:lstStyle>
          <a:p>
            <a:pPr>
              <a:defRPr/>
            </a:pPr>
            <a:fld id="{C952B30C-366E-1747-A3CC-26BCDE16FDEA}" type="slidenum">
              <a:rPr lang="en-US" altLang="en-US"/>
              <a:pPr>
                <a:defRPr/>
              </a:pPr>
              <a:t>‹#›</a:t>
            </a:fld>
            <a:endParaRPr lang="en-US" altLang="en-US"/>
          </a:p>
        </p:txBody>
      </p:sp>
    </p:spTree>
    <p:extLst>
      <p:ext uri="{BB962C8B-B14F-4D97-AF65-F5344CB8AC3E}">
        <p14:creationId xmlns:p14="http://schemas.microsoft.com/office/powerpoint/2010/main" val="2734575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64A1AAC-C9BA-B549-A4D2-13046606339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F33D115-29C1-0F44-83FB-5ACD835A7E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66533D6-1932-D842-92E5-557C46F72890}"/>
              </a:ext>
            </a:extLst>
          </p:cNvPr>
          <p:cNvSpPr>
            <a:spLocks noGrp="1" noChangeArrowheads="1"/>
          </p:cNvSpPr>
          <p:nvPr>
            <p:ph type="sldNum" sz="quarter" idx="12"/>
          </p:nvPr>
        </p:nvSpPr>
        <p:spPr>
          <a:ln/>
        </p:spPr>
        <p:txBody>
          <a:bodyPr/>
          <a:lstStyle>
            <a:lvl1pPr>
              <a:defRPr/>
            </a:lvl1pPr>
          </a:lstStyle>
          <a:p>
            <a:pPr>
              <a:defRPr/>
            </a:pPr>
            <a:fld id="{1DDFE516-EEC8-C94C-A520-BE695E6C9EB1}" type="slidenum">
              <a:rPr lang="en-US" altLang="en-US"/>
              <a:pPr>
                <a:defRPr/>
              </a:pPr>
              <a:t>‹#›</a:t>
            </a:fld>
            <a:endParaRPr lang="en-US" altLang="en-US"/>
          </a:p>
        </p:txBody>
      </p:sp>
    </p:spTree>
    <p:extLst>
      <p:ext uri="{BB962C8B-B14F-4D97-AF65-F5344CB8AC3E}">
        <p14:creationId xmlns:p14="http://schemas.microsoft.com/office/powerpoint/2010/main" val="4124772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D43E710-6E20-1744-B1FB-A01D761415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582EC7-E098-6B45-9DE3-783217C537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C3FAD1-998F-1547-83AD-429295EA5968}"/>
              </a:ext>
            </a:extLst>
          </p:cNvPr>
          <p:cNvSpPr>
            <a:spLocks noGrp="1" noChangeArrowheads="1"/>
          </p:cNvSpPr>
          <p:nvPr>
            <p:ph type="sldNum" sz="quarter" idx="12"/>
          </p:nvPr>
        </p:nvSpPr>
        <p:spPr>
          <a:ln/>
        </p:spPr>
        <p:txBody>
          <a:bodyPr/>
          <a:lstStyle>
            <a:lvl1pPr>
              <a:defRPr/>
            </a:lvl1pPr>
          </a:lstStyle>
          <a:p>
            <a:pPr>
              <a:defRPr/>
            </a:pPr>
            <a:fld id="{2EC91DD6-CE74-D543-871C-6F012E11DF2A}" type="slidenum">
              <a:rPr lang="en-US" altLang="en-US"/>
              <a:pPr>
                <a:defRPr/>
              </a:pPr>
              <a:t>‹#›</a:t>
            </a:fld>
            <a:endParaRPr lang="en-US" altLang="en-US"/>
          </a:p>
        </p:txBody>
      </p:sp>
    </p:spTree>
    <p:extLst>
      <p:ext uri="{BB962C8B-B14F-4D97-AF65-F5344CB8AC3E}">
        <p14:creationId xmlns:p14="http://schemas.microsoft.com/office/powerpoint/2010/main" val="4045126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7203FC5-0C9E-E34F-B669-C42D1E64ED8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11E470F-5D1A-3D48-B85B-053CDF6EA5A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E05B0C3D-7882-244A-B0F1-381303067A5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286A30C9-ACF4-7744-BFEB-120913D58F4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83B0B42A-7214-604D-822A-E6D23DD3640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D502B42-A927-0A41-BB14-4B4BD325F851}"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DA84866-1A66-7242-ADB3-78B7413EA4D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D465CD98-B1F4-2548-AF5B-CA0244575E9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A7FC2C49-7BC5-034A-9A87-5335EB3C25A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ED43F4D6-CD12-ED42-88D7-767ED464409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AA391A85-F8DD-AA44-A9EE-889189A753D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FC6715F-7A3E-804F-8129-AA05E3672A1E}"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C0136CD0-54EC-2947-98EF-29D71C8B389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A753D42A-28F8-1F45-8E23-C4968095AAB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6B9DD8ED-DFE8-7848-A497-F64F076104B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3D57BB59-09E9-D947-938A-97DB14A10D4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07018EF7-755C-6146-8A4D-A4726E005A8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EDD49F8-A2A8-3C43-9B73-038424790E7B}"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4BF15712-1536-C145-A8DB-3589A4DE8CD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46E9F8FB-45D1-064E-B927-717DDCBCCFB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67886A47-A00A-E44E-AA2F-5176CE21EA8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7CEA0BBA-65B6-E849-866A-96727B54681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723F8057-711E-FD40-B877-3756C3192B6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16D60F9-2490-A54A-A5F1-41C447C059C9}"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322D970-7060-794B-98C6-E3DE5D6FCDA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5779" name="Rectangle 3">
            <a:extLst>
              <a:ext uri="{FF2B5EF4-FFF2-40B4-BE49-F238E27FC236}">
                <a16:creationId xmlns:a16="http://schemas.microsoft.com/office/drawing/2014/main" id="{3541EE62-8CCA-0F46-B683-EC863A0EEA1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96DB5057-FA98-C241-9DFC-F75E9F07AC3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14176AB2-0EA1-B347-96C6-30BFE5BF2D5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21C96B73-9FD8-024A-8AF8-7212223A4FE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21D1CC1-0ED4-0744-889F-E36A2DAB404C}"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9E370ABB-AECD-D346-9428-CCC6744C533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1" name="Rectangle 3">
            <a:extLst>
              <a:ext uri="{FF2B5EF4-FFF2-40B4-BE49-F238E27FC236}">
                <a16:creationId xmlns:a16="http://schemas.microsoft.com/office/drawing/2014/main" id="{0A87CB42-DAC6-874C-BCF9-8B67E832681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AB3E3FBE-7B6B-5841-A145-A9008C97178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85293855-FACB-CD49-BD80-5BB7017A007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D7DF64D2-C498-6F42-89D4-4EC5D3FABD0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257BCBF-9022-0E49-B5DA-C84A76178670}" type="slidenum">
              <a:rPr lang="en-US" altLang="en-US"/>
              <a:pPr>
                <a:defRPr/>
              </a:pPr>
              <a:t>‹#›</a:t>
            </a:fld>
            <a:endParaRPr lang="en-US" altLang="en-US"/>
          </a:p>
        </p:txBody>
      </p:sp>
    </p:spTree>
    <p:extLst>
      <p:ext uri="{BB962C8B-B14F-4D97-AF65-F5344CB8AC3E}">
        <p14:creationId xmlns:p14="http://schemas.microsoft.com/office/powerpoint/2010/main" val="4271954637"/>
      </p:ext>
    </p:extLst>
  </p:cSld>
  <p:clrMap bg1="dk2" tx1="lt1" bg2="dk1" tx2="lt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www.astro.gsu.edu/~thenry/GALACTIC/"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5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57.xml"/><Relationship Id="rId5" Type="http://schemas.openxmlformats.org/officeDocument/2006/relationships/image" Target="../media/image29.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4661D32-D707-AE1A-A49A-CFE3D96B3BFE}"/>
            </a:ext>
          </a:extLst>
        </p:cNvPr>
        <p:cNvGrpSpPr/>
        <p:nvPr/>
      </p:nvGrpSpPr>
      <p:grpSpPr>
        <a:xfrm>
          <a:off x="0" y="0"/>
          <a:ext cx="0" cy="0"/>
          <a:chOff x="0" y="0"/>
          <a:chExt cx="0" cy="0"/>
        </a:xfrm>
      </p:grpSpPr>
      <p:sp>
        <p:nvSpPr>
          <p:cNvPr id="119809" name="Rectangle 2">
            <a:extLst>
              <a:ext uri="{FF2B5EF4-FFF2-40B4-BE49-F238E27FC236}">
                <a16:creationId xmlns:a16="http://schemas.microsoft.com/office/drawing/2014/main" id="{47AB7E8A-88F9-39F3-9A08-F86268CDA1A3}"/>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Milky Way Variables</a:t>
            </a:r>
          </a:p>
        </p:txBody>
      </p:sp>
      <p:pic>
        <p:nvPicPr>
          <p:cNvPr id="3" name="Picture 2" descr="A diagram of a galaxy&#10;&#10;Description automatically generated with medium confidence">
            <a:extLst>
              <a:ext uri="{FF2B5EF4-FFF2-40B4-BE49-F238E27FC236}">
                <a16:creationId xmlns:a16="http://schemas.microsoft.com/office/drawing/2014/main" id="{DB6A5DBD-7370-6096-63B6-637DE3F8635E}"/>
              </a:ext>
            </a:extLst>
          </p:cNvPr>
          <p:cNvPicPr>
            <a:picLocks noChangeAspect="1"/>
          </p:cNvPicPr>
          <p:nvPr/>
        </p:nvPicPr>
        <p:blipFill>
          <a:blip r:embed="rId3"/>
          <a:stretch>
            <a:fillRect/>
          </a:stretch>
        </p:blipFill>
        <p:spPr>
          <a:xfrm>
            <a:off x="69271" y="1295400"/>
            <a:ext cx="9006842" cy="4423002"/>
          </a:xfrm>
          <a:prstGeom prst="rect">
            <a:avLst/>
          </a:prstGeom>
        </p:spPr>
      </p:pic>
    </p:spTree>
    <p:extLst>
      <p:ext uri="{BB962C8B-B14F-4D97-AF65-F5344CB8AC3E}">
        <p14:creationId xmlns:p14="http://schemas.microsoft.com/office/powerpoint/2010/main" val="21341887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0A4A6B74-6738-E444-8701-DDAA21C2BC0B}"/>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Standard Candles</a:t>
            </a:r>
          </a:p>
        </p:txBody>
      </p:sp>
      <p:pic>
        <p:nvPicPr>
          <p:cNvPr id="107522" name="Picture 3" descr="23_07">
            <a:extLst>
              <a:ext uri="{FF2B5EF4-FFF2-40B4-BE49-F238E27FC236}">
                <a16:creationId xmlns:a16="http://schemas.microsoft.com/office/drawing/2014/main" id="{93EB687C-E6E3-1F46-9302-AA4567A6F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08038"/>
            <a:ext cx="8763000" cy="604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9028" name="Picture 4" descr="candle">
            <a:extLst>
              <a:ext uri="{FF2B5EF4-FFF2-40B4-BE49-F238E27FC236}">
                <a16:creationId xmlns:a16="http://schemas.microsoft.com/office/drawing/2014/main" id="{43C109B7-C8B9-784F-BDA7-C8CE050E75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57163"/>
            <a:ext cx="1439863"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9029" name="Picture 5" descr="candle">
            <a:extLst>
              <a:ext uri="{FF2B5EF4-FFF2-40B4-BE49-F238E27FC236}">
                <a16:creationId xmlns:a16="http://schemas.microsoft.com/office/drawing/2014/main" id="{10C8044D-346D-FD46-90F5-E10A33665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9788" y="3352800"/>
            <a:ext cx="4810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31EB6F4-3BF9-2548-BAAE-EA9AFFE489CF}"/>
              </a:ext>
            </a:extLst>
          </p:cNvPr>
          <p:cNvSpPr>
            <a:spLocks noChangeArrowheads="1"/>
          </p:cNvSpPr>
          <p:nvPr/>
        </p:nvSpPr>
        <p:spPr bwMode="auto">
          <a:xfrm>
            <a:off x="7010400" y="3200400"/>
            <a:ext cx="1600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a:solidFill>
                  <a:srgbClr val="FF0000"/>
                </a:solidFill>
                <a:latin typeface="Times New Roman" panose="02020603050405020304" pitchFamily="18" charset="0"/>
              </a:rPr>
              <a:t>measure P … </a:t>
            </a:r>
          </a:p>
          <a:p>
            <a:pPr eaLnBrk="1" hangingPunct="1">
              <a:spcBef>
                <a:spcPct val="0"/>
              </a:spcBef>
              <a:buFontTx/>
              <a:buNone/>
            </a:pPr>
            <a:r>
              <a:rPr lang="en-US" altLang="en-US" sz="1600" dirty="0">
                <a:solidFill>
                  <a:schemeClr val="bg1">
                    <a:lumMod val="60000"/>
                    <a:lumOff val="40000"/>
                  </a:schemeClr>
                </a:solidFill>
                <a:latin typeface="Times New Roman" panose="02020603050405020304" pitchFamily="18" charset="0"/>
              </a:rPr>
              <a:t>predict L … </a:t>
            </a:r>
          </a:p>
          <a:p>
            <a:pPr eaLnBrk="1" hangingPunct="1">
              <a:spcBef>
                <a:spcPct val="0"/>
              </a:spcBef>
              <a:buFontTx/>
              <a:buNone/>
            </a:pPr>
            <a:r>
              <a:rPr lang="en-US" altLang="en-US" sz="1600" dirty="0">
                <a:solidFill>
                  <a:schemeClr val="bg1">
                    <a:lumMod val="60000"/>
                    <a:lumOff val="40000"/>
                  </a:schemeClr>
                </a:solidFill>
                <a:latin typeface="Times New Roman" panose="02020603050405020304" pitchFamily="18" charset="0"/>
              </a:rPr>
              <a:t>observe mag … </a:t>
            </a:r>
          </a:p>
          <a:p>
            <a:pPr eaLnBrk="1" hangingPunct="1">
              <a:spcBef>
                <a:spcPct val="0"/>
              </a:spcBef>
              <a:buFontTx/>
              <a:buNone/>
            </a:pPr>
            <a:r>
              <a:rPr lang="en-US" altLang="en-US" sz="1600" dirty="0">
                <a:solidFill>
                  <a:schemeClr val="bg1">
                    <a:lumMod val="60000"/>
                    <a:lumOff val="40000"/>
                  </a:schemeClr>
                </a:solidFill>
                <a:latin typeface="Times New Roman" panose="02020603050405020304" pitchFamily="18" charset="0"/>
              </a:rPr>
              <a:t>derive distance</a:t>
            </a:r>
            <a:endParaRPr lang="en-US" altLang="en-US" sz="1600" dirty="0">
              <a:solidFill>
                <a:schemeClr val="bg1">
                  <a:lumMod val="60000"/>
                  <a:lumOff val="40000"/>
                </a:schemeClr>
              </a:solidFill>
            </a:endParaRPr>
          </a:p>
        </p:txBody>
      </p:sp>
      <p:sp>
        <p:nvSpPr>
          <p:cNvPr id="8" name="Rectangle 7">
            <a:extLst>
              <a:ext uri="{FF2B5EF4-FFF2-40B4-BE49-F238E27FC236}">
                <a16:creationId xmlns:a16="http://schemas.microsoft.com/office/drawing/2014/main" id="{2348CAD6-DEC8-1041-AC3A-9112E732CBC8}"/>
              </a:ext>
            </a:extLst>
          </p:cNvPr>
          <p:cNvSpPr>
            <a:spLocks noChangeArrowheads="1"/>
          </p:cNvSpPr>
          <p:nvPr/>
        </p:nvSpPr>
        <p:spPr bwMode="auto">
          <a:xfrm>
            <a:off x="4038600" y="4191000"/>
            <a:ext cx="3352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a:solidFill>
                  <a:schemeClr val="bg1">
                    <a:lumMod val="60000"/>
                    <a:lumOff val="40000"/>
                  </a:schemeClr>
                </a:solidFill>
                <a:latin typeface="Times New Roman" panose="02020603050405020304" pitchFamily="18" charset="0"/>
              </a:rPr>
              <a:t>know L … </a:t>
            </a:r>
          </a:p>
          <a:p>
            <a:pPr eaLnBrk="1" hangingPunct="1">
              <a:spcBef>
                <a:spcPct val="0"/>
              </a:spcBef>
              <a:buFontTx/>
              <a:buNone/>
            </a:pPr>
            <a:r>
              <a:rPr lang="en-US" altLang="en-US" sz="1600" dirty="0">
                <a:solidFill>
                  <a:schemeClr val="bg1">
                    <a:lumMod val="60000"/>
                    <a:lumOff val="40000"/>
                  </a:schemeClr>
                </a:solidFill>
                <a:latin typeface="Times New Roman" panose="02020603050405020304" pitchFamily="18" charset="0"/>
              </a:rPr>
              <a:t>observe mag … </a:t>
            </a:r>
          </a:p>
          <a:p>
            <a:pPr eaLnBrk="1" hangingPunct="1">
              <a:spcBef>
                <a:spcPct val="0"/>
              </a:spcBef>
              <a:buFontTx/>
              <a:buNone/>
            </a:pPr>
            <a:r>
              <a:rPr lang="en-US" altLang="en-US" sz="1600" dirty="0">
                <a:solidFill>
                  <a:schemeClr val="bg1">
                    <a:lumMod val="60000"/>
                    <a:lumOff val="40000"/>
                  </a:schemeClr>
                </a:solidFill>
                <a:latin typeface="Times New Roman" panose="02020603050405020304" pitchFamily="18" charset="0"/>
              </a:rPr>
              <a:t>derive distance</a:t>
            </a:r>
          </a:p>
          <a:p>
            <a:pPr eaLnBrk="1" hangingPunct="1">
              <a:spcBef>
                <a:spcPct val="0"/>
              </a:spcBef>
              <a:buFontTx/>
              <a:buNone/>
            </a:pPr>
            <a:r>
              <a:rPr lang="en-US" altLang="en-US" sz="1600" dirty="0">
                <a:solidFill>
                  <a:schemeClr val="bg1">
                    <a:lumMod val="60000"/>
                    <a:lumOff val="40000"/>
                  </a:schemeClr>
                </a:solidFill>
                <a:latin typeface="Times New Roman" panose="02020603050405020304" pitchFamily="18" charset="0"/>
              </a:rPr>
              <a:t>(there is a P-L relation in K band)</a:t>
            </a:r>
            <a:endParaRPr lang="en-US" altLang="en-US" sz="1600" dirty="0">
              <a:solidFill>
                <a:schemeClr val="bg1">
                  <a:lumMod val="60000"/>
                  <a:lumOff val="4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09029"/>
                                        </p:tgtEl>
                                        <p:attrNameLst>
                                          <p:attrName>style.visibility</p:attrName>
                                        </p:attrNameLst>
                                      </p:cBhvr>
                                      <p:to>
                                        <p:strVal val="visible"/>
                                      </p:to>
                                    </p:set>
                                    <p:animEffect transition="in" filter="fade">
                                      <p:cBhvr>
                                        <p:cTn id="7" dur="2000"/>
                                        <p:tgtEl>
                                          <p:spTgt spid="1409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09028"/>
                                        </p:tgtEl>
                                        <p:attrNameLst>
                                          <p:attrName>style.visibility</p:attrName>
                                        </p:attrNameLst>
                                      </p:cBhvr>
                                      <p:to>
                                        <p:strVal val="visible"/>
                                      </p:to>
                                    </p:set>
                                    <p:animEffect transition="in" filter="fade">
                                      <p:cBhvr>
                                        <p:cTn id="17" dur="2000"/>
                                        <p:tgtEl>
                                          <p:spTgt spid="14090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1617" name="Picture 2">
            <a:extLst>
              <a:ext uri="{FF2B5EF4-FFF2-40B4-BE49-F238E27FC236}">
                <a16:creationId xmlns:a16="http://schemas.microsoft.com/office/drawing/2014/main" id="{B658316E-8F0C-F342-9137-BE232BA8FA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8175"/>
            <a:ext cx="4267200" cy="644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3">
            <a:extLst>
              <a:ext uri="{FF2B5EF4-FFF2-40B4-BE49-F238E27FC236}">
                <a16:creationId xmlns:a16="http://schemas.microsoft.com/office/drawing/2014/main" id="{B3FA0BCC-A01C-1A4F-99A1-DF6F00D88AF8}"/>
              </a:ext>
            </a:extLst>
          </p:cNvPr>
          <p:cNvSpPr>
            <a:spLocks noChangeArrowheads="1"/>
          </p:cNvSpPr>
          <p:nvPr/>
        </p:nvSpPr>
        <p:spPr bwMode="auto">
          <a:xfrm>
            <a:off x="5946775" y="6059488"/>
            <a:ext cx="2892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a:solidFill>
                  <a:srgbClr val="000000"/>
                </a:solidFill>
                <a:latin typeface="Times New Roman" panose="02020603050405020304" pitchFamily="18" charset="0"/>
              </a:rPr>
              <a:t>credit: AAVSO</a:t>
            </a:r>
          </a:p>
          <a:p>
            <a:pPr algn="ctr" eaLnBrk="1" hangingPunct="1">
              <a:spcBef>
                <a:spcPct val="0"/>
              </a:spcBef>
              <a:buFontTx/>
              <a:buNone/>
            </a:pPr>
            <a:r>
              <a:rPr lang="en-US" altLang="en-US" sz="1600">
                <a:solidFill>
                  <a:srgbClr val="000000"/>
                </a:solidFill>
                <a:latin typeface="Times New Roman" panose="02020603050405020304" pitchFamily="18" charset="0"/>
              </a:rPr>
              <a:t>http://www.aavso.org/vsots_rrlyr</a:t>
            </a:r>
          </a:p>
        </p:txBody>
      </p:sp>
      <p:sp>
        <p:nvSpPr>
          <p:cNvPr id="50179" name="TextBox 4">
            <a:extLst>
              <a:ext uri="{FF2B5EF4-FFF2-40B4-BE49-F238E27FC236}">
                <a16:creationId xmlns:a16="http://schemas.microsoft.com/office/drawing/2014/main" id="{A8F7B34C-5F5E-9946-987E-51C679EACB48}"/>
              </a:ext>
            </a:extLst>
          </p:cNvPr>
          <p:cNvSpPr txBox="1">
            <a:spLocks noChangeArrowheads="1"/>
          </p:cNvSpPr>
          <p:nvPr/>
        </p:nvSpPr>
        <p:spPr bwMode="auto">
          <a:xfrm>
            <a:off x="4573588" y="850900"/>
            <a:ext cx="4801314"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pulsations driven by blocked radiation</a:t>
            </a:r>
          </a:p>
          <a:p>
            <a:pPr eaLnBrk="1" hangingPunct="1">
              <a:spcBef>
                <a:spcPct val="0"/>
              </a:spcBef>
              <a:buFontTx/>
              <a:buNone/>
            </a:pPr>
            <a:r>
              <a:rPr lang="en-US" altLang="en-US" sz="2000" dirty="0">
                <a:solidFill>
                  <a:srgbClr val="000000"/>
                </a:solidFill>
                <a:latin typeface="Times New Roman" panose="02020603050405020304" pitchFamily="18" charset="0"/>
              </a:rPr>
              <a:t>     NOT in hydrostatic </a:t>
            </a:r>
            <a:r>
              <a:rPr lang="en-US" altLang="en-US" sz="2000" dirty="0" err="1">
                <a:solidFill>
                  <a:srgbClr val="000000"/>
                </a:solidFill>
                <a:latin typeface="Times New Roman" panose="02020603050405020304" pitchFamily="18" charset="0"/>
              </a:rPr>
              <a:t>equilbrium</a:t>
            </a: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       </a:t>
            </a:r>
            <a:r>
              <a:rPr lang="en-US" altLang="en-US" sz="2000" dirty="0">
                <a:solidFill>
                  <a:srgbClr val="FF0000"/>
                </a:solidFill>
                <a:latin typeface="Times New Roman" panose="02020603050405020304" pitchFamily="18" charset="0"/>
              </a:rPr>
              <a:t>gravity vs. radiation pressure</a:t>
            </a:r>
          </a:p>
          <a:p>
            <a:pPr eaLnBrk="1" hangingPunct="1">
              <a:spcBef>
                <a:spcPct val="0"/>
              </a:spcBef>
              <a:buFontTx/>
              <a:buNone/>
            </a:pPr>
            <a:r>
              <a:rPr lang="en-US" altLang="en-US" sz="2000" dirty="0">
                <a:solidFill>
                  <a:srgbClr val="FF0000"/>
                </a:solidFill>
                <a:latin typeface="Times New Roman" panose="02020603050405020304" pitchFamily="18" charset="0"/>
              </a:rPr>
              <a:t>             “kappa mechanism”</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FF"/>
                </a:solidFill>
                <a:latin typeface="Times New Roman" panose="02020603050405020304" pitchFamily="18" charset="0"/>
              </a:rPr>
              <a:t>evolved stars</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Miras</a:t>
            </a: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FF"/>
                </a:solidFill>
                <a:latin typeface="Times New Roman" panose="02020603050405020304" pitchFamily="18" charset="0"/>
              </a:rPr>
              <a:t>~solar metals</a:t>
            </a:r>
            <a:r>
              <a:rPr lang="en-US" altLang="en-US" sz="2000" dirty="0">
                <a:solidFill>
                  <a:srgbClr val="000000"/>
                </a:solidFill>
                <a:latin typeface="Times New Roman" panose="02020603050405020304" pitchFamily="18" charset="0"/>
              </a:rPr>
              <a:t>	     classical Cepheids	</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FF"/>
                </a:solidFill>
                <a:latin typeface="Times New Roman" panose="02020603050405020304" pitchFamily="18" charset="0"/>
              </a:rPr>
              <a:t>evolved stars</a:t>
            </a:r>
            <a:r>
              <a:rPr lang="en-US" altLang="en-US" sz="2000" dirty="0">
                <a:solidFill>
                  <a:srgbClr val="000000"/>
                </a:solidFill>
                <a:latin typeface="Times New Roman" panose="02020603050405020304" pitchFamily="18" charset="0"/>
              </a:rPr>
              <a:t>	     RR </a:t>
            </a:r>
            <a:r>
              <a:rPr lang="en-US" altLang="en-US" sz="2000" dirty="0" err="1">
                <a:solidFill>
                  <a:srgbClr val="000000"/>
                </a:solidFill>
                <a:latin typeface="Times New Roman" panose="02020603050405020304" pitchFamily="18" charset="0"/>
              </a:rPr>
              <a:t>Lyraes</a:t>
            </a: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FF"/>
                </a:solidFill>
                <a:latin typeface="Times New Roman" panose="02020603050405020304" pitchFamily="18" charset="0"/>
              </a:rPr>
              <a:t>low metals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FF"/>
                </a:solidFill>
                <a:latin typeface="Times New Roman" panose="02020603050405020304" pitchFamily="18" charset="0"/>
              </a:rPr>
              <a:t>main sequence</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δ</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Scuti</a:t>
            </a:r>
            <a:r>
              <a:rPr lang="en-US" altLang="en-US" sz="2000" dirty="0">
                <a:solidFill>
                  <a:srgbClr val="000000"/>
                </a:solidFill>
                <a:latin typeface="Times New Roman" panose="02020603050405020304" pitchFamily="18" charset="0"/>
              </a:rPr>
              <a:t> stars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FF"/>
                </a:solidFill>
                <a:latin typeface="Times New Roman" panose="02020603050405020304" pitchFamily="18" charset="0"/>
              </a:rPr>
              <a:t>white dwarfs</a:t>
            </a:r>
            <a:r>
              <a:rPr lang="en-US" altLang="en-US" sz="2000" dirty="0">
                <a:solidFill>
                  <a:srgbClr val="000000"/>
                </a:solidFill>
                <a:latin typeface="Times New Roman" panose="02020603050405020304" pitchFamily="18" charset="0"/>
              </a:rPr>
              <a:t>	     DAV = ZZ </a:t>
            </a:r>
            <a:r>
              <a:rPr lang="en-US" altLang="en-US" sz="2000" dirty="0" err="1">
                <a:solidFill>
                  <a:srgbClr val="000000"/>
                </a:solidFill>
                <a:latin typeface="Times New Roman" panose="02020603050405020304" pitchFamily="18" charset="0"/>
              </a:rPr>
              <a:t>Ceti</a:t>
            </a:r>
            <a:r>
              <a:rPr lang="en-US" altLang="en-US" sz="2000" dirty="0">
                <a:solidFill>
                  <a:srgbClr val="000000"/>
                </a:solidFill>
                <a:latin typeface="Times New Roman" panose="02020603050405020304" pitchFamily="18" charset="0"/>
              </a:rPr>
              <a:t> stars </a:t>
            </a:r>
          </a:p>
        </p:txBody>
      </p:sp>
      <p:sp>
        <p:nvSpPr>
          <p:cNvPr id="111620" name="Rectangle 2">
            <a:extLst>
              <a:ext uri="{FF2B5EF4-FFF2-40B4-BE49-F238E27FC236}">
                <a16:creationId xmlns:a16="http://schemas.microsoft.com/office/drawing/2014/main" id="{6284D851-8724-9A48-A514-57A13EBB8B04}"/>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Pulsating Variables</a:t>
            </a:r>
          </a:p>
        </p:txBody>
      </p:sp>
      <p:sp>
        <p:nvSpPr>
          <p:cNvPr id="7" name="Rectangle 3">
            <a:extLst>
              <a:ext uri="{FF2B5EF4-FFF2-40B4-BE49-F238E27FC236}">
                <a16:creationId xmlns:a16="http://schemas.microsoft.com/office/drawing/2014/main" id="{A57E2EBD-13C4-1B4B-B160-B552168BFE4E}"/>
              </a:ext>
            </a:extLst>
          </p:cNvPr>
          <p:cNvSpPr>
            <a:spLocks noChangeArrowheads="1"/>
          </p:cNvSpPr>
          <p:nvPr/>
        </p:nvSpPr>
        <p:spPr bwMode="auto">
          <a:xfrm>
            <a:off x="609600" y="2667000"/>
            <a:ext cx="19050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pre-WD</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           He</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                       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fade">
                                      <p:cBhvr>
                                        <p:cTn id="7" dur="2000"/>
                                        <p:tgtEl>
                                          <p:spTgt spid="5017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0179">
                                            <p:txEl>
                                              <p:pRg st="1" end="1"/>
                                            </p:txEl>
                                          </p:spTgt>
                                        </p:tgtEl>
                                        <p:attrNameLst>
                                          <p:attrName>style.visibility</p:attrName>
                                        </p:attrNameLst>
                                      </p:cBhvr>
                                      <p:to>
                                        <p:strVal val="visible"/>
                                      </p:to>
                                    </p:set>
                                    <p:animEffect transition="in" filter="fade">
                                      <p:cBhvr>
                                        <p:cTn id="10" dur="2000"/>
                                        <p:tgtEl>
                                          <p:spTgt spid="50179">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0179">
                                            <p:txEl>
                                              <p:pRg st="2" end="2"/>
                                            </p:txEl>
                                          </p:spTgt>
                                        </p:tgtEl>
                                        <p:attrNameLst>
                                          <p:attrName>style.visibility</p:attrName>
                                        </p:attrNameLst>
                                      </p:cBhvr>
                                      <p:to>
                                        <p:strVal val="visible"/>
                                      </p:to>
                                    </p:set>
                                    <p:animEffect transition="in" filter="fade">
                                      <p:cBhvr>
                                        <p:cTn id="15" dur="2000"/>
                                        <p:tgtEl>
                                          <p:spTgt spid="5017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0179">
                                            <p:txEl>
                                              <p:pRg st="3" end="3"/>
                                            </p:txEl>
                                          </p:spTgt>
                                        </p:tgtEl>
                                        <p:attrNameLst>
                                          <p:attrName>style.visibility</p:attrName>
                                        </p:attrNameLst>
                                      </p:cBhvr>
                                      <p:to>
                                        <p:strVal val="visible"/>
                                      </p:to>
                                    </p:set>
                                    <p:animEffect transition="in" filter="fade">
                                      <p:cBhvr>
                                        <p:cTn id="20" dur="2000"/>
                                        <p:tgtEl>
                                          <p:spTgt spid="50179">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50179">
                                            <p:txEl>
                                              <p:pRg st="5" end="5"/>
                                            </p:txEl>
                                          </p:spTgt>
                                        </p:tgtEl>
                                        <p:attrNameLst>
                                          <p:attrName>style.visibility</p:attrName>
                                        </p:attrNameLst>
                                      </p:cBhvr>
                                      <p:to>
                                        <p:strVal val="visible"/>
                                      </p:to>
                                    </p:set>
                                    <p:animEffect transition="in" filter="fade">
                                      <p:cBhvr>
                                        <p:cTn id="25" dur="2000"/>
                                        <p:tgtEl>
                                          <p:spTgt spid="50179">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0179">
                                            <p:txEl>
                                              <p:pRg st="6" end="6"/>
                                            </p:txEl>
                                          </p:spTgt>
                                        </p:tgtEl>
                                        <p:attrNameLst>
                                          <p:attrName>style.visibility</p:attrName>
                                        </p:attrNameLst>
                                      </p:cBhvr>
                                      <p:to>
                                        <p:strVal val="visible"/>
                                      </p:to>
                                    </p:set>
                                    <p:animEffect transition="in" filter="fade">
                                      <p:cBhvr>
                                        <p:cTn id="28" dur="2000"/>
                                        <p:tgtEl>
                                          <p:spTgt spid="50179">
                                            <p:txEl>
                                              <p:pRg st="6" end="6"/>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50179">
                                            <p:txEl>
                                              <p:pRg st="9" end="9"/>
                                            </p:txEl>
                                          </p:spTgt>
                                        </p:tgtEl>
                                        <p:attrNameLst>
                                          <p:attrName>style.visibility</p:attrName>
                                        </p:attrNameLst>
                                      </p:cBhvr>
                                      <p:to>
                                        <p:strVal val="visible"/>
                                      </p:to>
                                    </p:set>
                                    <p:animEffect transition="in" filter="fade">
                                      <p:cBhvr>
                                        <p:cTn id="33" dur="2000"/>
                                        <p:tgtEl>
                                          <p:spTgt spid="50179">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0179">
                                            <p:txEl>
                                              <p:pRg st="10" end="10"/>
                                            </p:txEl>
                                          </p:spTgt>
                                        </p:tgtEl>
                                        <p:attrNameLst>
                                          <p:attrName>style.visibility</p:attrName>
                                        </p:attrNameLst>
                                      </p:cBhvr>
                                      <p:to>
                                        <p:strVal val="visible"/>
                                      </p:to>
                                    </p:set>
                                    <p:animEffect transition="in" filter="fade">
                                      <p:cBhvr>
                                        <p:cTn id="36" dur="2000"/>
                                        <p:tgtEl>
                                          <p:spTgt spid="50179">
                                            <p:txEl>
                                              <p:pRg st="10" end="1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50179">
                                            <p:txEl>
                                              <p:pRg st="13" end="13"/>
                                            </p:txEl>
                                          </p:spTgt>
                                        </p:tgtEl>
                                        <p:attrNameLst>
                                          <p:attrName>style.visibility</p:attrName>
                                        </p:attrNameLst>
                                      </p:cBhvr>
                                      <p:to>
                                        <p:strVal val="visible"/>
                                      </p:to>
                                    </p:set>
                                    <p:animEffect transition="in" filter="fade">
                                      <p:cBhvr>
                                        <p:cTn id="41" dur="2000"/>
                                        <p:tgtEl>
                                          <p:spTgt spid="50179">
                                            <p:txEl>
                                              <p:pRg st="13" end="13"/>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50179">
                                            <p:txEl>
                                              <p:pRg st="16" end="16"/>
                                            </p:txEl>
                                          </p:spTgt>
                                        </p:tgtEl>
                                        <p:attrNameLst>
                                          <p:attrName>style.visibility</p:attrName>
                                        </p:attrNameLst>
                                      </p:cBhvr>
                                      <p:to>
                                        <p:strVal val="visible"/>
                                      </p:to>
                                    </p:set>
                                    <p:animEffect transition="in" filter="fade">
                                      <p:cBhvr>
                                        <p:cTn id="46" dur="2000"/>
                                        <p:tgtEl>
                                          <p:spTgt spid="50179">
                                            <p:txEl>
                                              <p:pRg st="16" end="16"/>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1617" name="Picture 2">
            <a:extLst>
              <a:ext uri="{FF2B5EF4-FFF2-40B4-BE49-F238E27FC236}">
                <a16:creationId xmlns:a16="http://schemas.microsoft.com/office/drawing/2014/main" id="{B658316E-8F0C-F342-9137-BE232BA8FA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8175"/>
            <a:ext cx="4267200" cy="644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3">
            <a:extLst>
              <a:ext uri="{FF2B5EF4-FFF2-40B4-BE49-F238E27FC236}">
                <a16:creationId xmlns:a16="http://schemas.microsoft.com/office/drawing/2014/main" id="{B3FA0BCC-A01C-1A4F-99A1-DF6F00D88AF8}"/>
              </a:ext>
            </a:extLst>
          </p:cNvPr>
          <p:cNvSpPr>
            <a:spLocks noChangeArrowheads="1"/>
          </p:cNvSpPr>
          <p:nvPr/>
        </p:nvSpPr>
        <p:spPr bwMode="auto">
          <a:xfrm>
            <a:off x="6678369" y="6443246"/>
            <a:ext cx="14292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dirty="0">
                <a:solidFill>
                  <a:srgbClr val="000000"/>
                </a:solidFill>
                <a:latin typeface="Times New Roman" panose="02020603050405020304" pitchFamily="18" charset="0"/>
              </a:rPr>
              <a:t>credit: AAVSO</a:t>
            </a:r>
          </a:p>
        </p:txBody>
      </p:sp>
      <p:sp>
        <p:nvSpPr>
          <p:cNvPr id="50179" name="TextBox 4">
            <a:extLst>
              <a:ext uri="{FF2B5EF4-FFF2-40B4-BE49-F238E27FC236}">
                <a16:creationId xmlns:a16="http://schemas.microsoft.com/office/drawing/2014/main" id="{A8F7B34C-5F5E-9946-987E-51C679EACB48}"/>
              </a:ext>
            </a:extLst>
          </p:cNvPr>
          <p:cNvSpPr txBox="1">
            <a:spLocks noChangeArrowheads="1"/>
          </p:cNvSpPr>
          <p:nvPr/>
        </p:nvSpPr>
        <p:spPr bwMode="auto">
          <a:xfrm>
            <a:off x="4539989" y="850900"/>
            <a:ext cx="447455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dirty="0">
                <a:solidFill>
                  <a:srgbClr val="000000"/>
                </a:solidFill>
                <a:latin typeface="Times New Roman" panose="02020603050405020304" pitchFamily="18" charset="0"/>
              </a:rPr>
              <a:t>NOT in hydrostatic </a:t>
            </a:r>
            <a:r>
              <a:rPr lang="en-US" altLang="en-US" sz="2000" dirty="0" err="1">
                <a:solidFill>
                  <a:srgbClr val="000000"/>
                </a:solidFill>
                <a:latin typeface="Times New Roman" panose="02020603050405020304" pitchFamily="18" charset="0"/>
              </a:rPr>
              <a:t>equilbrium</a:t>
            </a:r>
            <a:endParaRPr lang="en-US" altLang="en-US" sz="2000" dirty="0">
              <a:solidFill>
                <a:srgbClr val="0000FF"/>
              </a:solidFill>
              <a:latin typeface="Times New Roman" panose="02020603050405020304" pitchFamily="18" charset="0"/>
            </a:endParaRPr>
          </a:p>
          <a:p>
            <a:pPr eaLnBrk="1" hangingPunct="1">
              <a:spcBef>
                <a:spcPct val="0"/>
              </a:spcBef>
              <a:buFontTx/>
              <a:buNone/>
            </a:pPr>
            <a:endParaRPr lang="en-US" altLang="en-US" sz="2000" dirty="0">
              <a:solidFill>
                <a:srgbClr val="0000FF"/>
              </a:solidFill>
              <a:latin typeface="Times New Roman" panose="02020603050405020304" pitchFamily="18" charset="0"/>
            </a:endParaRPr>
          </a:p>
          <a:p>
            <a:pPr eaLnBrk="1" hangingPunct="1">
              <a:spcBef>
                <a:spcPct val="0"/>
              </a:spcBef>
              <a:buFontTx/>
              <a:buNone/>
            </a:pPr>
            <a:r>
              <a:rPr lang="en-US" altLang="en-US" sz="2000" dirty="0">
                <a:solidFill>
                  <a:srgbClr val="0000FF"/>
                </a:solidFill>
                <a:latin typeface="Times New Roman" panose="02020603050405020304" pitchFamily="18" charset="0"/>
              </a:rPr>
              <a:t>evolved stars</a:t>
            </a:r>
            <a:r>
              <a:rPr lang="en-US" altLang="en-US" sz="2000" dirty="0">
                <a:solidFill>
                  <a:srgbClr val="000000"/>
                </a:solidFill>
                <a:latin typeface="Times New Roman" panose="02020603050405020304" pitchFamily="18" charset="0"/>
              </a:rPr>
              <a:t>	     P ~ 100-1000 days</a:t>
            </a:r>
          </a:p>
          <a:p>
            <a:pPr eaLnBrk="1" hangingPunct="1">
              <a:spcBef>
                <a:spcPct val="0"/>
              </a:spcBef>
              <a:buFontTx/>
              <a:buNone/>
            </a:pPr>
            <a:r>
              <a:rPr lang="en-US" altLang="en-US" sz="2000" dirty="0">
                <a:solidFill>
                  <a:srgbClr val="000000"/>
                </a:solidFill>
                <a:latin typeface="Times New Roman" panose="02020603050405020304" pitchFamily="18" charset="0"/>
              </a:rPr>
              <a:t>		     AGB stars, C/O core</a:t>
            </a:r>
          </a:p>
          <a:p>
            <a:pPr eaLnBrk="1" hangingPunct="1">
              <a:spcBef>
                <a:spcPct val="0"/>
              </a:spcBef>
              <a:buFontTx/>
              <a:buNone/>
            </a:pPr>
            <a:r>
              <a:rPr lang="en-US" altLang="en-US" sz="2000" dirty="0">
                <a:solidFill>
                  <a:srgbClr val="000000"/>
                </a:solidFill>
                <a:latin typeface="Times New Roman" panose="02020603050405020304" pitchFamily="18" charset="0"/>
              </a:rPr>
              <a:t>		     to be … WDs</a:t>
            </a:r>
          </a:p>
          <a:p>
            <a:pPr algn="ctr" eaLnBrk="1" hangingPunct="1">
              <a:spcBef>
                <a:spcPct val="0"/>
              </a:spcBef>
              <a:buFontTx/>
              <a:buNone/>
            </a:pPr>
            <a:r>
              <a:rPr lang="en-US" altLang="en-US" sz="2000" dirty="0">
                <a:solidFill>
                  <a:srgbClr val="0000FF"/>
                </a:solidFill>
                <a:latin typeface="Times New Roman" panose="02020603050405020304" pitchFamily="18" charset="0"/>
              </a:rPr>
              <a:t>*NOT* standard candles</a:t>
            </a:r>
            <a:endParaRPr lang="en-US" altLang="en-US" sz="2000" dirty="0">
              <a:solidFill>
                <a:srgbClr val="000000"/>
              </a:solidFill>
              <a:latin typeface="Times New Roman" panose="02020603050405020304" pitchFamily="18" charset="0"/>
            </a:endParaRPr>
          </a:p>
        </p:txBody>
      </p:sp>
      <p:sp>
        <p:nvSpPr>
          <p:cNvPr id="111620" name="Rectangle 2">
            <a:extLst>
              <a:ext uri="{FF2B5EF4-FFF2-40B4-BE49-F238E27FC236}">
                <a16:creationId xmlns:a16="http://schemas.microsoft.com/office/drawing/2014/main" id="{6284D851-8724-9A48-A514-57A13EBB8B04}"/>
              </a:ext>
            </a:extLst>
          </p:cNvPr>
          <p:cNvSpPr>
            <a:spLocks noGrp="1" noChangeArrowheads="1"/>
          </p:cNvSpPr>
          <p:nvPr>
            <p:ph type="title"/>
          </p:nvPr>
        </p:nvSpPr>
        <p:spPr>
          <a:xfrm>
            <a:off x="0" y="0"/>
            <a:ext cx="9144000" cy="838200"/>
          </a:xfrm>
        </p:spPr>
        <p:txBody>
          <a:bodyPr/>
          <a:lstStyle/>
          <a:p>
            <a:pPr eaLnBrk="1" hangingPunct="1"/>
            <a:r>
              <a:rPr lang="en-US" altLang="en-US" b="1" dirty="0" err="1">
                <a:solidFill>
                  <a:srgbClr val="000000"/>
                </a:solidFill>
                <a:latin typeface="Times New Roman" panose="02020603050405020304" pitchFamily="18" charset="0"/>
                <a:ea typeface="ＭＳ Ｐゴシック" panose="020B0600070205080204" pitchFamily="34" charset="-128"/>
              </a:rPr>
              <a:t>Miras</a:t>
            </a:r>
            <a:endParaRPr lang="en-US" altLang="en-US" b="1" dirty="0">
              <a:solidFill>
                <a:srgbClr val="000000"/>
              </a:solidFill>
              <a:latin typeface="Times New Roman" panose="02020603050405020304" pitchFamily="18" charset="0"/>
              <a:ea typeface="ＭＳ Ｐゴシック" panose="020B0600070205080204" pitchFamily="34" charset="-128"/>
            </a:endParaRPr>
          </a:p>
        </p:txBody>
      </p:sp>
      <p:pic>
        <p:nvPicPr>
          <p:cNvPr id="3" name="Picture 2" descr="A picture containing text, indoor, screenshot, several&#10;&#10;Description automatically generated">
            <a:extLst>
              <a:ext uri="{FF2B5EF4-FFF2-40B4-BE49-F238E27FC236}">
                <a16:creationId xmlns:a16="http://schemas.microsoft.com/office/drawing/2014/main" id="{F4B9C40E-BEFE-7940-9E32-C8F18945DE2E}"/>
              </a:ext>
            </a:extLst>
          </p:cNvPr>
          <p:cNvPicPr>
            <a:picLocks noChangeAspect="1"/>
          </p:cNvPicPr>
          <p:nvPr/>
        </p:nvPicPr>
        <p:blipFill>
          <a:blip r:embed="rId4"/>
          <a:stretch>
            <a:fillRect/>
          </a:stretch>
        </p:blipFill>
        <p:spPr>
          <a:xfrm>
            <a:off x="76200" y="2974975"/>
            <a:ext cx="8976032" cy="3478213"/>
          </a:xfrm>
          <a:prstGeom prst="rect">
            <a:avLst/>
          </a:prstGeom>
        </p:spPr>
      </p:pic>
      <p:sp>
        <p:nvSpPr>
          <p:cNvPr id="13" name="Rectangle 3">
            <a:extLst>
              <a:ext uri="{FF2B5EF4-FFF2-40B4-BE49-F238E27FC236}">
                <a16:creationId xmlns:a16="http://schemas.microsoft.com/office/drawing/2014/main" id="{C549828C-3ECD-2142-B7F7-05F824EF0AAD}"/>
              </a:ext>
            </a:extLst>
          </p:cNvPr>
          <p:cNvSpPr>
            <a:spLocks noChangeArrowheads="1"/>
          </p:cNvSpPr>
          <p:nvPr/>
        </p:nvSpPr>
        <p:spPr bwMode="auto">
          <a:xfrm>
            <a:off x="3962400" y="5681246"/>
            <a:ext cx="19531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dirty="0">
                <a:solidFill>
                  <a:schemeClr val="bg1">
                    <a:lumMod val="60000"/>
                    <a:lumOff val="40000"/>
                  </a:schemeClr>
                </a:solidFill>
                <a:latin typeface="Times New Roman" panose="02020603050405020304" pitchFamily="18" charset="0"/>
              </a:rPr>
              <a:t>Mira … P = 331 days</a:t>
            </a:r>
          </a:p>
        </p:txBody>
      </p:sp>
      <p:pic>
        <p:nvPicPr>
          <p:cNvPr id="5" name="Picture 4" descr="A picture containing light&#10;&#10;Description automatically generated">
            <a:extLst>
              <a:ext uri="{FF2B5EF4-FFF2-40B4-BE49-F238E27FC236}">
                <a16:creationId xmlns:a16="http://schemas.microsoft.com/office/drawing/2014/main" id="{02BD8C0F-9ADA-9B43-99C4-BA87302DBE19}"/>
              </a:ext>
            </a:extLst>
          </p:cNvPr>
          <p:cNvPicPr>
            <a:picLocks noChangeAspect="1"/>
          </p:cNvPicPr>
          <p:nvPr/>
        </p:nvPicPr>
        <p:blipFill>
          <a:blip r:embed="rId5"/>
          <a:stretch>
            <a:fillRect/>
          </a:stretch>
        </p:blipFill>
        <p:spPr>
          <a:xfrm>
            <a:off x="135196" y="747102"/>
            <a:ext cx="3995194" cy="2630169"/>
          </a:xfrm>
          <a:prstGeom prst="rect">
            <a:avLst/>
          </a:prstGeom>
        </p:spPr>
      </p:pic>
      <mc:AlternateContent xmlns:mc="http://schemas.openxmlformats.org/markup-compatibility/2006" xmlns:a14="http://schemas.microsoft.com/office/drawing/2010/main">
        <mc:Choice Requires="a14">
          <p:sp>
            <p:nvSpPr>
              <p:cNvPr id="11" name="Rectangle 3">
                <a:extLst>
                  <a:ext uri="{FF2B5EF4-FFF2-40B4-BE49-F238E27FC236}">
                    <a16:creationId xmlns:a16="http://schemas.microsoft.com/office/drawing/2014/main" id="{AC7F9761-0020-104C-BC23-72B451DCB8AC}"/>
                  </a:ext>
                </a:extLst>
              </p:cNvPr>
              <p:cNvSpPr>
                <a:spLocks noChangeArrowheads="1"/>
              </p:cNvSpPr>
              <p:nvPr/>
            </p:nvSpPr>
            <p:spPr bwMode="auto">
              <a:xfrm>
                <a:off x="438793" y="3014246"/>
                <a:ext cx="3752207" cy="3385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dirty="0">
                    <a:solidFill>
                      <a:srgbClr val="FFFF00"/>
                    </a:solidFill>
                    <a:latin typeface="Times New Roman" panose="02020603050405020304" pitchFamily="18" charset="0"/>
                  </a:rPr>
                  <a:t>HST image … aspherical … 700 R</a:t>
                </a:r>
                <a14:m>
                  <m:oMath xmlns:m="http://schemas.openxmlformats.org/officeDocument/2006/math">
                    <m:r>
                      <a:rPr lang="en-US" altLang="en-US" sz="1600" i="1" baseline="-25000" smtClean="0">
                        <a:solidFill>
                          <a:srgbClr val="FFFF00"/>
                        </a:solidFill>
                        <a:latin typeface="Cambria Math" panose="02040503050406030204" pitchFamily="18" charset="0"/>
                        <a:ea typeface="Cambria Math" panose="02040503050406030204" pitchFamily="18" charset="0"/>
                      </a:rPr>
                      <m:t>⊙</m:t>
                    </m:r>
                  </m:oMath>
                </a14:m>
                <a:endParaRPr lang="en-US" altLang="en-US" sz="1600" baseline="-25000" dirty="0">
                  <a:solidFill>
                    <a:srgbClr val="FFFF00"/>
                  </a:solidFill>
                  <a:latin typeface="Times New Roman" panose="02020603050405020304" pitchFamily="18" charset="0"/>
                </a:endParaRPr>
              </a:p>
            </p:txBody>
          </p:sp>
        </mc:Choice>
        <mc:Fallback xmlns="">
          <p:sp>
            <p:nvSpPr>
              <p:cNvPr id="11" name="Rectangle 3">
                <a:extLst>
                  <a:ext uri="{FF2B5EF4-FFF2-40B4-BE49-F238E27FC236}">
                    <a16:creationId xmlns:a16="http://schemas.microsoft.com/office/drawing/2014/main" id="{AC7F9761-0020-104C-BC23-72B451DCB8AC}"/>
                  </a:ext>
                </a:extLst>
              </p:cNvPr>
              <p:cNvSpPr>
                <a:spLocks noRot="1" noChangeAspect="1" noMove="1" noResize="1" noEditPoints="1" noAdjustHandles="1" noChangeArrowheads="1" noChangeShapeType="1" noTextEdit="1"/>
              </p:cNvSpPr>
              <p:nvPr/>
            </p:nvSpPr>
            <p:spPr bwMode="auto">
              <a:xfrm>
                <a:off x="438793" y="3014246"/>
                <a:ext cx="3752207" cy="338554"/>
              </a:xfrm>
              <a:prstGeom prst="rect">
                <a:avLst/>
              </a:prstGeom>
              <a:blipFill>
                <a:blip r:embed="rId6"/>
                <a:stretch>
                  <a:fillRect t="-3704" b="-2222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2876458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0179">
                                            <p:txEl>
                                              <p:pRg st="2" end="2"/>
                                            </p:txEl>
                                          </p:spTgt>
                                        </p:tgtEl>
                                        <p:attrNameLst>
                                          <p:attrName>style.visibility</p:attrName>
                                        </p:attrNameLst>
                                      </p:cBhvr>
                                      <p:to>
                                        <p:strVal val="visible"/>
                                      </p:to>
                                    </p:set>
                                    <p:animEffect transition="in" filter="fade">
                                      <p:cBhvr>
                                        <p:cTn id="7" dur="2000"/>
                                        <p:tgtEl>
                                          <p:spTgt spid="5017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179">
                                            <p:txEl>
                                              <p:pRg st="3" end="3"/>
                                            </p:txEl>
                                          </p:spTgt>
                                        </p:tgtEl>
                                        <p:attrNameLst>
                                          <p:attrName>style.visibility</p:attrName>
                                        </p:attrNameLst>
                                      </p:cBhvr>
                                      <p:to>
                                        <p:strVal val="visible"/>
                                      </p:to>
                                    </p:set>
                                    <p:animEffect transition="in" filter="fade">
                                      <p:cBhvr>
                                        <p:cTn id="12" dur="2000"/>
                                        <p:tgtEl>
                                          <p:spTgt spid="50179">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0179">
                                            <p:txEl>
                                              <p:pRg st="4" end="4"/>
                                            </p:txEl>
                                          </p:spTgt>
                                        </p:tgtEl>
                                        <p:attrNameLst>
                                          <p:attrName>style.visibility</p:attrName>
                                        </p:attrNameLst>
                                      </p:cBhvr>
                                      <p:to>
                                        <p:strVal val="visible"/>
                                      </p:to>
                                    </p:set>
                                    <p:animEffect transition="in" filter="fade">
                                      <p:cBhvr>
                                        <p:cTn id="15" dur="2000"/>
                                        <p:tgtEl>
                                          <p:spTgt spid="50179">
                                            <p:txEl>
                                              <p:pRg st="4" end="4"/>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0179">
                                            <p:txEl>
                                              <p:pRg st="5" end="5"/>
                                            </p:txEl>
                                          </p:spTgt>
                                        </p:tgtEl>
                                        <p:attrNameLst>
                                          <p:attrName>style.visibility</p:attrName>
                                        </p:attrNameLst>
                                      </p:cBhvr>
                                      <p:to>
                                        <p:strVal val="visible"/>
                                      </p:to>
                                    </p:set>
                                    <p:animEffect transition="in" filter="fade">
                                      <p:cBhvr>
                                        <p:cTn id="28" dur="2000"/>
                                        <p:tgtEl>
                                          <p:spTgt spid="50179">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0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B025BA5D-AC15-1E4A-AC21-530D4F861571}"/>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RR Lyraes</a:t>
            </a:r>
          </a:p>
        </p:txBody>
      </p:sp>
      <p:pic>
        <p:nvPicPr>
          <p:cNvPr id="113666" name="Picture 2" descr="M5_colour_magnitude_diagram.png">
            <a:extLst>
              <a:ext uri="{FF2B5EF4-FFF2-40B4-BE49-F238E27FC236}">
                <a16:creationId xmlns:a16="http://schemas.microsoft.com/office/drawing/2014/main" id="{D852C9FC-1597-484A-B6BA-A3E7ABC790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8475" y="914400"/>
            <a:ext cx="61817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3">
            <a:extLst>
              <a:ext uri="{FF2B5EF4-FFF2-40B4-BE49-F238E27FC236}">
                <a16:creationId xmlns:a16="http://schemas.microsoft.com/office/drawing/2014/main" id="{32577235-7353-A14D-AF71-764EE61A3659}"/>
              </a:ext>
            </a:extLst>
          </p:cNvPr>
          <p:cNvSpPr txBox="1">
            <a:spLocks noChangeArrowheads="1"/>
          </p:cNvSpPr>
          <p:nvPr/>
        </p:nvSpPr>
        <p:spPr bwMode="auto">
          <a:xfrm>
            <a:off x="228600" y="79554"/>
            <a:ext cx="3810000" cy="700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MW disk, </a:t>
            </a:r>
            <a:r>
              <a:rPr lang="en-US" altLang="en-US" sz="2000" dirty="0" err="1">
                <a:solidFill>
                  <a:srgbClr val="000000"/>
                </a:solidFill>
                <a:latin typeface="Times New Roman" panose="02020603050405020304" pitchFamily="18" charset="0"/>
              </a:rPr>
              <a:t>globulars</a:t>
            </a: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P &lt; 1 day</a:t>
            </a:r>
          </a:p>
          <a:p>
            <a:pPr eaLnBrk="1" hangingPunct="1">
              <a:spcBef>
                <a:spcPct val="0"/>
              </a:spcBef>
              <a:buFontTx/>
              <a:buNone/>
            </a:pPr>
            <a:r>
              <a:rPr lang="en-US" altLang="en-US" sz="2000" dirty="0">
                <a:solidFill>
                  <a:srgbClr val="FF0000"/>
                </a:solidFill>
                <a:latin typeface="Times New Roman" panose="02020603050405020304" pitchFamily="18" charset="0"/>
              </a:rPr>
              <a:t>   140,000 in Gaia DR2</a:t>
            </a:r>
          </a:p>
          <a:p>
            <a:pPr eaLnBrk="1" hangingPunct="1">
              <a:spcBef>
                <a:spcPct val="0"/>
              </a:spcBef>
              <a:buFontTx/>
              <a:buNone/>
            </a:pPr>
            <a:r>
              <a:rPr lang="en-US" altLang="en-US" sz="2000" dirty="0">
                <a:solidFill>
                  <a:srgbClr val="FF0000"/>
                </a:solidFill>
                <a:latin typeface="Times New Roman" panose="02020603050405020304" pitchFamily="18" charset="0"/>
              </a:rPr>
              <a:t>           35% new</a:t>
            </a:r>
          </a:p>
          <a:p>
            <a:pPr eaLnBrk="1" hangingPunct="1">
              <a:spcBef>
                <a:spcPct val="0"/>
              </a:spcBef>
              <a:buFontTx/>
              <a:buNone/>
            </a:pPr>
            <a:r>
              <a:rPr lang="en-US" altLang="en-US" sz="2000" dirty="0">
                <a:solidFill>
                  <a:srgbClr val="000000"/>
                </a:solidFill>
                <a:latin typeface="Times New Roman" panose="02020603050405020304" pitchFamily="18" charset="0"/>
              </a:rPr>
              <a:t>      </a:t>
            </a:r>
            <a:r>
              <a:rPr lang="en-US" altLang="en-US" sz="1600" dirty="0">
                <a:solidFill>
                  <a:srgbClr val="000000"/>
                </a:solidFill>
                <a:latin typeface="Times New Roman" panose="02020603050405020304" pitchFamily="18" charset="0"/>
              </a:rPr>
              <a:t> (</a:t>
            </a:r>
            <a:r>
              <a:rPr lang="en-US" altLang="en-US" sz="1600" dirty="0" err="1">
                <a:solidFill>
                  <a:srgbClr val="000000"/>
                </a:solidFill>
                <a:latin typeface="Times New Roman" panose="02020603050405020304" pitchFamily="18" charset="0"/>
              </a:rPr>
              <a:t>Clementini</a:t>
            </a:r>
            <a:r>
              <a:rPr lang="en-US" altLang="en-US" sz="1600" dirty="0">
                <a:solidFill>
                  <a:srgbClr val="000000"/>
                </a:solidFill>
                <a:latin typeface="Times New Roman" panose="02020603050405020304" pitchFamily="18" charset="0"/>
              </a:rPr>
              <a:t>+ 2019)</a:t>
            </a:r>
          </a:p>
          <a:p>
            <a:pPr eaLnBrk="1" hangingPunct="1">
              <a:spcBef>
                <a:spcPct val="0"/>
              </a:spcBef>
              <a:buNone/>
            </a:pPr>
            <a:r>
              <a:rPr lang="en-US" altLang="en-US" sz="1600" dirty="0">
                <a:solidFill>
                  <a:srgbClr val="000000"/>
                </a:solidFill>
                <a:latin typeface="Times New Roman" panose="02020603050405020304" pitchFamily="18" charset="0"/>
              </a:rPr>
              <a:t>    </a:t>
            </a:r>
            <a:r>
              <a:rPr lang="en-US" altLang="en-US" sz="2000" dirty="0">
                <a:solidFill>
                  <a:srgbClr val="FF0000"/>
                </a:solidFill>
                <a:latin typeface="Times New Roman" panose="02020603050405020304" pitchFamily="18" charset="0"/>
              </a:rPr>
              <a:t>297,000 in Gaia DR3</a:t>
            </a: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were:</a:t>
            </a:r>
          </a:p>
          <a:p>
            <a:pPr eaLnBrk="1" hangingPunct="1">
              <a:spcBef>
                <a:spcPct val="0"/>
              </a:spcBef>
              <a:buFontTx/>
              <a:buNone/>
            </a:pPr>
            <a:r>
              <a:rPr lang="en-US" altLang="en-US" sz="2000" dirty="0">
                <a:solidFill>
                  <a:srgbClr val="000000"/>
                </a:solidFill>
                <a:latin typeface="Times New Roman" panose="02020603050405020304" pitchFamily="18" charset="0"/>
              </a:rPr>
              <a:t>     G or K dwarfs</a:t>
            </a:r>
          </a:p>
          <a:p>
            <a:pPr eaLnBrk="1" hangingPunct="1">
              <a:spcBef>
                <a:spcPct val="0"/>
              </a:spcBef>
              <a:buFontTx/>
              <a:buNone/>
            </a:pPr>
            <a:r>
              <a:rPr lang="en-US" altLang="en-US" sz="2000" dirty="0">
                <a:solidFill>
                  <a:srgbClr val="000000"/>
                </a:solidFill>
                <a:latin typeface="Times New Roman" panose="02020603050405020304" pitchFamily="18" charset="0"/>
              </a:rPr>
              <a:t>     metal poor Pop II</a:t>
            </a:r>
          </a:p>
          <a:p>
            <a:pPr eaLnBrk="1" hangingPunct="1">
              <a:spcBef>
                <a:spcPct val="0"/>
              </a:spcBef>
              <a:buFontTx/>
              <a:buNone/>
            </a:pPr>
            <a:r>
              <a:rPr lang="en-US" altLang="en-US" sz="2000" dirty="0">
                <a:solidFill>
                  <a:srgbClr val="000000"/>
                </a:solidFill>
                <a:latin typeface="Times New Roman" panose="02020603050405020304" pitchFamily="18" charset="0"/>
              </a:rPr>
              <a:t>     shed mass in RG phase</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now:</a:t>
            </a:r>
          </a:p>
          <a:p>
            <a:pPr eaLnBrk="1" hangingPunct="1">
              <a:spcBef>
                <a:spcPct val="0"/>
              </a:spcBef>
              <a:buFontTx/>
              <a:buNone/>
            </a:pPr>
            <a:r>
              <a:rPr lang="en-US" altLang="en-US" sz="2000" dirty="0">
                <a:solidFill>
                  <a:srgbClr val="000000"/>
                </a:solidFill>
                <a:latin typeface="Times New Roman" panose="02020603050405020304" pitchFamily="18" charset="0"/>
              </a:rPr>
              <a:t>     A or F subgiants</a:t>
            </a:r>
          </a:p>
          <a:p>
            <a:pPr eaLnBrk="1" hangingPunct="1">
              <a:spcBef>
                <a:spcPct val="0"/>
              </a:spcBef>
              <a:buFontTx/>
              <a:buNone/>
            </a:pPr>
            <a:r>
              <a:rPr lang="en-US" altLang="en-US" sz="2000" dirty="0">
                <a:solidFill>
                  <a:srgbClr val="000000"/>
                </a:solidFill>
                <a:latin typeface="Times New Roman" panose="02020603050405020304" pitchFamily="18" charset="0"/>
              </a:rPr>
              <a:t>     horizontal branch stars</a:t>
            </a:r>
          </a:p>
          <a:p>
            <a:pPr eaLnBrk="1" hangingPunct="1">
              <a:spcBef>
                <a:spcPct val="0"/>
              </a:spcBef>
              <a:buFontTx/>
              <a:buNone/>
            </a:pPr>
            <a:r>
              <a:rPr lang="en-US" altLang="en-US" sz="2000" dirty="0">
                <a:solidFill>
                  <a:srgbClr val="000000"/>
                </a:solidFill>
                <a:latin typeface="Times New Roman" panose="02020603050405020304" pitchFamily="18" charset="0"/>
              </a:rPr>
              <a:t>     ~ 0.5 M</a:t>
            </a:r>
            <a:r>
              <a:rPr lang="en-US" altLang="en-US" sz="2000" baseline="-25000" dirty="0">
                <a:solidFill>
                  <a:srgbClr val="000000"/>
                </a:solidFill>
                <a:latin typeface="Wingdings" pitchFamily="2" charset="2"/>
                <a:sym typeface="Wingdings" pitchFamily="2" charset="2"/>
              </a:rPr>
              <a:t></a:t>
            </a:r>
          </a:p>
          <a:p>
            <a:pPr eaLnBrk="1" hangingPunct="1">
              <a:spcBef>
                <a:spcPct val="0"/>
              </a:spcBef>
              <a:buFontTx/>
              <a:buNone/>
            </a:pPr>
            <a:r>
              <a:rPr lang="en-US" altLang="en-US" sz="4000" dirty="0">
                <a:solidFill>
                  <a:srgbClr val="FF0000"/>
                </a:solidFill>
                <a:latin typeface="Times New Roman" panose="02020603050405020304" pitchFamily="18" charset="0"/>
                <a:sym typeface="Wingdings" pitchFamily="2" charset="2"/>
              </a:rPr>
              <a:t>  10</a:t>
            </a:r>
            <a:r>
              <a:rPr lang="en-US" altLang="en-US" sz="4000" baseline="30000" dirty="0">
                <a:solidFill>
                  <a:srgbClr val="FF0000"/>
                </a:solidFill>
                <a:latin typeface="Times New Roman" panose="02020603050405020304" pitchFamily="18" charset="0"/>
                <a:sym typeface="Wingdings" pitchFamily="2" charset="2"/>
              </a:rPr>
              <a:t>1.5</a:t>
            </a:r>
            <a:r>
              <a:rPr lang="en-US" altLang="en-US" sz="4000" dirty="0">
                <a:solidFill>
                  <a:srgbClr val="FF0000"/>
                </a:solidFill>
                <a:latin typeface="Times New Roman" panose="02020603050405020304" pitchFamily="18" charset="0"/>
                <a:sym typeface="Wingdings" pitchFamily="2" charset="2"/>
              </a:rPr>
              <a:t> L</a:t>
            </a:r>
            <a:r>
              <a:rPr lang="en-US" altLang="en-US" sz="4000" baseline="-25000" dirty="0">
                <a:solidFill>
                  <a:srgbClr val="FF0000"/>
                </a:solidFill>
                <a:latin typeface="Wingdings" pitchFamily="2" charset="2"/>
                <a:sym typeface="Wingdings" pitchFamily="2" charset="2"/>
              </a:rPr>
              <a:t></a:t>
            </a:r>
            <a:endParaRPr lang="en-US" altLang="en-US" sz="2000" baseline="-25000" dirty="0">
              <a:solidFill>
                <a:srgbClr val="000000"/>
              </a:solidFill>
              <a:latin typeface="Wingdings" pitchFamily="2" charset="2"/>
              <a:sym typeface="Wingdings" pitchFamily="2" charset="2"/>
            </a:endParaRPr>
          </a:p>
          <a:p>
            <a:pPr eaLnBrk="1" hangingPunct="1">
              <a:spcBef>
                <a:spcPct val="0"/>
              </a:spcBef>
              <a:buFontTx/>
              <a:buNone/>
            </a:pPr>
            <a:endParaRPr lang="en-US" altLang="en-US" sz="2000" baseline="-25000" dirty="0">
              <a:solidFill>
                <a:srgbClr val="000000"/>
              </a:solidFill>
              <a:latin typeface="Wingdings" pitchFamily="2" charset="2"/>
              <a:sym typeface="Wingdings" pitchFamily="2" charset="2"/>
            </a:endParaRPr>
          </a:p>
          <a:p>
            <a:pPr eaLnBrk="1" hangingPunct="1">
              <a:spcBef>
                <a:spcPct val="0"/>
              </a:spcBef>
              <a:buFontTx/>
              <a:buNone/>
            </a:pPr>
            <a:r>
              <a:rPr lang="en-US" altLang="en-US" sz="2000" dirty="0">
                <a:solidFill>
                  <a:srgbClr val="000000"/>
                </a:solidFill>
                <a:latin typeface="Times New Roman" panose="02020603050405020304" pitchFamily="18" charset="0"/>
                <a:sym typeface="Wingdings" pitchFamily="2" charset="2"/>
              </a:rPr>
              <a:t>3 types:</a:t>
            </a:r>
          </a:p>
          <a:p>
            <a:pPr eaLnBrk="1" hangingPunct="1">
              <a:spcBef>
                <a:spcPct val="0"/>
              </a:spcBef>
              <a:buFontTx/>
              <a:buNone/>
            </a:pPr>
            <a:r>
              <a:rPr lang="en-US" altLang="en-US" sz="2000" dirty="0">
                <a:solidFill>
                  <a:srgbClr val="000000"/>
                </a:solidFill>
                <a:latin typeface="Times New Roman" panose="02020603050405020304" pitchFamily="18" charset="0"/>
                <a:sym typeface="Wingdings" pitchFamily="2" charset="2"/>
              </a:rPr>
              <a:t>     </a:t>
            </a:r>
            <a:r>
              <a:rPr lang="en-US" altLang="en-US" sz="2000" dirty="0" err="1">
                <a:solidFill>
                  <a:srgbClr val="000000"/>
                </a:solidFill>
                <a:latin typeface="Times New Roman" panose="02020603050405020304" pitchFamily="18" charset="0"/>
                <a:sym typeface="Wingdings" pitchFamily="2" charset="2"/>
              </a:rPr>
              <a:t>RRab</a:t>
            </a:r>
            <a:r>
              <a:rPr lang="en-US" altLang="en-US" sz="2000" dirty="0">
                <a:solidFill>
                  <a:srgbClr val="000000"/>
                </a:solidFill>
                <a:latin typeface="Times New Roman" panose="02020603050405020304" pitchFamily="18" charset="0"/>
                <a:sym typeface="Wingdings" pitchFamily="2" charset="2"/>
              </a:rPr>
              <a:t>     steep rise (91%)</a:t>
            </a:r>
          </a:p>
          <a:p>
            <a:pPr eaLnBrk="1" hangingPunct="1">
              <a:spcBef>
                <a:spcPct val="0"/>
              </a:spcBef>
              <a:buFontTx/>
              <a:buNone/>
            </a:pPr>
            <a:r>
              <a:rPr lang="en-US" altLang="en-US" sz="2000" dirty="0">
                <a:solidFill>
                  <a:srgbClr val="000000"/>
                </a:solidFill>
                <a:latin typeface="Times New Roman" panose="02020603050405020304" pitchFamily="18" charset="0"/>
                <a:sym typeface="Wingdings" pitchFamily="2" charset="2"/>
              </a:rPr>
              <a:t>     </a:t>
            </a:r>
            <a:r>
              <a:rPr lang="en-US" altLang="en-US" sz="2000" dirty="0" err="1">
                <a:solidFill>
                  <a:srgbClr val="000000"/>
                </a:solidFill>
                <a:latin typeface="Times New Roman" panose="02020603050405020304" pitchFamily="18" charset="0"/>
                <a:sym typeface="Wingdings" pitchFamily="2" charset="2"/>
              </a:rPr>
              <a:t>RRc</a:t>
            </a:r>
            <a:r>
              <a:rPr lang="en-US" altLang="en-US" sz="2000" dirty="0">
                <a:solidFill>
                  <a:srgbClr val="000000"/>
                </a:solidFill>
                <a:latin typeface="Times New Roman" panose="02020603050405020304" pitchFamily="18" charset="0"/>
                <a:sym typeface="Wingdings" pitchFamily="2" charset="2"/>
              </a:rPr>
              <a:t>       sinusoidal</a:t>
            </a:r>
          </a:p>
          <a:p>
            <a:pPr eaLnBrk="1" hangingPunct="1">
              <a:spcBef>
                <a:spcPct val="0"/>
              </a:spcBef>
              <a:buFontTx/>
              <a:buNone/>
            </a:pPr>
            <a:r>
              <a:rPr lang="en-US" altLang="en-US" sz="2000" dirty="0">
                <a:solidFill>
                  <a:srgbClr val="000000"/>
                </a:solidFill>
                <a:latin typeface="Times New Roman" panose="02020603050405020304" pitchFamily="18" charset="0"/>
                <a:sym typeface="Wingdings" pitchFamily="2" charset="2"/>
              </a:rPr>
              <a:t>     </a:t>
            </a:r>
            <a:r>
              <a:rPr lang="en-US" altLang="en-US" sz="2000" dirty="0" err="1">
                <a:solidFill>
                  <a:srgbClr val="000000"/>
                </a:solidFill>
                <a:latin typeface="Times New Roman" panose="02020603050405020304" pitchFamily="18" charset="0"/>
                <a:sym typeface="Wingdings" pitchFamily="2" charset="2"/>
              </a:rPr>
              <a:t>RRd</a:t>
            </a:r>
            <a:r>
              <a:rPr lang="en-US" altLang="en-US" sz="2000" dirty="0">
                <a:solidFill>
                  <a:srgbClr val="000000"/>
                </a:solidFill>
                <a:latin typeface="Times New Roman" panose="02020603050405020304" pitchFamily="18" charset="0"/>
                <a:sym typeface="Wingdings" pitchFamily="2" charset="2"/>
              </a:rPr>
              <a:t>	     double-mode pulsators</a:t>
            </a:r>
          </a:p>
        </p:txBody>
      </p:sp>
      <p:sp>
        <p:nvSpPr>
          <p:cNvPr id="5" name="Donut 4">
            <a:extLst>
              <a:ext uri="{FF2B5EF4-FFF2-40B4-BE49-F238E27FC236}">
                <a16:creationId xmlns:a16="http://schemas.microsoft.com/office/drawing/2014/main" id="{839A42AE-127F-5845-ABAE-F31678B1A13A}"/>
              </a:ext>
            </a:extLst>
          </p:cNvPr>
          <p:cNvSpPr>
            <a:spLocks/>
          </p:cNvSpPr>
          <p:nvPr/>
        </p:nvSpPr>
        <p:spPr bwMode="auto">
          <a:xfrm>
            <a:off x="4708525" y="2682875"/>
            <a:ext cx="1066800" cy="609600"/>
          </a:xfrm>
          <a:custGeom>
            <a:avLst/>
            <a:gdLst>
              <a:gd name="T0" fmla="*/ 0 w 1066800"/>
              <a:gd name="T1" fmla="*/ 304800 h 609600"/>
              <a:gd name="T2" fmla="*/ 533400 w 1066800"/>
              <a:gd name="T3" fmla="*/ 0 h 609600"/>
              <a:gd name="T4" fmla="*/ 1066800 w 1066800"/>
              <a:gd name="T5" fmla="*/ 304800 h 609600"/>
              <a:gd name="T6" fmla="*/ 533400 w 1066800"/>
              <a:gd name="T7" fmla="*/ 609600 h 609600"/>
              <a:gd name="T8" fmla="*/ 0 w 1066800"/>
              <a:gd name="T9" fmla="*/ 304800 h 609600"/>
              <a:gd name="T10" fmla="*/ 31437 w 1066800"/>
              <a:gd name="T11" fmla="*/ 304800 h 609600"/>
              <a:gd name="T12" fmla="*/ 533400 w 1066800"/>
              <a:gd name="T13" fmla="*/ 578163 h 609600"/>
              <a:gd name="T14" fmla="*/ 1035363 w 1066800"/>
              <a:gd name="T15" fmla="*/ 304800 h 609600"/>
              <a:gd name="T16" fmla="*/ 533400 w 1066800"/>
              <a:gd name="T17" fmla="*/ 31437 h 609600"/>
              <a:gd name="T18" fmla="*/ 31437 w 10668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6800" h="609600">
                <a:moveTo>
                  <a:pt x="0" y="304800"/>
                </a:moveTo>
                <a:cubicBezTo>
                  <a:pt x="0" y="136464"/>
                  <a:pt x="238811" y="0"/>
                  <a:pt x="533400" y="0"/>
                </a:cubicBezTo>
                <a:cubicBezTo>
                  <a:pt x="827989" y="0"/>
                  <a:pt x="1066800" y="136464"/>
                  <a:pt x="1066800" y="304800"/>
                </a:cubicBezTo>
                <a:cubicBezTo>
                  <a:pt x="1066800" y="473136"/>
                  <a:pt x="827989" y="609600"/>
                  <a:pt x="533400" y="609600"/>
                </a:cubicBezTo>
                <a:cubicBezTo>
                  <a:pt x="238811" y="609600"/>
                  <a:pt x="0" y="473136"/>
                  <a:pt x="0" y="304800"/>
                </a:cubicBezTo>
                <a:close/>
                <a:moveTo>
                  <a:pt x="31437" y="304800"/>
                </a:moveTo>
                <a:cubicBezTo>
                  <a:pt x="31437" y="455774"/>
                  <a:pt x="256173" y="578163"/>
                  <a:pt x="533400" y="578163"/>
                </a:cubicBezTo>
                <a:cubicBezTo>
                  <a:pt x="810627" y="578163"/>
                  <a:pt x="1035363" y="455774"/>
                  <a:pt x="1035363" y="304800"/>
                </a:cubicBezTo>
                <a:cubicBezTo>
                  <a:pt x="1035363" y="153826"/>
                  <a:pt x="810627" y="31437"/>
                  <a:pt x="533400" y="31437"/>
                </a:cubicBezTo>
                <a:cubicBezTo>
                  <a:pt x="256173" y="31437"/>
                  <a:pt x="31437" y="153826"/>
                  <a:pt x="31437"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
        <p:nvSpPr>
          <p:cNvPr id="6" name="TextBox 3">
            <a:extLst>
              <a:ext uri="{FF2B5EF4-FFF2-40B4-BE49-F238E27FC236}">
                <a16:creationId xmlns:a16="http://schemas.microsoft.com/office/drawing/2014/main" id="{B9A723F8-8E98-A241-B765-4D6F95DE1B1C}"/>
              </a:ext>
            </a:extLst>
          </p:cNvPr>
          <p:cNvSpPr txBox="1">
            <a:spLocks noChangeArrowheads="1"/>
          </p:cNvSpPr>
          <p:nvPr/>
        </p:nvSpPr>
        <p:spPr bwMode="auto">
          <a:xfrm>
            <a:off x="4191000" y="5365750"/>
            <a:ext cx="4724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latin typeface="Times New Roman" panose="02020603050405020304" pitchFamily="18" charset="0"/>
                <a:sym typeface="Wingdings" pitchFamily="2" charset="2"/>
              </a:rPr>
              <a:t>issues:</a:t>
            </a:r>
          </a:p>
          <a:p>
            <a:pPr eaLnBrk="1" hangingPunct="1">
              <a:spcBef>
                <a:spcPct val="0"/>
              </a:spcBef>
              <a:buFontTx/>
              <a:buNone/>
            </a:pPr>
            <a:r>
              <a:rPr lang="en-US" altLang="en-US" sz="2000">
                <a:solidFill>
                  <a:srgbClr val="000000"/>
                </a:solidFill>
                <a:latin typeface="Times New Roman" panose="02020603050405020304" pitchFamily="18" charset="0"/>
                <a:sym typeface="Wingdings" pitchFamily="2" charset="2"/>
              </a:rPr>
              <a:t>     relatively faint</a:t>
            </a:r>
          </a:p>
          <a:p>
            <a:pPr eaLnBrk="1" hangingPunct="1">
              <a:spcBef>
                <a:spcPct val="0"/>
              </a:spcBef>
              <a:buFontTx/>
              <a:buNone/>
            </a:pPr>
            <a:r>
              <a:rPr lang="en-US" altLang="en-US" sz="2000">
                <a:solidFill>
                  <a:srgbClr val="000000"/>
                </a:solidFill>
                <a:latin typeface="Times New Roman" panose="02020603050405020304" pitchFamily="18" charset="0"/>
                <a:sym typeface="Wingdings" pitchFamily="2" charset="2"/>
              </a:rPr>
              <a:t>     crowded fields/blending problems</a:t>
            </a:r>
          </a:p>
          <a:p>
            <a:pPr eaLnBrk="1" hangingPunct="1">
              <a:spcBef>
                <a:spcPct val="0"/>
              </a:spcBef>
              <a:buFontTx/>
              <a:buNone/>
            </a:pPr>
            <a:r>
              <a:rPr lang="en-US" altLang="en-US" sz="2000">
                <a:solidFill>
                  <a:srgbClr val="000000"/>
                </a:solidFill>
                <a:latin typeface="Times New Roman" panose="02020603050405020304" pitchFamily="18" charset="0"/>
                <a:sym typeface="Wingdings" pitchFamily="2" charset="2"/>
              </a:rPr>
              <a:t>     diff metallicities … metal poor, longer 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2000"/>
                                        <p:tgtEl>
                                          <p:spTgt spid="522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2227">
                                            <p:txEl>
                                              <p:pRg st="1" end="1"/>
                                            </p:txEl>
                                          </p:spTgt>
                                        </p:tgtEl>
                                        <p:attrNameLst>
                                          <p:attrName>style.visibility</p:attrName>
                                        </p:attrNameLst>
                                      </p:cBhvr>
                                      <p:to>
                                        <p:strVal val="visible"/>
                                      </p:to>
                                    </p:set>
                                    <p:animEffect transition="in" filter="fade">
                                      <p:cBhvr>
                                        <p:cTn id="12" dur="2000"/>
                                        <p:tgtEl>
                                          <p:spTgt spid="5222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52227">
                                            <p:txEl>
                                              <p:pRg st="2" end="2"/>
                                            </p:txEl>
                                          </p:spTgt>
                                        </p:tgtEl>
                                        <p:attrNameLst>
                                          <p:attrName>style.visibility</p:attrName>
                                        </p:attrNameLst>
                                      </p:cBhvr>
                                      <p:to>
                                        <p:strVal val="visible"/>
                                      </p:to>
                                    </p:set>
                                    <p:animEffect transition="in" filter="fade">
                                      <p:cBhvr>
                                        <p:cTn id="20" dur="2000"/>
                                        <p:tgtEl>
                                          <p:spTgt spid="5222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2227">
                                            <p:txEl>
                                              <p:pRg st="3" end="3"/>
                                            </p:txEl>
                                          </p:spTgt>
                                        </p:tgtEl>
                                        <p:attrNameLst>
                                          <p:attrName>style.visibility</p:attrName>
                                        </p:attrNameLst>
                                      </p:cBhvr>
                                      <p:to>
                                        <p:strVal val="visible"/>
                                      </p:to>
                                    </p:set>
                                    <p:animEffect transition="in" filter="fade">
                                      <p:cBhvr>
                                        <p:cTn id="25" dur="2000"/>
                                        <p:tgtEl>
                                          <p:spTgt spid="52227">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2227">
                                            <p:txEl>
                                              <p:pRg st="4" end="4"/>
                                            </p:txEl>
                                          </p:spTgt>
                                        </p:tgtEl>
                                        <p:attrNameLst>
                                          <p:attrName>style.visibility</p:attrName>
                                        </p:attrNameLst>
                                      </p:cBhvr>
                                      <p:to>
                                        <p:strVal val="visible"/>
                                      </p:to>
                                    </p:set>
                                    <p:animEffect transition="in" filter="fade">
                                      <p:cBhvr>
                                        <p:cTn id="28" dur="2000"/>
                                        <p:tgtEl>
                                          <p:spTgt spid="5222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2227">
                                            <p:txEl>
                                              <p:pRg st="5" end="5"/>
                                            </p:txEl>
                                          </p:spTgt>
                                        </p:tgtEl>
                                        <p:attrNameLst>
                                          <p:attrName>style.visibility</p:attrName>
                                        </p:attrNameLst>
                                      </p:cBhvr>
                                      <p:to>
                                        <p:strVal val="visible"/>
                                      </p:to>
                                    </p:set>
                                    <p:animEffect transition="in" filter="fade">
                                      <p:cBhvr>
                                        <p:cTn id="33" dur="2000"/>
                                        <p:tgtEl>
                                          <p:spTgt spid="52227">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52227">
                                            <p:txEl>
                                              <p:pRg st="6" end="6"/>
                                            </p:txEl>
                                          </p:spTgt>
                                        </p:tgtEl>
                                        <p:attrNameLst>
                                          <p:attrName>style.visibility</p:attrName>
                                        </p:attrNameLst>
                                      </p:cBhvr>
                                      <p:to>
                                        <p:strVal val="visible"/>
                                      </p:to>
                                    </p:set>
                                    <p:animEffect transition="in" filter="fade">
                                      <p:cBhvr>
                                        <p:cTn id="38" dur="2000"/>
                                        <p:tgtEl>
                                          <p:spTgt spid="52227">
                                            <p:txEl>
                                              <p:pRg st="6" end="6"/>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2227">
                                            <p:txEl>
                                              <p:pRg st="7" end="7"/>
                                            </p:txEl>
                                          </p:spTgt>
                                        </p:tgtEl>
                                        <p:attrNameLst>
                                          <p:attrName>style.visibility</p:attrName>
                                        </p:attrNameLst>
                                      </p:cBhvr>
                                      <p:to>
                                        <p:strVal val="visible"/>
                                      </p:to>
                                    </p:set>
                                    <p:animEffect transition="in" filter="fade">
                                      <p:cBhvr>
                                        <p:cTn id="41" dur="2000"/>
                                        <p:tgtEl>
                                          <p:spTgt spid="52227">
                                            <p:txEl>
                                              <p:pRg st="7" end="7"/>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2227">
                                            <p:txEl>
                                              <p:pRg st="8" end="8"/>
                                            </p:txEl>
                                          </p:spTgt>
                                        </p:tgtEl>
                                        <p:attrNameLst>
                                          <p:attrName>style.visibility</p:attrName>
                                        </p:attrNameLst>
                                      </p:cBhvr>
                                      <p:to>
                                        <p:strVal val="visible"/>
                                      </p:to>
                                    </p:set>
                                    <p:animEffect transition="in" filter="fade">
                                      <p:cBhvr>
                                        <p:cTn id="44" dur="2000"/>
                                        <p:tgtEl>
                                          <p:spTgt spid="52227">
                                            <p:txEl>
                                              <p:pRg st="8" end="8"/>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52227">
                                            <p:txEl>
                                              <p:pRg st="9" end="9"/>
                                            </p:txEl>
                                          </p:spTgt>
                                        </p:tgtEl>
                                        <p:attrNameLst>
                                          <p:attrName>style.visibility</p:attrName>
                                        </p:attrNameLst>
                                      </p:cBhvr>
                                      <p:to>
                                        <p:strVal val="visible"/>
                                      </p:to>
                                    </p:set>
                                    <p:animEffect transition="in" filter="fade">
                                      <p:cBhvr>
                                        <p:cTn id="47" dur="2000"/>
                                        <p:tgtEl>
                                          <p:spTgt spid="52227">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52227">
                                            <p:txEl>
                                              <p:pRg st="11" end="11"/>
                                            </p:txEl>
                                          </p:spTgt>
                                        </p:tgtEl>
                                        <p:attrNameLst>
                                          <p:attrName>style.visibility</p:attrName>
                                        </p:attrNameLst>
                                      </p:cBhvr>
                                      <p:to>
                                        <p:strVal val="visible"/>
                                      </p:to>
                                    </p:set>
                                    <p:animEffect transition="in" filter="fade">
                                      <p:cBhvr>
                                        <p:cTn id="52" dur="2000"/>
                                        <p:tgtEl>
                                          <p:spTgt spid="52227">
                                            <p:txEl>
                                              <p:pRg st="11" end="11"/>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52227">
                                            <p:txEl>
                                              <p:pRg st="12" end="12"/>
                                            </p:txEl>
                                          </p:spTgt>
                                        </p:tgtEl>
                                        <p:attrNameLst>
                                          <p:attrName>style.visibility</p:attrName>
                                        </p:attrNameLst>
                                      </p:cBhvr>
                                      <p:to>
                                        <p:strVal val="visible"/>
                                      </p:to>
                                    </p:set>
                                    <p:animEffect transition="in" filter="fade">
                                      <p:cBhvr>
                                        <p:cTn id="55" dur="2000"/>
                                        <p:tgtEl>
                                          <p:spTgt spid="52227">
                                            <p:txEl>
                                              <p:pRg st="12" end="12"/>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52227">
                                            <p:txEl>
                                              <p:pRg st="13" end="13"/>
                                            </p:txEl>
                                          </p:spTgt>
                                        </p:tgtEl>
                                        <p:attrNameLst>
                                          <p:attrName>style.visibility</p:attrName>
                                        </p:attrNameLst>
                                      </p:cBhvr>
                                      <p:to>
                                        <p:strVal val="visible"/>
                                      </p:to>
                                    </p:set>
                                    <p:animEffect transition="in" filter="fade">
                                      <p:cBhvr>
                                        <p:cTn id="58" dur="2000"/>
                                        <p:tgtEl>
                                          <p:spTgt spid="52227">
                                            <p:txEl>
                                              <p:pRg st="13" end="13"/>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52227">
                                            <p:txEl>
                                              <p:pRg st="14" end="14"/>
                                            </p:txEl>
                                          </p:spTgt>
                                        </p:tgtEl>
                                        <p:attrNameLst>
                                          <p:attrName>style.visibility</p:attrName>
                                        </p:attrNameLst>
                                      </p:cBhvr>
                                      <p:to>
                                        <p:strVal val="visible"/>
                                      </p:to>
                                    </p:set>
                                    <p:animEffect transition="in" filter="fade">
                                      <p:cBhvr>
                                        <p:cTn id="61" dur="2000"/>
                                        <p:tgtEl>
                                          <p:spTgt spid="52227">
                                            <p:txEl>
                                              <p:pRg st="14" end="14"/>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52227">
                                            <p:txEl>
                                              <p:pRg st="15" end="15"/>
                                            </p:txEl>
                                          </p:spTgt>
                                        </p:tgtEl>
                                        <p:attrNameLst>
                                          <p:attrName>style.visibility</p:attrName>
                                        </p:attrNameLst>
                                      </p:cBhvr>
                                      <p:to>
                                        <p:strVal val="visible"/>
                                      </p:to>
                                    </p:set>
                                    <p:animEffect transition="in" filter="fade">
                                      <p:cBhvr>
                                        <p:cTn id="64" dur="2000"/>
                                        <p:tgtEl>
                                          <p:spTgt spid="52227">
                                            <p:txEl>
                                              <p:pRg st="15" end="15"/>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ntr" presetSubtype="0" fill="hold" nodeType="clickEffect">
                                  <p:stCondLst>
                                    <p:cond delay="0"/>
                                  </p:stCondLst>
                                  <p:childTnLst>
                                    <p:set>
                                      <p:cBhvr>
                                        <p:cTn id="68" dur="1" fill="hold">
                                          <p:stCondLst>
                                            <p:cond delay="0"/>
                                          </p:stCondLst>
                                        </p:cTn>
                                        <p:tgtEl>
                                          <p:spTgt spid="52227">
                                            <p:txEl>
                                              <p:pRg st="17" end="17"/>
                                            </p:txEl>
                                          </p:spTgt>
                                        </p:tgtEl>
                                        <p:attrNameLst>
                                          <p:attrName>style.visibility</p:attrName>
                                        </p:attrNameLst>
                                      </p:cBhvr>
                                      <p:to>
                                        <p:strVal val="visible"/>
                                      </p:to>
                                    </p:set>
                                    <p:animEffect transition="in" filter="fade">
                                      <p:cBhvr>
                                        <p:cTn id="69" dur="2000"/>
                                        <p:tgtEl>
                                          <p:spTgt spid="52227">
                                            <p:txEl>
                                              <p:pRg st="17" end="17"/>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52227">
                                            <p:txEl>
                                              <p:pRg st="18" end="18"/>
                                            </p:txEl>
                                          </p:spTgt>
                                        </p:tgtEl>
                                        <p:attrNameLst>
                                          <p:attrName>style.visibility</p:attrName>
                                        </p:attrNameLst>
                                      </p:cBhvr>
                                      <p:to>
                                        <p:strVal val="visible"/>
                                      </p:to>
                                    </p:set>
                                    <p:animEffect transition="in" filter="fade">
                                      <p:cBhvr>
                                        <p:cTn id="72" dur="2000"/>
                                        <p:tgtEl>
                                          <p:spTgt spid="52227">
                                            <p:txEl>
                                              <p:pRg st="18" end="18"/>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52227">
                                            <p:txEl>
                                              <p:pRg st="19" end="19"/>
                                            </p:txEl>
                                          </p:spTgt>
                                        </p:tgtEl>
                                        <p:attrNameLst>
                                          <p:attrName>style.visibility</p:attrName>
                                        </p:attrNameLst>
                                      </p:cBhvr>
                                      <p:to>
                                        <p:strVal val="visible"/>
                                      </p:to>
                                    </p:set>
                                    <p:animEffect transition="in" filter="fade">
                                      <p:cBhvr>
                                        <p:cTn id="75" dur="2000"/>
                                        <p:tgtEl>
                                          <p:spTgt spid="52227">
                                            <p:txEl>
                                              <p:pRg st="19" end="19"/>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52227">
                                            <p:txEl>
                                              <p:pRg st="20" end="20"/>
                                            </p:txEl>
                                          </p:spTgt>
                                        </p:tgtEl>
                                        <p:attrNameLst>
                                          <p:attrName>style.visibility</p:attrName>
                                        </p:attrNameLst>
                                      </p:cBhvr>
                                      <p:to>
                                        <p:strVal val="visible"/>
                                      </p:to>
                                    </p:set>
                                    <p:animEffect transition="in" filter="fade">
                                      <p:cBhvr>
                                        <p:cTn id="78" dur="2000"/>
                                        <p:tgtEl>
                                          <p:spTgt spid="52227">
                                            <p:txEl>
                                              <p:pRg st="20" end="20"/>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nodeType="clickEffect">
                                  <p:stCondLst>
                                    <p:cond delay="0"/>
                                  </p:stCondLst>
                                  <p:childTnLst>
                                    <p:set>
                                      <p:cBhvr>
                                        <p:cTn id="82" dur="1" fill="hold">
                                          <p:stCondLst>
                                            <p:cond delay="0"/>
                                          </p:stCondLst>
                                        </p:cTn>
                                        <p:tgtEl>
                                          <p:spTgt spid="6">
                                            <p:txEl>
                                              <p:pRg st="0" end="0"/>
                                            </p:txEl>
                                          </p:spTgt>
                                        </p:tgtEl>
                                        <p:attrNameLst>
                                          <p:attrName>style.visibility</p:attrName>
                                        </p:attrNameLst>
                                      </p:cBhvr>
                                      <p:to>
                                        <p:strVal val="visible"/>
                                      </p:to>
                                    </p:set>
                                    <p:animEffect transition="in" filter="fade">
                                      <p:cBhvr>
                                        <p:cTn id="83" dur="2000"/>
                                        <p:tgtEl>
                                          <p:spTgt spid="6">
                                            <p:txEl>
                                              <p:pRg st="0" end="0"/>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6">
                                            <p:txEl>
                                              <p:pRg st="1" end="1"/>
                                            </p:txEl>
                                          </p:spTgt>
                                        </p:tgtEl>
                                        <p:attrNameLst>
                                          <p:attrName>style.visibility</p:attrName>
                                        </p:attrNameLst>
                                      </p:cBhvr>
                                      <p:to>
                                        <p:strVal val="visible"/>
                                      </p:to>
                                    </p:set>
                                    <p:animEffect transition="in" filter="fade">
                                      <p:cBhvr>
                                        <p:cTn id="86" dur="2000"/>
                                        <p:tgtEl>
                                          <p:spTgt spid="6">
                                            <p:txEl>
                                              <p:pRg st="1" end="1"/>
                                            </p:txEl>
                                          </p:spTgt>
                                        </p:tgtEl>
                                      </p:cBhvr>
                                    </p:animEffect>
                                  </p:childTnLst>
                                </p:cTn>
                              </p:par>
                              <p:par>
                                <p:cTn id="87" presetID="10" presetClass="entr" presetSubtype="0" fill="hold" nodeType="withEffect">
                                  <p:stCondLst>
                                    <p:cond delay="0"/>
                                  </p:stCondLst>
                                  <p:childTnLst>
                                    <p:set>
                                      <p:cBhvr>
                                        <p:cTn id="88" dur="1" fill="hold">
                                          <p:stCondLst>
                                            <p:cond delay="0"/>
                                          </p:stCondLst>
                                        </p:cTn>
                                        <p:tgtEl>
                                          <p:spTgt spid="6">
                                            <p:txEl>
                                              <p:pRg st="2" end="2"/>
                                            </p:txEl>
                                          </p:spTgt>
                                        </p:tgtEl>
                                        <p:attrNameLst>
                                          <p:attrName>style.visibility</p:attrName>
                                        </p:attrNameLst>
                                      </p:cBhvr>
                                      <p:to>
                                        <p:strVal val="visible"/>
                                      </p:to>
                                    </p:set>
                                    <p:animEffect transition="in" filter="fade">
                                      <p:cBhvr>
                                        <p:cTn id="89" dur="2000"/>
                                        <p:tgtEl>
                                          <p:spTgt spid="6">
                                            <p:txEl>
                                              <p:pRg st="2" end="2"/>
                                            </p:txEl>
                                          </p:spTgt>
                                        </p:tgtEl>
                                      </p:cBhvr>
                                    </p:animEffect>
                                  </p:childTnLst>
                                </p:cTn>
                              </p:par>
                              <p:par>
                                <p:cTn id="90" presetID="10" presetClass="entr" presetSubtype="0" fill="hold" nodeType="withEffect">
                                  <p:stCondLst>
                                    <p:cond delay="0"/>
                                  </p:stCondLst>
                                  <p:childTnLst>
                                    <p:set>
                                      <p:cBhvr>
                                        <p:cTn id="91" dur="1" fill="hold">
                                          <p:stCondLst>
                                            <p:cond delay="0"/>
                                          </p:stCondLst>
                                        </p:cTn>
                                        <p:tgtEl>
                                          <p:spTgt spid="6">
                                            <p:txEl>
                                              <p:pRg st="3" end="3"/>
                                            </p:txEl>
                                          </p:spTgt>
                                        </p:tgtEl>
                                        <p:attrNameLst>
                                          <p:attrName>style.visibility</p:attrName>
                                        </p:attrNameLst>
                                      </p:cBhvr>
                                      <p:to>
                                        <p:strVal val="visible"/>
                                      </p:to>
                                    </p:set>
                                    <p:animEffect transition="in" filter="fade">
                                      <p:cBhvr>
                                        <p:cTn id="92"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48CF2B8E-1822-8D42-A3F5-FC2F305A535D}"/>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RR Lyrae, the Prototype</a:t>
            </a:r>
          </a:p>
        </p:txBody>
      </p:sp>
      <p:pic>
        <p:nvPicPr>
          <p:cNvPr id="115714" name="Picture 2">
            <a:extLst>
              <a:ext uri="{FF2B5EF4-FFF2-40B4-BE49-F238E27FC236}">
                <a16:creationId xmlns:a16="http://schemas.microsoft.com/office/drawing/2014/main" id="{CDB36587-A9D5-544A-A905-264610A41E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14400"/>
            <a:ext cx="68580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Box 3">
            <a:extLst>
              <a:ext uri="{FF2B5EF4-FFF2-40B4-BE49-F238E27FC236}">
                <a16:creationId xmlns:a16="http://schemas.microsoft.com/office/drawing/2014/main" id="{8E02BDB7-A7CD-FB4A-88E7-BE5342DD8773}"/>
              </a:ext>
            </a:extLst>
          </p:cNvPr>
          <p:cNvSpPr txBox="1">
            <a:spLocks noChangeArrowheads="1"/>
          </p:cNvSpPr>
          <p:nvPr/>
        </p:nvSpPr>
        <p:spPr bwMode="auto">
          <a:xfrm>
            <a:off x="0" y="600075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000000"/>
                </a:solidFill>
                <a:latin typeface="Times New Roman" panose="02020603050405020304" pitchFamily="18" charset="0"/>
              </a:rPr>
              <a:t>different colors are different cycles</a:t>
            </a:r>
          </a:p>
        </p:txBody>
      </p:sp>
      <p:sp>
        <p:nvSpPr>
          <p:cNvPr id="115716" name="TextBox 4">
            <a:extLst>
              <a:ext uri="{FF2B5EF4-FFF2-40B4-BE49-F238E27FC236}">
                <a16:creationId xmlns:a16="http://schemas.microsoft.com/office/drawing/2014/main" id="{997B58D0-433C-8F42-9C55-CDA1C7407B36}"/>
              </a:ext>
            </a:extLst>
          </p:cNvPr>
          <p:cNvSpPr txBox="1">
            <a:spLocks noChangeArrowheads="1"/>
          </p:cNvSpPr>
          <p:nvPr/>
        </p:nvSpPr>
        <p:spPr bwMode="auto">
          <a:xfrm>
            <a:off x="7467600" y="6305550"/>
            <a:ext cx="1428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00"/>
                </a:solidFill>
                <a:latin typeface="Times New Roman" panose="02020603050405020304" pitchFamily="18" charset="0"/>
              </a:rPr>
              <a:t>credit: AAVSO</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EF519E34-EBD4-724F-AE49-46A389A3B964}"/>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RR Lyrae Subtypes</a:t>
            </a:r>
          </a:p>
        </p:txBody>
      </p:sp>
      <p:sp>
        <p:nvSpPr>
          <p:cNvPr id="56322" name="TextBox 3">
            <a:extLst>
              <a:ext uri="{FF2B5EF4-FFF2-40B4-BE49-F238E27FC236}">
                <a16:creationId xmlns:a16="http://schemas.microsoft.com/office/drawing/2014/main" id="{A247B7A1-A02A-794D-B3A4-67B2D86CFE84}"/>
              </a:ext>
            </a:extLst>
          </p:cNvPr>
          <p:cNvSpPr txBox="1">
            <a:spLocks noChangeArrowheads="1"/>
          </p:cNvSpPr>
          <p:nvPr/>
        </p:nvSpPr>
        <p:spPr bwMode="auto">
          <a:xfrm>
            <a:off x="76200" y="1219200"/>
            <a:ext cx="39624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000000"/>
                </a:solidFill>
                <a:latin typeface="Times New Roman" panose="02020603050405020304" pitchFamily="18" charset="0"/>
              </a:rPr>
              <a:t>RRab</a:t>
            </a:r>
          </a:p>
          <a:p>
            <a:pPr algn="ctr" eaLnBrk="1" hangingPunct="1">
              <a:spcBef>
                <a:spcPct val="0"/>
              </a:spcBef>
              <a:buFontTx/>
              <a:buNone/>
            </a:pPr>
            <a:r>
              <a:rPr lang="en-US" altLang="en-US" sz="2000">
                <a:solidFill>
                  <a:srgbClr val="000000"/>
                </a:solidFill>
                <a:latin typeface="Times New Roman" panose="02020603050405020304" pitchFamily="18" charset="0"/>
              </a:rPr>
              <a:t>fundamental mode pulsators</a:t>
            </a:r>
          </a:p>
          <a:p>
            <a:pPr algn="ctr" eaLnBrk="1" hangingPunct="1">
              <a:spcBef>
                <a:spcPct val="0"/>
              </a:spcBef>
              <a:buFontTx/>
              <a:buNone/>
            </a:pPr>
            <a:r>
              <a:rPr lang="en-US" altLang="en-US" sz="2000">
                <a:solidFill>
                  <a:srgbClr val="000000"/>
                </a:solidFill>
                <a:latin typeface="Times New Roman" panose="02020603050405020304" pitchFamily="18" charset="0"/>
              </a:rPr>
              <a:t>0.3 − 1.0 days</a:t>
            </a:r>
          </a:p>
          <a:p>
            <a:pPr algn="ctr" eaLnBrk="1" hangingPunct="1">
              <a:spcBef>
                <a:spcPct val="0"/>
              </a:spcBef>
              <a:buFontTx/>
              <a:buNone/>
            </a:pPr>
            <a:endParaRPr lang="en-US" altLang="en-US" sz="2000">
              <a:solidFill>
                <a:srgbClr val="000000"/>
              </a:solidFill>
              <a:latin typeface="Times New Roman" panose="02020603050405020304" pitchFamily="18" charset="0"/>
            </a:endParaRPr>
          </a:p>
          <a:p>
            <a:pPr algn="ctr" eaLnBrk="1" hangingPunct="1">
              <a:spcBef>
                <a:spcPct val="0"/>
              </a:spcBef>
              <a:buFontTx/>
              <a:buNone/>
            </a:pPr>
            <a:endParaRPr lang="en-US" altLang="en-US" sz="2000">
              <a:solidFill>
                <a:srgbClr val="000000"/>
              </a:solidFill>
              <a:latin typeface="Times New Roman" panose="02020603050405020304" pitchFamily="18" charset="0"/>
            </a:endParaRPr>
          </a:p>
          <a:p>
            <a:pPr algn="ctr" eaLnBrk="1" hangingPunct="1">
              <a:spcBef>
                <a:spcPct val="0"/>
              </a:spcBef>
              <a:buFontTx/>
              <a:buNone/>
            </a:pPr>
            <a:r>
              <a:rPr lang="en-US" altLang="en-US" sz="2000">
                <a:solidFill>
                  <a:srgbClr val="000000"/>
                </a:solidFill>
                <a:latin typeface="Times New Roman" panose="02020603050405020304" pitchFamily="18" charset="0"/>
              </a:rPr>
              <a:t>RRc</a:t>
            </a:r>
          </a:p>
          <a:p>
            <a:pPr algn="ctr" eaLnBrk="1" hangingPunct="1">
              <a:spcBef>
                <a:spcPct val="0"/>
              </a:spcBef>
              <a:buFontTx/>
              <a:buNone/>
            </a:pPr>
            <a:r>
              <a:rPr lang="en-US" altLang="en-US" sz="2000">
                <a:solidFill>
                  <a:srgbClr val="000000"/>
                </a:solidFill>
                <a:latin typeface="Times New Roman" panose="02020603050405020304" pitchFamily="18" charset="0"/>
              </a:rPr>
              <a:t>first overtone pulsators</a:t>
            </a:r>
          </a:p>
          <a:p>
            <a:pPr algn="ctr" eaLnBrk="1" hangingPunct="1">
              <a:spcBef>
                <a:spcPct val="0"/>
              </a:spcBef>
              <a:buFontTx/>
              <a:buNone/>
            </a:pPr>
            <a:r>
              <a:rPr lang="en-US" altLang="en-US" sz="2000">
                <a:solidFill>
                  <a:srgbClr val="000000"/>
                </a:solidFill>
                <a:latin typeface="Times New Roman" panose="02020603050405020304" pitchFamily="18" charset="0"/>
              </a:rPr>
              <a:t>0.2 − 0.5 days</a:t>
            </a:r>
          </a:p>
          <a:p>
            <a:pPr algn="ctr" eaLnBrk="1" hangingPunct="1">
              <a:spcBef>
                <a:spcPct val="0"/>
              </a:spcBef>
              <a:buFontTx/>
              <a:buNone/>
            </a:pPr>
            <a:endParaRPr lang="en-US" altLang="en-US" sz="2000">
              <a:solidFill>
                <a:srgbClr val="000000"/>
              </a:solidFill>
              <a:latin typeface="Times New Roman" panose="02020603050405020304" pitchFamily="18" charset="0"/>
            </a:endParaRPr>
          </a:p>
          <a:p>
            <a:pPr algn="ctr" eaLnBrk="1" hangingPunct="1">
              <a:spcBef>
                <a:spcPct val="0"/>
              </a:spcBef>
              <a:buFontTx/>
              <a:buNone/>
            </a:pPr>
            <a:endParaRPr lang="en-US" altLang="en-US" sz="2000">
              <a:solidFill>
                <a:srgbClr val="000000"/>
              </a:solidFill>
              <a:latin typeface="Times New Roman" panose="02020603050405020304" pitchFamily="18" charset="0"/>
            </a:endParaRPr>
          </a:p>
          <a:p>
            <a:pPr algn="ctr" eaLnBrk="1" hangingPunct="1">
              <a:spcBef>
                <a:spcPct val="0"/>
              </a:spcBef>
              <a:buFontTx/>
              <a:buNone/>
            </a:pPr>
            <a:r>
              <a:rPr lang="en-US" altLang="en-US" sz="2000">
                <a:solidFill>
                  <a:srgbClr val="000000"/>
                </a:solidFill>
                <a:latin typeface="Times New Roman" panose="02020603050405020304" pitchFamily="18" charset="0"/>
              </a:rPr>
              <a:t>RRd</a:t>
            </a:r>
          </a:p>
          <a:p>
            <a:pPr algn="ctr" eaLnBrk="1" hangingPunct="1">
              <a:spcBef>
                <a:spcPct val="0"/>
              </a:spcBef>
              <a:buFontTx/>
              <a:buNone/>
            </a:pPr>
            <a:r>
              <a:rPr lang="en-US" altLang="en-US" sz="2000">
                <a:solidFill>
                  <a:srgbClr val="000000"/>
                </a:solidFill>
                <a:latin typeface="Times New Roman" panose="02020603050405020304" pitchFamily="18" charset="0"/>
              </a:rPr>
              <a:t>fundamental + first overtone modes</a:t>
            </a:r>
          </a:p>
          <a:p>
            <a:pPr algn="ctr" eaLnBrk="1" hangingPunct="1">
              <a:spcBef>
                <a:spcPct val="0"/>
              </a:spcBef>
              <a:buFontTx/>
              <a:buNone/>
            </a:pPr>
            <a:endParaRPr lang="en-US" altLang="en-US" sz="2000">
              <a:solidFill>
                <a:srgbClr val="000000"/>
              </a:solidFill>
              <a:latin typeface="Times New Roman" panose="02020603050405020304" pitchFamily="18" charset="0"/>
            </a:endParaRPr>
          </a:p>
        </p:txBody>
      </p:sp>
      <p:pic>
        <p:nvPicPr>
          <p:cNvPr id="56323" name="Picture 1" descr="Screen Shot 2020-02-03 at 9.19.36 PM.png">
            <a:extLst>
              <a:ext uri="{FF2B5EF4-FFF2-40B4-BE49-F238E27FC236}">
                <a16:creationId xmlns:a16="http://schemas.microsoft.com/office/drawing/2014/main" id="{1E461C4A-30A8-D244-8399-8F8A8E09E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762000"/>
            <a:ext cx="3149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Screen Shot 2020-02-03 at 9.22.51 PM.png">
            <a:extLst>
              <a:ext uri="{FF2B5EF4-FFF2-40B4-BE49-F238E27FC236}">
                <a16:creationId xmlns:a16="http://schemas.microsoft.com/office/drawing/2014/main" id="{8730E089-4653-CD41-9F11-19EFAB0148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438400"/>
            <a:ext cx="308927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6" descr="Screen Shot 2020-02-03 at 9.28.34 PM.png">
            <a:extLst>
              <a:ext uri="{FF2B5EF4-FFF2-40B4-BE49-F238E27FC236}">
                <a16:creationId xmlns:a16="http://schemas.microsoft.com/office/drawing/2014/main" id="{B25683DD-435E-0348-B1FC-A065607F9A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4114800"/>
            <a:ext cx="32004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7" descr="Screen Shot 2020-02-03 at 9.28.48 PM.png">
            <a:extLst>
              <a:ext uri="{FF2B5EF4-FFF2-40B4-BE49-F238E27FC236}">
                <a16:creationId xmlns:a16="http://schemas.microsoft.com/office/drawing/2014/main" id="{C4609715-6F8B-104B-9809-9FE572AA414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5878513"/>
            <a:ext cx="307022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TextBox 8">
            <a:extLst>
              <a:ext uri="{FF2B5EF4-FFF2-40B4-BE49-F238E27FC236}">
                <a16:creationId xmlns:a16="http://schemas.microsoft.com/office/drawing/2014/main" id="{5B8AC69E-5D9B-A543-A0A2-E3F1618BC89F}"/>
              </a:ext>
            </a:extLst>
          </p:cNvPr>
          <p:cNvSpPr txBox="1">
            <a:spLocks noChangeArrowheads="1"/>
          </p:cNvSpPr>
          <p:nvPr/>
        </p:nvSpPr>
        <p:spPr bwMode="auto">
          <a:xfrm>
            <a:off x="7620000" y="6019800"/>
            <a:ext cx="1365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00"/>
                </a:solidFill>
                <a:latin typeface="Times New Roman" panose="02020603050405020304" pitchFamily="18" charset="0"/>
              </a:rPr>
              <a:t>credit: </a:t>
            </a:r>
          </a:p>
          <a:p>
            <a:pPr eaLnBrk="1" hangingPunct="1">
              <a:spcBef>
                <a:spcPct val="0"/>
              </a:spcBef>
              <a:buFontTx/>
              <a:buNone/>
            </a:pPr>
            <a:r>
              <a:rPr lang="en-US" altLang="en-US" sz="1600">
                <a:solidFill>
                  <a:srgbClr val="000000"/>
                </a:solidFill>
                <a:latin typeface="Times New Roman" panose="02020603050405020304" pitchFamily="18" charset="0"/>
              </a:rPr>
              <a:t>OGLE Project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6322">
                                            <p:txEl>
                                              <p:pRg st="0" end="0"/>
                                            </p:txEl>
                                          </p:spTgt>
                                        </p:tgtEl>
                                        <p:attrNameLst>
                                          <p:attrName>style.visibility</p:attrName>
                                        </p:attrNameLst>
                                      </p:cBhvr>
                                      <p:to>
                                        <p:strVal val="visible"/>
                                      </p:to>
                                    </p:set>
                                    <p:animEffect transition="in" filter="fade">
                                      <p:cBhvr>
                                        <p:cTn id="7" dur="2000"/>
                                        <p:tgtEl>
                                          <p:spTgt spid="5632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6322">
                                            <p:txEl>
                                              <p:pRg st="1" end="1"/>
                                            </p:txEl>
                                          </p:spTgt>
                                        </p:tgtEl>
                                        <p:attrNameLst>
                                          <p:attrName>style.visibility</p:attrName>
                                        </p:attrNameLst>
                                      </p:cBhvr>
                                      <p:to>
                                        <p:strVal val="visible"/>
                                      </p:to>
                                    </p:set>
                                    <p:animEffect transition="in" filter="fade">
                                      <p:cBhvr>
                                        <p:cTn id="10" dur="2000"/>
                                        <p:tgtEl>
                                          <p:spTgt spid="5632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6322">
                                            <p:txEl>
                                              <p:pRg st="2" end="2"/>
                                            </p:txEl>
                                          </p:spTgt>
                                        </p:tgtEl>
                                        <p:attrNameLst>
                                          <p:attrName>style.visibility</p:attrName>
                                        </p:attrNameLst>
                                      </p:cBhvr>
                                      <p:to>
                                        <p:strVal val="visible"/>
                                      </p:to>
                                    </p:set>
                                    <p:animEffect transition="in" filter="fade">
                                      <p:cBhvr>
                                        <p:cTn id="13" dur="2000"/>
                                        <p:tgtEl>
                                          <p:spTgt spid="5632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6323"/>
                                        </p:tgtEl>
                                        <p:attrNameLst>
                                          <p:attrName>style.visibility</p:attrName>
                                        </p:attrNameLst>
                                      </p:cBhvr>
                                      <p:to>
                                        <p:strVal val="visible"/>
                                      </p:to>
                                    </p:set>
                                    <p:animEffect transition="in" filter="fade">
                                      <p:cBhvr>
                                        <p:cTn id="16" dur="2000"/>
                                        <p:tgtEl>
                                          <p:spTgt spid="5632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56322">
                                            <p:txEl>
                                              <p:pRg st="5" end="5"/>
                                            </p:txEl>
                                          </p:spTgt>
                                        </p:tgtEl>
                                        <p:attrNameLst>
                                          <p:attrName>style.visibility</p:attrName>
                                        </p:attrNameLst>
                                      </p:cBhvr>
                                      <p:to>
                                        <p:strVal val="visible"/>
                                      </p:to>
                                    </p:set>
                                    <p:animEffect transition="in" filter="fade">
                                      <p:cBhvr>
                                        <p:cTn id="21" dur="2000"/>
                                        <p:tgtEl>
                                          <p:spTgt spid="56322">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6322">
                                            <p:txEl>
                                              <p:pRg st="6" end="6"/>
                                            </p:txEl>
                                          </p:spTgt>
                                        </p:tgtEl>
                                        <p:attrNameLst>
                                          <p:attrName>style.visibility</p:attrName>
                                        </p:attrNameLst>
                                      </p:cBhvr>
                                      <p:to>
                                        <p:strVal val="visible"/>
                                      </p:to>
                                    </p:set>
                                    <p:animEffect transition="in" filter="fade">
                                      <p:cBhvr>
                                        <p:cTn id="24" dur="2000"/>
                                        <p:tgtEl>
                                          <p:spTgt spid="56322">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6322">
                                            <p:txEl>
                                              <p:pRg st="7" end="7"/>
                                            </p:txEl>
                                          </p:spTgt>
                                        </p:tgtEl>
                                        <p:attrNameLst>
                                          <p:attrName>style.visibility</p:attrName>
                                        </p:attrNameLst>
                                      </p:cBhvr>
                                      <p:to>
                                        <p:strVal val="visible"/>
                                      </p:to>
                                    </p:set>
                                    <p:animEffect transition="in" filter="fade">
                                      <p:cBhvr>
                                        <p:cTn id="27" dur="2000"/>
                                        <p:tgtEl>
                                          <p:spTgt spid="56322">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6324"/>
                                        </p:tgtEl>
                                        <p:attrNameLst>
                                          <p:attrName>style.visibility</p:attrName>
                                        </p:attrNameLst>
                                      </p:cBhvr>
                                      <p:to>
                                        <p:strVal val="visible"/>
                                      </p:to>
                                    </p:set>
                                    <p:animEffect transition="in" filter="fade">
                                      <p:cBhvr>
                                        <p:cTn id="30" dur="2000"/>
                                        <p:tgtEl>
                                          <p:spTgt spid="5632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56322">
                                            <p:txEl>
                                              <p:pRg st="10" end="10"/>
                                            </p:txEl>
                                          </p:spTgt>
                                        </p:tgtEl>
                                        <p:attrNameLst>
                                          <p:attrName>style.visibility</p:attrName>
                                        </p:attrNameLst>
                                      </p:cBhvr>
                                      <p:to>
                                        <p:strVal val="visible"/>
                                      </p:to>
                                    </p:set>
                                    <p:animEffect transition="in" filter="fade">
                                      <p:cBhvr>
                                        <p:cTn id="35" dur="2000"/>
                                        <p:tgtEl>
                                          <p:spTgt spid="56322">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6322">
                                            <p:txEl>
                                              <p:pRg st="11" end="11"/>
                                            </p:txEl>
                                          </p:spTgt>
                                        </p:tgtEl>
                                        <p:attrNameLst>
                                          <p:attrName>style.visibility</p:attrName>
                                        </p:attrNameLst>
                                      </p:cBhvr>
                                      <p:to>
                                        <p:strVal val="visible"/>
                                      </p:to>
                                    </p:set>
                                    <p:animEffect transition="in" filter="fade">
                                      <p:cBhvr>
                                        <p:cTn id="38" dur="2000"/>
                                        <p:tgtEl>
                                          <p:spTgt spid="56322">
                                            <p:txEl>
                                              <p:pRg st="11" end="1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6325"/>
                                        </p:tgtEl>
                                        <p:attrNameLst>
                                          <p:attrName>style.visibility</p:attrName>
                                        </p:attrNameLst>
                                      </p:cBhvr>
                                      <p:to>
                                        <p:strVal val="visible"/>
                                      </p:to>
                                    </p:set>
                                    <p:animEffect transition="in" filter="fade">
                                      <p:cBhvr>
                                        <p:cTn id="41" dur="2000"/>
                                        <p:tgtEl>
                                          <p:spTgt spid="5632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56326"/>
                                        </p:tgtEl>
                                        <p:attrNameLst>
                                          <p:attrName>style.visibility</p:attrName>
                                        </p:attrNameLst>
                                      </p:cBhvr>
                                      <p:to>
                                        <p:strVal val="visible"/>
                                      </p:to>
                                    </p:set>
                                    <p:animEffect transition="in" filter="fade">
                                      <p:cBhvr>
                                        <p:cTn id="46" dur="2000"/>
                                        <p:tgtEl>
                                          <p:spTgt spid="56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4C9C3CC4-D087-E64C-9037-50E993DB0D31}"/>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RR </a:t>
            </a:r>
            <a:r>
              <a:rPr lang="en-US" altLang="en-US" b="1" dirty="0" err="1">
                <a:solidFill>
                  <a:srgbClr val="000000"/>
                </a:solidFill>
                <a:latin typeface="Times New Roman" panose="02020603050405020304" pitchFamily="18" charset="0"/>
                <a:ea typeface="ＭＳ Ｐゴシック" panose="020B0600070205080204" pitchFamily="34" charset="-128"/>
              </a:rPr>
              <a:t>Lyraes</a:t>
            </a:r>
            <a:r>
              <a:rPr lang="en-US" altLang="en-US" b="1" dirty="0">
                <a:solidFill>
                  <a:srgbClr val="000000"/>
                </a:solidFill>
                <a:latin typeface="Times New Roman" panose="02020603050405020304" pitchFamily="18" charset="0"/>
                <a:ea typeface="ＭＳ Ｐゴシック" panose="020B0600070205080204" pitchFamily="34" charset="-128"/>
              </a:rPr>
              <a:t> in Gaia DR2</a:t>
            </a:r>
          </a:p>
        </p:txBody>
      </p:sp>
      <p:sp>
        <p:nvSpPr>
          <p:cNvPr id="119810" name="TextBox 3">
            <a:extLst>
              <a:ext uri="{FF2B5EF4-FFF2-40B4-BE49-F238E27FC236}">
                <a16:creationId xmlns:a16="http://schemas.microsoft.com/office/drawing/2014/main" id="{B12E333C-CBB9-1E45-B976-EA68213C25E7}"/>
              </a:ext>
            </a:extLst>
          </p:cNvPr>
          <p:cNvSpPr txBox="1">
            <a:spLocks noChangeArrowheads="1"/>
          </p:cNvSpPr>
          <p:nvPr/>
        </p:nvSpPr>
        <p:spPr bwMode="auto">
          <a:xfrm>
            <a:off x="0" y="548640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dirty="0">
                <a:solidFill>
                  <a:srgbClr val="FF0000"/>
                </a:solidFill>
                <a:latin typeface="Times New Roman" panose="02020603050405020304" pitchFamily="18" charset="0"/>
              </a:rPr>
              <a:t>140,000</a:t>
            </a:r>
            <a:r>
              <a:rPr lang="en-US" altLang="en-US" sz="2000" dirty="0">
                <a:solidFill>
                  <a:srgbClr val="000000"/>
                </a:solidFill>
                <a:latin typeface="Times New Roman" panose="02020603050405020304" pitchFamily="18" charset="0"/>
              </a:rPr>
              <a:t> orange = RR </a:t>
            </a:r>
            <a:r>
              <a:rPr lang="en-US" altLang="en-US" sz="2000" dirty="0" err="1">
                <a:solidFill>
                  <a:srgbClr val="000000"/>
                </a:solidFill>
                <a:latin typeface="Times New Roman" panose="02020603050405020304" pitchFamily="18" charset="0"/>
              </a:rPr>
              <a:t>Lyraes</a:t>
            </a:r>
            <a:endParaRPr lang="en-US" altLang="en-US" sz="2000" dirty="0">
              <a:solidFill>
                <a:srgbClr val="000000"/>
              </a:solidFill>
              <a:latin typeface="Times New Roman" panose="02020603050405020304" pitchFamily="18" charset="0"/>
            </a:endParaRPr>
          </a:p>
          <a:p>
            <a:pPr algn="ctr" eaLnBrk="1" hangingPunct="1">
              <a:spcBef>
                <a:spcPct val="0"/>
              </a:spcBef>
              <a:buFontTx/>
              <a:buNone/>
            </a:pPr>
            <a:r>
              <a:rPr lang="en-US" altLang="en-US" sz="2000" dirty="0">
                <a:solidFill>
                  <a:srgbClr val="000000"/>
                </a:solidFill>
                <a:latin typeface="Times New Roman" panose="02020603050405020304" pitchFamily="18" charset="0"/>
              </a:rPr>
              <a:t>blue = 87 globular clusters</a:t>
            </a:r>
          </a:p>
          <a:p>
            <a:pPr algn="ctr" eaLnBrk="1" hangingPunct="1">
              <a:spcBef>
                <a:spcPct val="0"/>
              </a:spcBef>
              <a:buFontTx/>
              <a:buNone/>
            </a:pPr>
            <a:r>
              <a:rPr lang="en-US" altLang="en-US" sz="2000" dirty="0">
                <a:solidFill>
                  <a:srgbClr val="000000"/>
                </a:solidFill>
                <a:latin typeface="Times New Roman" panose="02020603050405020304" pitchFamily="18" charset="0"/>
              </a:rPr>
              <a:t>pink = 12 dwarf spheroidal galaxies</a:t>
            </a:r>
          </a:p>
          <a:p>
            <a:pPr algn="ctr" eaLnBrk="1" hangingPunct="1">
              <a:spcBef>
                <a:spcPct val="0"/>
              </a:spcBef>
              <a:buFontTx/>
              <a:buNone/>
            </a:pPr>
            <a:r>
              <a:rPr lang="en-US" altLang="en-US" sz="2000" dirty="0">
                <a:solidFill>
                  <a:srgbClr val="FF0000"/>
                </a:solidFill>
                <a:latin typeface="Times New Roman" panose="02020603050405020304" pitchFamily="18" charset="0"/>
              </a:rPr>
              <a:t>GDR3 has ~297,000 RR </a:t>
            </a:r>
            <a:r>
              <a:rPr lang="en-US" altLang="en-US" sz="2000" dirty="0" err="1">
                <a:solidFill>
                  <a:srgbClr val="FF0000"/>
                </a:solidFill>
                <a:latin typeface="Times New Roman" panose="02020603050405020304" pitchFamily="18" charset="0"/>
              </a:rPr>
              <a:t>Lyraes</a:t>
            </a:r>
            <a:r>
              <a:rPr lang="en-US" altLang="en-US" sz="2000" dirty="0">
                <a:solidFill>
                  <a:srgbClr val="FF0000"/>
                </a:solidFill>
                <a:latin typeface="Times New Roman" panose="02020603050405020304" pitchFamily="18" charset="0"/>
              </a:rPr>
              <a:t> </a:t>
            </a:r>
          </a:p>
        </p:txBody>
      </p:sp>
      <p:pic>
        <p:nvPicPr>
          <p:cNvPr id="119811" name="Picture 4" descr="Screen Shot 2020-02-03 at 10.13.37 PM.png">
            <a:extLst>
              <a:ext uri="{FF2B5EF4-FFF2-40B4-BE49-F238E27FC236}">
                <a16:creationId xmlns:a16="http://schemas.microsoft.com/office/drawing/2014/main" id="{256E7261-3807-514F-9375-0A679BE371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538" y="990600"/>
            <a:ext cx="89408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Box 6">
            <a:extLst>
              <a:ext uri="{FF2B5EF4-FFF2-40B4-BE49-F238E27FC236}">
                <a16:creationId xmlns:a16="http://schemas.microsoft.com/office/drawing/2014/main" id="{9F27023D-7CD1-554F-9703-2276EF007410}"/>
              </a:ext>
            </a:extLst>
          </p:cNvPr>
          <p:cNvSpPr txBox="1">
            <a:spLocks noChangeArrowheads="1"/>
          </p:cNvSpPr>
          <p:nvPr/>
        </p:nvSpPr>
        <p:spPr bwMode="auto">
          <a:xfrm>
            <a:off x="7315200" y="6324600"/>
            <a:ext cx="1673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00"/>
                </a:solidFill>
                <a:latin typeface="Times New Roman" panose="02020603050405020304" pitchFamily="18" charset="0"/>
              </a:rPr>
              <a:t>Clementini+ 2019</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810">
                                            <p:txEl>
                                              <p:pRg st="0" end="0"/>
                                            </p:txEl>
                                          </p:spTgt>
                                        </p:tgtEl>
                                        <p:attrNameLst>
                                          <p:attrName>style.visibility</p:attrName>
                                        </p:attrNameLst>
                                      </p:cBhvr>
                                      <p:to>
                                        <p:strVal val="visible"/>
                                      </p:to>
                                    </p:set>
                                    <p:animEffect transition="in" filter="fade">
                                      <p:cBhvr>
                                        <p:cTn id="7" dur="2000"/>
                                        <p:tgtEl>
                                          <p:spTgt spid="1198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810">
                                            <p:txEl>
                                              <p:pRg st="1" end="1"/>
                                            </p:txEl>
                                          </p:spTgt>
                                        </p:tgtEl>
                                        <p:attrNameLst>
                                          <p:attrName>style.visibility</p:attrName>
                                        </p:attrNameLst>
                                      </p:cBhvr>
                                      <p:to>
                                        <p:strVal val="visible"/>
                                      </p:to>
                                    </p:set>
                                    <p:animEffect transition="in" filter="fade">
                                      <p:cBhvr>
                                        <p:cTn id="12" dur="2000"/>
                                        <p:tgtEl>
                                          <p:spTgt spid="119810">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9810">
                                            <p:txEl>
                                              <p:pRg st="2" end="2"/>
                                            </p:txEl>
                                          </p:spTgt>
                                        </p:tgtEl>
                                        <p:attrNameLst>
                                          <p:attrName>style.visibility</p:attrName>
                                        </p:attrNameLst>
                                      </p:cBhvr>
                                      <p:to>
                                        <p:strVal val="visible"/>
                                      </p:to>
                                    </p:set>
                                    <p:animEffect transition="in" filter="fade">
                                      <p:cBhvr>
                                        <p:cTn id="15" dur="2000"/>
                                        <p:tgtEl>
                                          <p:spTgt spid="11981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9810">
                                            <p:txEl>
                                              <p:pRg st="3" end="3"/>
                                            </p:txEl>
                                          </p:spTgt>
                                        </p:tgtEl>
                                        <p:attrNameLst>
                                          <p:attrName>style.visibility</p:attrName>
                                        </p:attrNameLst>
                                      </p:cBhvr>
                                      <p:to>
                                        <p:strVal val="visible"/>
                                      </p:to>
                                    </p:set>
                                    <p:animEffect transition="in" filter="fade">
                                      <p:cBhvr>
                                        <p:cTn id="20" dur="2000"/>
                                        <p:tgtEl>
                                          <p:spTgt spid="1198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669F988-9A50-6B4B-32CD-94C7AA5D13F2}"/>
            </a:ext>
          </a:extLst>
        </p:cNvPr>
        <p:cNvGrpSpPr/>
        <p:nvPr/>
      </p:nvGrpSpPr>
      <p:grpSpPr>
        <a:xfrm>
          <a:off x="0" y="0"/>
          <a:ext cx="0" cy="0"/>
          <a:chOff x="0" y="0"/>
          <a:chExt cx="0" cy="0"/>
        </a:xfrm>
      </p:grpSpPr>
      <p:sp>
        <p:nvSpPr>
          <p:cNvPr id="119809" name="Rectangle 2">
            <a:extLst>
              <a:ext uri="{FF2B5EF4-FFF2-40B4-BE49-F238E27FC236}">
                <a16:creationId xmlns:a16="http://schemas.microsoft.com/office/drawing/2014/main" id="{7428AB71-058B-9273-1E72-E3DFC2EE7710}"/>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RR </a:t>
            </a:r>
            <a:r>
              <a:rPr lang="en-US" altLang="en-US" b="1" dirty="0" err="1">
                <a:solidFill>
                  <a:srgbClr val="000000"/>
                </a:solidFill>
                <a:latin typeface="Times New Roman" panose="02020603050405020304" pitchFamily="18" charset="0"/>
                <a:ea typeface="ＭＳ Ｐゴシック" panose="020B0600070205080204" pitchFamily="34" charset="-128"/>
              </a:rPr>
              <a:t>Lyraes</a:t>
            </a:r>
            <a:r>
              <a:rPr lang="en-US" altLang="en-US" b="1" dirty="0">
                <a:solidFill>
                  <a:srgbClr val="000000"/>
                </a:solidFill>
                <a:latin typeface="Times New Roman" panose="02020603050405020304" pitchFamily="18" charset="0"/>
                <a:ea typeface="ＭＳ Ｐゴシック" panose="020B0600070205080204" pitchFamily="34" charset="-128"/>
              </a:rPr>
              <a:t> in Gaia DR3</a:t>
            </a:r>
          </a:p>
        </p:txBody>
      </p:sp>
      <p:sp>
        <p:nvSpPr>
          <p:cNvPr id="119810" name="TextBox 3">
            <a:extLst>
              <a:ext uri="{FF2B5EF4-FFF2-40B4-BE49-F238E27FC236}">
                <a16:creationId xmlns:a16="http://schemas.microsoft.com/office/drawing/2014/main" id="{E9B9C630-9F7F-6EB8-B5C4-8A5BE6D5E3A9}"/>
              </a:ext>
            </a:extLst>
          </p:cNvPr>
          <p:cNvSpPr txBox="1">
            <a:spLocks noChangeArrowheads="1"/>
          </p:cNvSpPr>
          <p:nvPr/>
        </p:nvSpPr>
        <p:spPr bwMode="auto">
          <a:xfrm>
            <a:off x="0" y="59436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dirty="0">
                <a:solidFill>
                  <a:srgbClr val="FF0000"/>
                </a:solidFill>
                <a:latin typeface="Times New Roman" panose="02020603050405020304" pitchFamily="18" charset="0"/>
              </a:rPr>
              <a:t>134,000 with metallicities</a:t>
            </a:r>
          </a:p>
        </p:txBody>
      </p:sp>
      <p:pic>
        <p:nvPicPr>
          <p:cNvPr id="3" name="Picture 2" descr="A diagram of a galaxy&#10;&#10;Description automatically generated with medium confidence">
            <a:extLst>
              <a:ext uri="{FF2B5EF4-FFF2-40B4-BE49-F238E27FC236}">
                <a16:creationId xmlns:a16="http://schemas.microsoft.com/office/drawing/2014/main" id="{940F74E8-5210-C9D4-0769-C866523FF483}"/>
              </a:ext>
            </a:extLst>
          </p:cNvPr>
          <p:cNvPicPr>
            <a:picLocks noChangeAspect="1"/>
          </p:cNvPicPr>
          <p:nvPr/>
        </p:nvPicPr>
        <p:blipFill>
          <a:blip r:embed="rId3"/>
          <a:stretch>
            <a:fillRect/>
          </a:stretch>
        </p:blipFill>
        <p:spPr>
          <a:xfrm>
            <a:off x="69271" y="1143000"/>
            <a:ext cx="9006842" cy="4423002"/>
          </a:xfrm>
          <a:prstGeom prst="rect">
            <a:avLst/>
          </a:prstGeom>
        </p:spPr>
      </p:pic>
    </p:spTree>
    <p:extLst>
      <p:ext uri="{BB962C8B-B14F-4D97-AF65-F5344CB8AC3E}">
        <p14:creationId xmlns:p14="http://schemas.microsoft.com/office/powerpoint/2010/main" val="35267197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A7275AD5-8666-FD49-B43D-6E44A1ED10A9}"/>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RR Lyraes in LMC + SMC </a:t>
            </a:r>
          </a:p>
        </p:txBody>
      </p:sp>
      <p:sp>
        <p:nvSpPr>
          <p:cNvPr id="121858" name="TextBox 3">
            <a:extLst>
              <a:ext uri="{FF2B5EF4-FFF2-40B4-BE49-F238E27FC236}">
                <a16:creationId xmlns:a16="http://schemas.microsoft.com/office/drawing/2014/main" id="{9E663B17-A2E5-BE4A-9FA2-91EE3F4D8E24}"/>
              </a:ext>
            </a:extLst>
          </p:cNvPr>
          <p:cNvSpPr txBox="1">
            <a:spLocks noChangeArrowheads="1"/>
          </p:cNvSpPr>
          <p:nvPr/>
        </p:nvSpPr>
        <p:spPr bwMode="auto">
          <a:xfrm>
            <a:off x="0" y="55626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000000"/>
                </a:solidFill>
                <a:latin typeface="Times New Roman" panose="02020603050405020304" pitchFamily="18" charset="0"/>
              </a:rPr>
              <a:t>orange = RR Lyraes</a:t>
            </a:r>
          </a:p>
          <a:p>
            <a:pPr algn="ctr" eaLnBrk="1" hangingPunct="1">
              <a:spcBef>
                <a:spcPct val="0"/>
              </a:spcBef>
              <a:buFontTx/>
              <a:buNone/>
            </a:pPr>
            <a:r>
              <a:rPr lang="en-US" altLang="en-US" sz="2000">
                <a:solidFill>
                  <a:srgbClr val="000000"/>
                </a:solidFill>
                <a:latin typeface="Times New Roman" panose="02020603050405020304" pitchFamily="18" charset="0"/>
              </a:rPr>
              <a:t>orange = OGLE and others</a:t>
            </a:r>
          </a:p>
          <a:p>
            <a:pPr algn="ctr" eaLnBrk="1" hangingPunct="1">
              <a:spcBef>
                <a:spcPct val="0"/>
              </a:spcBef>
              <a:buFontTx/>
              <a:buNone/>
            </a:pPr>
            <a:r>
              <a:rPr lang="en-US" altLang="en-US" sz="2000">
                <a:solidFill>
                  <a:srgbClr val="000000"/>
                </a:solidFill>
                <a:latin typeface="Times New Roman" panose="02020603050405020304" pitchFamily="18" charset="0"/>
              </a:rPr>
              <a:t>blue = Gaia (new)</a:t>
            </a:r>
          </a:p>
        </p:txBody>
      </p:sp>
      <p:sp>
        <p:nvSpPr>
          <p:cNvPr id="121859" name="TextBox 6">
            <a:extLst>
              <a:ext uri="{FF2B5EF4-FFF2-40B4-BE49-F238E27FC236}">
                <a16:creationId xmlns:a16="http://schemas.microsoft.com/office/drawing/2014/main" id="{2E85F45D-0B62-D74B-9C4A-E36A69B8D8A8}"/>
              </a:ext>
            </a:extLst>
          </p:cNvPr>
          <p:cNvSpPr txBox="1">
            <a:spLocks noChangeArrowheads="1"/>
          </p:cNvSpPr>
          <p:nvPr/>
        </p:nvSpPr>
        <p:spPr bwMode="auto">
          <a:xfrm>
            <a:off x="7315200" y="6324600"/>
            <a:ext cx="1673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00"/>
                </a:solidFill>
                <a:latin typeface="Times New Roman" panose="02020603050405020304" pitchFamily="18" charset="0"/>
              </a:rPr>
              <a:t>Clementini+ 2019</a:t>
            </a:r>
          </a:p>
        </p:txBody>
      </p:sp>
      <p:pic>
        <p:nvPicPr>
          <p:cNvPr id="121860" name="Picture 1" descr="Screen Shot 2020-02-04 at 11.06.05 AM.png">
            <a:extLst>
              <a:ext uri="{FF2B5EF4-FFF2-40B4-BE49-F238E27FC236}">
                <a16:creationId xmlns:a16="http://schemas.microsoft.com/office/drawing/2014/main" id="{2D14631E-5C69-9D45-9464-E2D2AB63B8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38200"/>
            <a:ext cx="8139113"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group of stars in space&#10;&#10;Description automatically generated">
            <a:extLst>
              <a:ext uri="{FF2B5EF4-FFF2-40B4-BE49-F238E27FC236}">
                <a16:creationId xmlns:a16="http://schemas.microsoft.com/office/drawing/2014/main" id="{2E311CA5-2ED6-996C-720C-30EF36F2E488}"/>
              </a:ext>
            </a:extLst>
          </p:cNvPr>
          <p:cNvPicPr>
            <a:picLocks noChangeAspect="1"/>
          </p:cNvPicPr>
          <p:nvPr/>
        </p:nvPicPr>
        <p:blipFill>
          <a:blip r:embed="rId4"/>
          <a:stretch>
            <a:fillRect/>
          </a:stretch>
        </p:blipFill>
        <p:spPr>
          <a:xfrm rot="2219670">
            <a:off x="1432190" y="1864384"/>
            <a:ext cx="5345438" cy="426905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3905" name="Picture 4" descr="Screen Shot 2020-02-03 at 10.35.03 PM.png">
            <a:extLst>
              <a:ext uri="{FF2B5EF4-FFF2-40B4-BE49-F238E27FC236}">
                <a16:creationId xmlns:a16="http://schemas.microsoft.com/office/drawing/2014/main" id="{C270A41C-2D54-3E49-83E4-55404B15B3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762000"/>
            <a:ext cx="6096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Rectangle 2">
            <a:extLst>
              <a:ext uri="{FF2B5EF4-FFF2-40B4-BE49-F238E27FC236}">
                <a16:creationId xmlns:a16="http://schemas.microsoft.com/office/drawing/2014/main" id="{737846D9-1112-B845-B41D-34FAFC9B822F}"/>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Cepheids</a:t>
            </a:r>
          </a:p>
        </p:txBody>
      </p:sp>
      <p:sp>
        <p:nvSpPr>
          <p:cNvPr id="60419" name="TextBox 3">
            <a:extLst>
              <a:ext uri="{FF2B5EF4-FFF2-40B4-BE49-F238E27FC236}">
                <a16:creationId xmlns:a16="http://schemas.microsoft.com/office/drawing/2014/main" id="{1013345F-76E6-A040-99D9-F17652D69C98}"/>
              </a:ext>
            </a:extLst>
          </p:cNvPr>
          <p:cNvSpPr txBox="1">
            <a:spLocks noChangeArrowheads="1"/>
          </p:cNvSpPr>
          <p:nvPr/>
        </p:nvSpPr>
        <p:spPr bwMode="auto">
          <a:xfrm>
            <a:off x="161925" y="685800"/>
            <a:ext cx="3241528"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MW, LMC, SMC, And, Tri,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 ~1-100 days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9500 in Gaia DR2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3% new</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Clementini</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+ 2019)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15000 in Gaia DR3</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Type 1 (Classical) Cepheids: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brightest</a:t>
            </a:r>
            <a:endParaRPr kumimoji="0" lang="en-US" altLang="en-US" sz="2000" b="0" i="0" u="none" strike="noStrike" kern="1200" cap="none" spc="0" normalizeH="0" baseline="-25000" noProof="0" dirty="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sym typeface="Wingdings" pitchFamily="2" charset="2"/>
              </a:rPr>
              <a:t>Type II Cepheids: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faintest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Pop II stars (metal poor)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sym typeface="Wingdings" pitchFamily="2" charset="2"/>
              </a:rPr>
              <a:t>Anomalous Cepheids: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coalesced old binaries?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key: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Leavitt’s Law P-L Relation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(varies by Cepheid type)</a:t>
            </a:r>
          </a:p>
        </p:txBody>
      </p:sp>
      <p:sp>
        <p:nvSpPr>
          <p:cNvPr id="68612" name="TextBox 6">
            <a:extLst>
              <a:ext uri="{FF2B5EF4-FFF2-40B4-BE49-F238E27FC236}">
                <a16:creationId xmlns:a16="http://schemas.microsoft.com/office/drawing/2014/main" id="{27852F32-D321-C14A-881E-C6DC2F2D913B}"/>
              </a:ext>
            </a:extLst>
          </p:cNvPr>
          <p:cNvSpPr txBox="1">
            <a:spLocks noChangeArrowheads="1"/>
          </p:cNvSpPr>
          <p:nvPr/>
        </p:nvSpPr>
        <p:spPr bwMode="auto">
          <a:xfrm>
            <a:off x="4518025" y="990600"/>
            <a:ext cx="3178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cyan+orange</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Type I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fund+first</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order</a:t>
            </a:r>
          </a:p>
        </p:txBody>
      </p:sp>
      <p:sp>
        <p:nvSpPr>
          <p:cNvPr id="123909" name="TextBox 10">
            <a:extLst>
              <a:ext uri="{FF2B5EF4-FFF2-40B4-BE49-F238E27FC236}">
                <a16:creationId xmlns:a16="http://schemas.microsoft.com/office/drawing/2014/main" id="{FEC77912-C5A3-2A47-B6A2-C8E6536C177F}"/>
              </a:ext>
            </a:extLst>
          </p:cNvPr>
          <p:cNvSpPr txBox="1">
            <a:spLocks noChangeArrowheads="1"/>
          </p:cNvSpPr>
          <p:nvPr/>
        </p:nvSpPr>
        <p:spPr bwMode="auto">
          <a:xfrm>
            <a:off x="7315200" y="6324600"/>
            <a:ext cx="1673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Clementini+ 2019</a:t>
            </a:r>
          </a:p>
        </p:txBody>
      </p:sp>
      <p:sp>
        <p:nvSpPr>
          <p:cNvPr id="2" name="TextBox 6">
            <a:extLst>
              <a:ext uri="{FF2B5EF4-FFF2-40B4-BE49-F238E27FC236}">
                <a16:creationId xmlns:a16="http://schemas.microsoft.com/office/drawing/2014/main" id="{9D6A9F2B-D0B9-F5E0-38B0-F0E19477F871}"/>
              </a:ext>
            </a:extLst>
          </p:cNvPr>
          <p:cNvSpPr txBox="1">
            <a:spLocks noChangeArrowheads="1"/>
          </p:cNvSpPr>
          <p:nvPr/>
        </p:nvSpPr>
        <p:spPr bwMode="auto">
          <a:xfrm>
            <a:off x="7086600" y="1871246"/>
            <a:ext cx="7811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Type II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Effect transition="in" filter="fade">
                                      <p:cBhvr>
                                        <p:cTn id="7" dur="2000"/>
                                        <p:tgtEl>
                                          <p:spTgt spid="604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0419">
                                            <p:txEl>
                                              <p:pRg st="1" end="1"/>
                                            </p:txEl>
                                          </p:spTgt>
                                        </p:tgtEl>
                                        <p:attrNameLst>
                                          <p:attrName>style.visibility</p:attrName>
                                        </p:attrNameLst>
                                      </p:cBhvr>
                                      <p:to>
                                        <p:strVal val="visible"/>
                                      </p:to>
                                    </p:set>
                                    <p:animEffect transition="in" filter="fade">
                                      <p:cBhvr>
                                        <p:cTn id="12" dur="2000"/>
                                        <p:tgtEl>
                                          <p:spTgt spid="604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0419">
                                            <p:txEl>
                                              <p:pRg st="2" end="2"/>
                                            </p:txEl>
                                          </p:spTgt>
                                        </p:tgtEl>
                                        <p:attrNameLst>
                                          <p:attrName>style.visibility</p:attrName>
                                        </p:attrNameLst>
                                      </p:cBhvr>
                                      <p:to>
                                        <p:strVal val="visible"/>
                                      </p:to>
                                    </p:set>
                                    <p:animEffect transition="in" filter="fade">
                                      <p:cBhvr>
                                        <p:cTn id="17" dur="2000"/>
                                        <p:tgtEl>
                                          <p:spTgt spid="6041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0419">
                                            <p:txEl>
                                              <p:pRg st="3" end="3"/>
                                            </p:txEl>
                                          </p:spTgt>
                                        </p:tgtEl>
                                        <p:attrNameLst>
                                          <p:attrName>style.visibility</p:attrName>
                                        </p:attrNameLst>
                                      </p:cBhvr>
                                      <p:to>
                                        <p:strVal val="visible"/>
                                      </p:to>
                                    </p:set>
                                    <p:animEffect transition="in" filter="fade">
                                      <p:cBhvr>
                                        <p:cTn id="20" dur="2000"/>
                                        <p:tgtEl>
                                          <p:spTgt spid="60419">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0419">
                                            <p:txEl>
                                              <p:pRg st="4" end="4"/>
                                            </p:txEl>
                                          </p:spTgt>
                                        </p:tgtEl>
                                        <p:attrNameLst>
                                          <p:attrName>style.visibility</p:attrName>
                                        </p:attrNameLst>
                                      </p:cBhvr>
                                      <p:to>
                                        <p:strVal val="visible"/>
                                      </p:to>
                                    </p:set>
                                    <p:animEffect transition="in" filter="fade">
                                      <p:cBhvr>
                                        <p:cTn id="23" dur="2000"/>
                                        <p:tgtEl>
                                          <p:spTgt spid="60419">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0419">
                                            <p:txEl>
                                              <p:pRg st="5" end="5"/>
                                            </p:txEl>
                                          </p:spTgt>
                                        </p:tgtEl>
                                        <p:attrNameLst>
                                          <p:attrName>style.visibility</p:attrName>
                                        </p:attrNameLst>
                                      </p:cBhvr>
                                      <p:to>
                                        <p:strVal val="visible"/>
                                      </p:to>
                                    </p:set>
                                    <p:animEffect transition="in" filter="fade">
                                      <p:cBhvr>
                                        <p:cTn id="26" dur="2000"/>
                                        <p:tgtEl>
                                          <p:spTgt spid="60419">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60419">
                                            <p:txEl>
                                              <p:pRg st="7" end="7"/>
                                            </p:txEl>
                                          </p:spTgt>
                                        </p:tgtEl>
                                        <p:attrNameLst>
                                          <p:attrName>style.visibility</p:attrName>
                                        </p:attrNameLst>
                                      </p:cBhvr>
                                      <p:to>
                                        <p:strVal val="visible"/>
                                      </p:to>
                                    </p:set>
                                    <p:animEffect transition="in" filter="fade">
                                      <p:cBhvr>
                                        <p:cTn id="31" dur="2000"/>
                                        <p:tgtEl>
                                          <p:spTgt spid="60419">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0419">
                                            <p:txEl>
                                              <p:pRg st="8" end="8"/>
                                            </p:txEl>
                                          </p:spTgt>
                                        </p:tgtEl>
                                        <p:attrNameLst>
                                          <p:attrName>style.visibility</p:attrName>
                                        </p:attrNameLst>
                                      </p:cBhvr>
                                      <p:to>
                                        <p:strVal val="visible"/>
                                      </p:to>
                                    </p:set>
                                    <p:animEffect transition="in" filter="fade">
                                      <p:cBhvr>
                                        <p:cTn id="34" dur="2000"/>
                                        <p:tgtEl>
                                          <p:spTgt spid="60419">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68612">
                                            <p:txEl>
                                              <p:pRg st="0" end="0"/>
                                            </p:txEl>
                                          </p:spTgt>
                                        </p:tgtEl>
                                        <p:attrNameLst>
                                          <p:attrName>style.visibility</p:attrName>
                                        </p:attrNameLst>
                                      </p:cBhvr>
                                      <p:to>
                                        <p:strVal val="visible"/>
                                      </p:to>
                                    </p:set>
                                    <p:animEffect transition="in" filter="fade">
                                      <p:cBhvr>
                                        <p:cTn id="37" dur="2000"/>
                                        <p:tgtEl>
                                          <p:spTgt spid="68612">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60419">
                                            <p:txEl>
                                              <p:pRg st="10" end="10"/>
                                            </p:txEl>
                                          </p:spTgt>
                                        </p:tgtEl>
                                        <p:attrNameLst>
                                          <p:attrName>style.visibility</p:attrName>
                                        </p:attrNameLst>
                                      </p:cBhvr>
                                      <p:to>
                                        <p:strVal val="visible"/>
                                      </p:to>
                                    </p:set>
                                    <p:animEffect transition="in" filter="fade">
                                      <p:cBhvr>
                                        <p:cTn id="42" dur="2000"/>
                                        <p:tgtEl>
                                          <p:spTgt spid="60419">
                                            <p:txEl>
                                              <p:pRg st="10" end="1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0419">
                                            <p:txEl>
                                              <p:pRg st="11" end="11"/>
                                            </p:txEl>
                                          </p:spTgt>
                                        </p:tgtEl>
                                        <p:attrNameLst>
                                          <p:attrName>style.visibility</p:attrName>
                                        </p:attrNameLst>
                                      </p:cBhvr>
                                      <p:to>
                                        <p:strVal val="visible"/>
                                      </p:to>
                                    </p:set>
                                    <p:animEffect transition="in" filter="fade">
                                      <p:cBhvr>
                                        <p:cTn id="45" dur="2000"/>
                                        <p:tgtEl>
                                          <p:spTgt spid="60419">
                                            <p:txEl>
                                              <p:pRg st="11" end="11"/>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60419">
                                            <p:txEl>
                                              <p:pRg st="12" end="12"/>
                                            </p:txEl>
                                          </p:spTgt>
                                        </p:tgtEl>
                                        <p:attrNameLst>
                                          <p:attrName>style.visibility</p:attrName>
                                        </p:attrNameLst>
                                      </p:cBhvr>
                                      <p:to>
                                        <p:strVal val="visible"/>
                                      </p:to>
                                    </p:set>
                                    <p:animEffect transition="in" filter="fade">
                                      <p:cBhvr>
                                        <p:cTn id="48" dur="2000"/>
                                        <p:tgtEl>
                                          <p:spTgt spid="60419">
                                            <p:txEl>
                                              <p:pRg st="12" end="12"/>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
                                            <p:txEl>
                                              <p:pRg st="0" end="0"/>
                                            </p:txEl>
                                          </p:spTgt>
                                        </p:tgtEl>
                                        <p:attrNameLst>
                                          <p:attrName>style.visibility</p:attrName>
                                        </p:attrNameLst>
                                      </p:cBhvr>
                                      <p:to>
                                        <p:strVal val="visible"/>
                                      </p:to>
                                    </p:set>
                                    <p:animEffect transition="in" filter="fade">
                                      <p:cBhvr>
                                        <p:cTn id="51" dur="2000"/>
                                        <p:tgtEl>
                                          <p:spTgt spid="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0419">
                                            <p:txEl>
                                              <p:pRg st="14" end="14"/>
                                            </p:txEl>
                                          </p:spTgt>
                                        </p:tgtEl>
                                        <p:attrNameLst>
                                          <p:attrName>style.visibility</p:attrName>
                                        </p:attrNameLst>
                                      </p:cBhvr>
                                      <p:to>
                                        <p:strVal val="visible"/>
                                      </p:to>
                                    </p:set>
                                    <p:animEffect transition="in" filter="fade">
                                      <p:cBhvr>
                                        <p:cTn id="56" dur="2000"/>
                                        <p:tgtEl>
                                          <p:spTgt spid="60419">
                                            <p:txEl>
                                              <p:pRg st="14" end="14"/>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60419">
                                            <p:txEl>
                                              <p:pRg st="15" end="15"/>
                                            </p:txEl>
                                          </p:spTgt>
                                        </p:tgtEl>
                                        <p:attrNameLst>
                                          <p:attrName>style.visibility</p:attrName>
                                        </p:attrNameLst>
                                      </p:cBhvr>
                                      <p:to>
                                        <p:strVal val="visible"/>
                                      </p:to>
                                    </p:set>
                                    <p:animEffect transition="in" filter="fade">
                                      <p:cBhvr>
                                        <p:cTn id="59" dur="2000"/>
                                        <p:tgtEl>
                                          <p:spTgt spid="60419">
                                            <p:txEl>
                                              <p:pRg st="15" end="15"/>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0419">
                                            <p:txEl>
                                              <p:pRg st="17" end="17"/>
                                            </p:txEl>
                                          </p:spTgt>
                                        </p:tgtEl>
                                        <p:attrNameLst>
                                          <p:attrName>style.visibility</p:attrName>
                                        </p:attrNameLst>
                                      </p:cBhvr>
                                      <p:to>
                                        <p:strVal val="visible"/>
                                      </p:to>
                                    </p:set>
                                    <p:animEffect transition="in" filter="fade">
                                      <p:cBhvr>
                                        <p:cTn id="64" dur="2000"/>
                                        <p:tgtEl>
                                          <p:spTgt spid="60419">
                                            <p:txEl>
                                              <p:pRg st="17" end="17"/>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60419">
                                            <p:txEl>
                                              <p:pRg st="18" end="18"/>
                                            </p:txEl>
                                          </p:spTgt>
                                        </p:tgtEl>
                                        <p:attrNameLst>
                                          <p:attrName>style.visibility</p:attrName>
                                        </p:attrNameLst>
                                      </p:cBhvr>
                                      <p:to>
                                        <p:strVal val="visible"/>
                                      </p:to>
                                    </p:set>
                                    <p:animEffect transition="in" filter="fade">
                                      <p:cBhvr>
                                        <p:cTn id="67" dur="2000"/>
                                        <p:tgtEl>
                                          <p:spTgt spid="60419">
                                            <p:txEl>
                                              <p:pRg st="18" end="18"/>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0419">
                                            <p:txEl>
                                              <p:pRg st="19" end="19"/>
                                            </p:txEl>
                                          </p:spTgt>
                                        </p:tgtEl>
                                        <p:attrNameLst>
                                          <p:attrName>style.visibility</p:attrName>
                                        </p:attrNameLst>
                                      </p:cBhvr>
                                      <p:to>
                                        <p:strVal val="visible"/>
                                      </p:to>
                                    </p:set>
                                    <p:animEffect transition="in" filter="fade">
                                      <p:cBhvr>
                                        <p:cTn id="72" dur="2000"/>
                                        <p:tgtEl>
                                          <p:spTgt spid="60419">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7825" name="Picture 1" descr="pass.IMG_1913.copy.jpg">
            <a:extLst>
              <a:ext uri="{FF2B5EF4-FFF2-40B4-BE49-F238E27FC236}">
                <a16:creationId xmlns:a16="http://schemas.microsoft.com/office/drawing/2014/main" id="{D14AF9E7-3724-3D4D-9A4C-24120D5664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Rectangle 2">
            <a:extLst>
              <a:ext uri="{FF2B5EF4-FFF2-40B4-BE49-F238E27FC236}">
                <a16:creationId xmlns:a16="http://schemas.microsoft.com/office/drawing/2014/main" id="{FD06B239-F8B4-2F41-B332-2CE328809850}"/>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Assignments</a:t>
            </a:r>
          </a:p>
        </p:txBody>
      </p:sp>
      <p:sp>
        <p:nvSpPr>
          <p:cNvPr id="1404933" name="Rectangle 5">
            <a:extLst>
              <a:ext uri="{FF2B5EF4-FFF2-40B4-BE49-F238E27FC236}">
                <a16:creationId xmlns:a16="http://schemas.microsoft.com/office/drawing/2014/main" id="{AD9A1C9E-AA3D-6B45-8C44-14EE0DD9E067}"/>
              </a:ext>
            </a:extLst>
          </p:cNvPr>
          <p:cNvSpPr>
            <a:spLocks noChangeArrowheads="1"/>
          </p:cNvSpPr>
          <p:nvPr/>
        </p:nvSpPr>
        <p:spPr bwMode="auto">
          <a:xfrm>
            <a:off x="381000" y="915412"/>
            <a:ext cx="8610600" cy="3046988"/>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chemeClr val="accent4">
                    <a:lumMod val="10000"/>
                  </a:schemeClr>
                </a:solidFill>
                <a:effectLst/>
                <a:uLnTx/>
                <a:uFillTx/>
                <a:latin typeface="Times New Roman" panose="02020603050405020304" pitchFamily="18" charset="0"/>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http://www.astro.gsu.edu/~thenry/GALACTIC/</a:t>
            </a:r>
            <a:endParaRPr kumimoji="0" lang="en-US" altLang="en-US" sz="1600" b="0" i="0" u="none" strike="noStrike" kern="1200" cap="none" spc="0" normalizeH="0" baseline="0" noProof="0" dirty="0">
              <a:ln>
                <a:noFill/>
              </a:ln>
              <a:solidFill>
                <a:schemeClr val="accent4">
                  <a:lumMod val="10000"/>
                </a:schemeClr>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2929FF"/>
              </a:solidFill>
              <a:effectLst/>
              <a:uLnTx/>
              <a:uFillTx/>
              <a:latin typeface="Times New Roman" panose="02020603050405020304" pitchFamily="18" charset="0"/>
              <a:ea typeface="ＭＳ Ｐゴシック" panose="020B0600070205080204" pitchFamily="34" charset="-128"/>
              <a:cs typeface="+mn-cs"/>
            </a:endParaRPr>
          </a:p>
          <a:p>
            <a:pPr lvl="0" eaLnBrk="1" hangingPunct="1">
              <a:spcBef>
                <a:spcPct val="0"/>
              </a:spcBef>
              <a:buNone/>
              <a:defRPr/>
            </a:pPr>
            <a:r>
              <a:rPr lang="en-US" altLang="en-US" sz="2000" dirty="0">
                <a:solidFill>
                  <a:srgbClr val="FFFF00"/>
                </a:solidFill>
                <a:latin typeface="Times New Roman" panose="02020603050405020304" pitchFamily="18" charset="0"/>
              </a:rPr>
              <a:t>Thursday 08 FEB		Biographical Sketch</a:t>
            </a:r>
          </a:p>
          <a:p>
            <a:pPr lvl="0" eaLnBrk="1" hangingPunct="1">
              <a:spcBef>
                <a:spcPct val="0"/>
              </a:spcBef>
              <a:buNone/>
              <a:defRPr/>
            </a:pPr>
            <a:r>
              <a:rPr lang="en-US" altLang="en-US" sz="2000" dirty="0">
                <a:solidFill>
                  <a:srgbClr val="FFFF00"/>
                </a:solidFill>
                <a:latin typeface="Times New Roman" panose="02020603050405020304" pitchFamily="18" charset="0"/>
              </a:rPr>
              <a:t>			          </a:t>
            </a:r>
            <a:r>
              <a:rPr lang="en-US" altLang="en-US" sz="2000" dirty="0">
                <a:solidFill>
                  <a:srgbClr val="BBE0E3">
                    <a:lumMod val="10000"/>
                  </a:srgbClr>
                </a:solidFill>
                <a:latin typeface="Times New Roman" panose="02020603050405020304" pitchFamily="18" charset="0"/>
              </a:rPr>
              <a:t>basically done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Tuesday </a:t>
            </a:r>
            <a:r>
              <a:rPr lang="en-US" altLang="en-US" sz="2000" dirty="0">
                <a:solidFill>
                  <a:srgbClr val="FFFF00"/>
                </a:solidFill>
                <a:latin typeface="Times New Roman" panose="02020603050405020304" pitchFamily="18" charset="0"/>
              </a:rPr>
              <a:t>13</a:t>
            </a:r>
            <a:r>
              <a:rPr kumimoji="0" lang="en-US" altLang="en-US" sz="2000" b="0" i="0" u="none" strike="noStrike" kern="1200" cap="none" spc="0" normalizeH="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FEB</a:t>
            </a:r>
            <a:r>
              <a:rPr lang="en-US" altLang="en-US" sz="2000" dirty="0">
                <a:solidFill>
                  <a:srgbClr val="FFFF00"/>
                </a:solidFill>
                <a:latin typeface="Times New Roman" panose="02020603050405020304" pitchFamily="18" charset="0"/>
              </a:rPr>
              <a:t>		</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Reading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Babusiaux</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+ 2018</a:t>
            </a:r>
            <a:r>
              <a:rPr kumimoji="0" lang="en-US" altLang="en-US" sz="2000" b="0" i="0" u="none" strike="noStrike" kern="1200" cap="none" spc="0" normalizeH="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--- 18 pages (not Appendix)</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Thursday </a:t>
            </a:r>
            <a:r>
              <a:rPr lang="en-US" altLang="en-US" sz="2000" noProof="0" dirty="0">
                <a:solidFill>
                  <a:srgbClr val="FFFF00"/>
                </a:solidFill>
                <a:latin typeface="Times New Roman" panose="02020603050405020304" pitchFamily="18" charset="0"/>
              </a:rPr>
              <a:t>15</a:t>
            </a:r>
            <a:r>
              <a:rPr lang="en-US" altLang="en-US" sz="2000" dirty="0">
                <a:solidFill>
                  <a:srgbClr val="FFFF00"/>
                </a:solidFill>
                <a:latin typeface="Times New Roman" panose="02020603050405020304" pitchFamily="18" charset="0"/>
              </a:rPr>
              <a:t> FEB</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Choose </a:t>
            </a:r>
            <a:r>
              <a:rPr lang="en-US" altLang="en-US" sz="2000" dirty="0">
                <a:solidFill>
                  <a:srgbClr val="FFFF00"/>
                </a:solidFill>
                <a:latin typeface="Times New Roman" panose="02020603050405020304" pitchFamily="18" charset="0"/>
              </a:rPr>
              <a:t>3 Papers for Proposal Introduction</a:t>
            </a: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C1C1D"/>
                </a:solidFill>
                <a:effectLst/>
                <a:uLnTx/>
                <a:uFillTx/>
                <a:latin typeface="Times New Roman" panose="02020603050405020304" pitchFamily="18" charset="0"/>
                <a:ea typeface="ＭＳ Ｐゴシック" panose="020B0600070205080204" pitchFamily="34" charset="-128"/>
                <a:cs typeface="+mn-cs"/>
              </a:rPr>
              <a:t>			          direct relation to your topic</a:t>
            </a:r>
          </a:p>
        </p:txBody>
      </p:sp>
      <p:pic>
        <p:nvPicPr>
          <p:cNvPr id="77828" name="Picture 2" descr="Screen Shot 2020-01-20 at 11.15.33 PM.png">
            <a:extLst>
              <a:ext uri="{FF2B5EF4-FFF2-40B4-BE49-F238E27FC236}">
                <a16:creationId xmlns:a16="http://schemas.microsoft.com/office/drawing/2014/main" id="{34378A1B-8C14-5E42-9328-E6B6C251FF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3" descr="Screen Shot 2020-01-20 at 11.18.30 PM.png">
            <a:extLst>
              <a:ext uri="{FF2B5EF4-FFF2-40B4-BE49-F238E27FC236}">
                <a16:creationId xmlns:a16="http://schemas.microsoft.com/office/drawing/2014/main" id="{D5E909A2-600F-874F-A866-056BB475FE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4933">
                                            <p:txEl>
                                              <p:pRg st="2" end="2"/>
                                            </p:txEl>
                                          </p:spTgt>
                                        </p:tgtEl>
                                        <p:attrNameLst>
                                          <p:attrName>style.visibility</p:attrName>
                                        </p:attrNameLst>
                                      </p:cBhvr>
                                      <p:to>
                                        <p:strVal val="visible"/>
                                      </p:to>
                                    </p:set>
                                    <p:animEffect transition="in" filter="fade">
                                      <p:cBhvr>
                                        <p:cTn id="7" dur="2000"/>
                                        <p:tgtEl>
                                          <p:spTgt spid="140493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04933">
                                            <p:txEl>
                                              <p:pRg st="3" end="3"/>
                                            </p:txEl>
                                          </p:spTgt>
                                        </p:tgtEl>
                                        <p:attrNameLst>
                                          <p:attrName>style.visibility</p:attrName>
                                        </p:attrNameLst>
                                      </p:cBhvr>
                                      <p:to>
                                        <p:strVal val="visible"/>
                                      </p:to>
                                    </p:set>
                                    <p:animEffect transition="in" filter="fade">
                                      <p:cBhvr>
                                        <p:cTn id="10" dur="2000"/>
                                        <p:tgtEl>
                                          <p:spTgt spid="140493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04933">
                                            <p:txEl>
                                              <p:pRg st="5" end="5"/>
                                            </p:txEl>
                                          </p:spTgt>
                                        </p:tgtEl>
                                        <p:attrNameLst>
                                          <p:attrName>style.visibility</p:attrName>
                                        </p:attrNameLst>
                                      </p:cBhvr>
                                      <p:to>
                                        <p:strVal val="visible"/>
                                      </p:to>
                                    </p:set>
                                    <p:animEffect transition="in" filter="fade">
                                      <p:cBhvr>
                                        <p:cTn id="15" dur="2000"/>
                                        <p:tgtEl>
                                          <p:spTgt spid="140493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04933">
                                            <p:txEl>
                                              <p:pRg st="6" end="6"/>
                                            </p:txEl>
                                          </p:spTgt>
                                        </p:tgtEl>
                                        <p:attrNameLst>
                                          <p:attrName>style.visibility</p:attrName>
                                        </p:attrNameLst>
                                      </p:cBhvr>
                                      <p:to>
                                        <p:strVal val="visible"/>
                                      </p:to>
                                    </p:set>
                                    <p:animEffect transition="in" filter="fade">
                                      <p:cBhvr>
                                        <p:cTn id="18" dur="2000"/>
                                        <p:tgtEl>
                                          <p:spTgt spid="1404933">
                                            <p:txEl>
                                              <p:pRg st="6" end="6"/>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404933">
                                            <p:txEl>
                                              <p:pRg st="9" end="9"/>
                                            </p:txEl>
                                          </p:spTgt>
                                        </p:tgtEl>
                                        <p:attrNameLst>
                                          <p:attrName>style.visibility</p:attrName>
                                        </p:attrNameLst>
                                      </p:cBhvr>
                                      <p:to>
                                        <p:strVal val="visible"/>
                                      </p:to>
                                    </p:set>
                                    <p:animEffect transition="in" filter="fade">
                                      <p:cBhvr>
                                        <p:cTn id="23" dur="2000"/>
                                        <p:tgtEl>
                                          <p:spTgt spid="1404933">
                                            <p:txEl>
                                              <p:pRg st="9" end="9"/>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404933">
                                            <p:txEl>
                                              <p:pRg st="10" end="10"/>
                                            </p:txEl>
                                          </p:spTgt>
                                        </p:tgtEl>
                                        <p:attrNameLst>
                                          <p:attrName>style.visibility</p:attrName>
                                        </p:attrNameLst>
                                      </p:cBhvr>
                                      <p:to>
                                        <p:strVal val="visible"/>
                                      </p:to>
                                    </p:set>
                                    <p:animEffect transition="in" filter="fade">
                                      <p:cBhvr>
                                        <p:cTn id="26" dur="2000"/>
                                        <p:tgtEl>
                                          <p:spTgt spid="140493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4B49BB98-F9E8-FF4D-A962-071F997495CF}"/>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Type I (Classical) Cepheids</a:t>
            </a:r>
          </a:p>
        </p:txBody>
      </p:sp>
      <p:sp>
        <p:nvSpPr>
          <p:cNvPr id="62466" name="TextBox 3">
            <a:extLst>
              <a:ext uri="{FF2B5EF4-FFF2-40B4-BE49-F238E27FC236}">
                <a16:creationId xmlns:a16="http://schemas.microsoft.com/office/drawing/2014/main" id="{F35C3BEB-136E-3341-B6CB-C0C405EEAFAF}"/>
              </a:ext>
            </a:extLst>
          </p:cNvPr>
          <p:cNvSpPr txBox="1">
            <a:spLocks noChangeArrowheads="1"/>
          </p:cNvSpPr>
          <p:nvPr/>
        </p:nvSpPr>
        <p:spPr bwMode="auto">
          <a:xfrm>
            <a:off x="228600" y="914400"/>
            <a:ext cx="33528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Type I = Pop I stars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FGK types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bright giants/</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supergiants</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4-20 M</a:t>
            </a:r>
            <a:r>
              <a:rPr kumimoji="0" lang="en-US" altLang="en-US" sz="2000" b="0" i="0" u="none" strike="noStrike" kern="1200" cap="none" spc="0" normalizeH="0" baseline="-25000" noProof="0" dirty="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dirty="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10</a:t>
            </a:r>
            <a:r>
              <a:rPr kumimoji="0" lang="en-US" altLang="en-US" sz="4000" b="0" i="0" u="none" strike="noStrike" kern="1200" cap="none" spc="0" normalizeH="0" baseline="30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5</a:t>
            </a:r>
            <a:r>
              <a:rPr kumimoji="0" lang="en-US"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L</a:t>
            </a:r>
            <a:r>
              <a:rPr kumimoji="0" lang="en-US" altLang="en-US" sz="4000" b="0" i="0" u="none" strike="noStrike" kern="1200" cap="none" spc="0" normalizeH="0" baseline="-25000" noProof="0" dirty="0">
                <a:ln>
                  <a:noFill/>
                </a:ln>
                <a:solidFill>
                  <a:srgbClr val="FF0000"/>
                </a:solidFill>
                <a:effectLst/>
                <a:uLnTx/>
                <a:uFillTx/>
                <a:latin typeface="Wingdings" pitchFamily="2" charset="2"/>
                <a:ea typeface="ＭＳ Ｐゴシック" panose="020B0600070205080204" pitchFamily="34" charset="-128"/>
                <a:cs typeface="+mn-cs"/>
                <a:sym typeface="Wingdings" pitchFamily="2" charset="2"/>
              </a:rPr>
              <a:t></a:t>
            </a:r>
          </a:p>
        </p:txBody>
      </p:sp>
      <p:sp>
        <p:nvSpPr>
          <p:cNvPr id="125955" name="TextBox 7">
            <a:extLst>
              <a:ext uri="{FF2B5EF4-FFF2-40B4-BE49-F238E27FC236}">
                <a16:creationId xmlns:a16="http://schemas.microsoft.com/office/drawing/2014/main" id="{44002B13-551D-A442-BA8E-27E3E7F40E43}"/>
              </a:ext>
            </a:extLst>
          </p:cNvPr>
          <p:cNvSpPr txBox="1">
            <a:spLocks noChangeArrowheads="1"/>
          </p:cNvSpPr>
          <p:nvPr/>
        </p:nvSpPr>
        <p:spPr bwMode="auto">
          <a:xfrm>
            <a:off x="7620000" y="6019800"/>
            <a:ext cx="1365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credit: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OGLE Project</a:t>
            </a:r>
          </a:p>
        </p:txBody>
      </p:sp>
      <p:pic>
        <p:nvPicPr>
          <p:cNvPr id="125956" name="Picture 4" descr="Screen Shot 2020-02-03 at 10.02.06 PM.png">
            <a:extLst>
              <a:ext uri="{FF2B5EF4-FFF2-40B4-BE49-F238E27FC236}">
                <a16:creationId xmlns:a16="http://schemas.microsoft.com/office/drawing/2014/main" id="{B1F2E712-BB4B-174C-B0E9-7BD866CECB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914400"/>
            <a:ext cx="472440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20C264F-7105-C04F-BD4D-9060B093FBC7}"/>
              </a:ext>
            </a:extLst>
          </p:cNvPr>
          <p:cNvSpPr txBox="1">
            <a:spLocks noChangeArrowheads="1"/>
          </p:cNvSpPr>
          <p:nvPr/>
        </p:nvSpPr>
        <p:spPr bwMode="auto">
          <a:xfrm>
            <a:off x="215111" y="3810000"/>
            <a:ext cx="355757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How far away is a Cepheid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if it is </a:t>
            </a: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10</a:t>
            </a:r>
            <a:r>
              <a:rPr kumimoji="0" lang="en-US" altLang="en-US" sz="2000" b="0" i="1"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5</a:t>
            </a: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L</a:t>
            </a:r>
            <a:r>
              <a:rPr kumimoji="0" lang="en-US" altLang="en-US" sz="2000" b="0" i="1"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a:t>
            </a: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and has V = 12.5?</a:t>
            </a:r>
          </a:p>
        </p:txBody>
      </p:sp>
      <p:sp>
        <p:nvSpPr>
          <p:cNvPr id="7" name="TextBox 6">
            <a:extLst>
              <a:ext uri="{FF2B5EF4-FFF2-40B4-BE49-F238E27FC236}">
                <a16:creationId xmlns:a16="http://schemas.microsoft.com/office/drawing/2014/main" id="{2C8271EF-0ADC-E94B-AA9A-D09F547834E6}"/>
              </a:ext>
            </a:extLst>
          </p:cNvPr>
          <p:cNvSpPr txBox="1">
            <a:spLocks noChangeArrowheads="1"/>
          </p:cNvSpPr>
          <p:nvPr/>
        </p:nvSpPr>
        <p:spPr bwMode="auto">
          <a:xfrm>
            <a:off x="249497" y="4648200"/>
            <a:ext cx="341311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10</a:t>
            </a:r>
            <a:r>
              <a:rPr kumimoji="0" lang="en-US" altLang="en-US" sz="1600" b="0" i="1"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5</a:t>
            </a: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L</a:t>
            </a:r>
            <a:r>
              <a:rPr kumimoji="0" lang="en-US" altLang="en-US" sz="1600" b="0" i="1"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a:t>
            </a: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is ~12.5 mag brighter than Sun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Sun has M</a:t>
            </a:r>
            <a:r>
              <a:rPr kumimoji="0" lang="en-US" altLang="en-US" sz="1600" b="0" i="1"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V</a:t>
            </a: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so … Cepheid has M</a:t>
            </a:r>
            <a:r>
              <a:rPr kumimoji="0" lang="en-US" altLang="en-US" sz="1600" b="0" i="1"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V</a:t>
            </a: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–7.5</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M – m = 5 – 5 log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–7.5 – 12.5 = 5 – 5 log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5 = log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d = 10</a:t>
            </a:r>
            <a:r>
              <a:rPr kumimoji="0" lang="en-US" altLang="en-US" sz="1600" b="0" i="1"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5</a:t>
            </a: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pc = 100 kpc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2466">
                                            <p:txEl>
                                              <p:pRg st="0" end="0"/>
                                            </p:txEl>
                                          </p:spTgt>
                                        </p:tgtEl>
                                        <p:attrNameLst>
                                          <p:attrName>style.visibility</p:attrName>
                                        </p:attrNameLst>
                                      </p:cBhvr>
                                      <p:to>
                                        <p:strVal val="visible"/>
                                      </p:to>
                                    </p:set>
                                    <p:animEffect transition="in" filter="fade">
                                      <p:cBhvr>
                                        <p:cTn id="7" dur="2000"/>
                                        <p:tgtEl>
                                          <p:spTgt spid="624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2466">
                                            <p:txEl>
                                              <p:pRg st="2" end="2"/>
                                            </p:txEl>
                                          </p:spTgt>
                                        </p:tgtEl>
                                        <p:attrNameLst>
                                          <p:attrName>style.visibility</p:attrName>
                                        </p:attrNameLst>
                                      </p:cBhvr>
                                      <p:to>
                                        <p:strVal val="visible"/>
                                      </p:to>
                                    </p:set>
                                    <p:animEffect transition="in" filter="fade">
                                      <p:cBhvr>
                                        <p:cTn id="12" dur="2000"/>
                                        <p:tgtEl>
                                          <p:spTgt spid="62466">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2466">
                                            <p:txEl>
                                              <p:pRg st="3" end="3"/>
                                            </p:txEl>
                                          </p:spTgt>
                                        </p:tgtEl>
                                        <p:attrNameLst>
                                          <p:attrName>style.visibility</p:attrName>
                                        </p:attrNameLst>
                                      </p:cBhvr>
                                      <p:to>
                                        <p:strVal val="visible"/>
                                      </p:to>
                                    </p:set>
                                    <p:animEffect transition="in" filter="fade">
                                      <p:cBhvr>
                                        <p:cTn id="15" dur="2000"/>
                                        <p:tgtEl>
                                          <p:spTgt spid="62466">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62466">
                                            <p:txEl>
                                              <p:pRg st="5" end="5"/>
                                            </p:txEl>
                                          </p:spTgt>
                                        </p:tgtEl>
                                        <p:attrNameLst>
                                          <p:attrName>style.visibility</p:attrName>
                                        </p:attrNameLst>
                                      </p:cBhvr>
                                      <p:to>
                                        <p:strVal val="visible"/>
                                      </p:to>
                                    </p:set>
                                    <p:animEffect transition="in" filter="fade">
                                      <p:cBhvr>
                                        <p:cTn id="20" dur="2000"/>
                                        <p:tgtEl>
                                          <p:spTgt spid="62466">
                                            <p:txEl>
                                              <p:pRg st="5" end="5"/>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62466">
                                            <p:txEl>
                                              <p:pRg st="7" end="7"/>
                                            </p:txEl>
                                          </p:spTgt>
                                        </p:tgtEl>
                                        <p:attrNameLst>
                                          <p:attrName>style.visibility</p:attrName>
                                        </p:attrNameLst>
                                      </p:cBhvr>
                                      <p:to>
                                        <p:strVal val="visible"/>
                                      </p:to>
                                    </p:set>
                                    <p:animEffect transition="in" filter="fade">
                                      <p:cBhvr>
                                        <p:cTn id="25" dur="2000"/>
                                        <p:tgtEl>
                                          <p:spTgt spid="62466">
                                            <p:txEl>
                                              <p:pRg st="7" end="7"/>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fade">
                                      <p:cBhvr>
                                        <p:cTn id="30" dur="2000"/>
                                        <p:tgtEl>
                                          <p:spTgt spid="2">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fade">
                                      <p:cBhvr>
                                        <p:cTn id="33" dur="2000"/>
                                        <p:tgtEl>
                                          <p:spTgt spid="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fade">
                                      <p:cBhvr>
                                        <p:cTn id="38" dur="2000"/>
                                        <p:tgtEl>
                                          <p:spTgt spid="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animEffect transition="in" filter="fade">
                                      <p:cBhvr>
                                        <p:cTn id="43" dur="2000"/>
                                        <p:tgtEl>
                                          <p:spTgt spid="7">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xEl>
                                              <p:pRg st="2" end="2"/>
                                            </p:txEl>
                                          </p:spTgt>
                                        </p:tgtEl>
                                        <p:attrNameLst>
                                          <p:attrName>style.visibility</p:attrName>
                                        </p:attrNameLst>
                                      </p:cBhvr>
                                      <p:to>
                                        <p:strVal val="visible"/>
                                      </p:to>
                                    </p:set>
                                    <p:animEffect transition="in" filter="fade">
                                      <p:cBhvr>
                                        <p:cTn id="48" dur="2000"/>
                                        <p:tgtEl>
                                          <p:spTgt spid="7">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
                                            <p:txEl>
                                              <p:pRg st="4" end="4"/>
                                            </p:txEl>
                                          </p:spTgt>
                                        </p:tgtEl>
                                        <p:attrNameLst>
                                          <p:attrName>style.visibility</p:attrName>
                                        </p:attrNameLst>
                                      </p:cBhvr>
                                      <p:to>
                                        <p:strVal val="visible"/>
                                      </p:to>
                                    </p:set>
                                    <p:animEffect transition="in" filter="fade">
                                      <p:cBhvr>
                                        <p:cTn id="53" dur="2000"/>
                                        <p:tgtEl>
                                          <p:spTgt spid="7">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
                                            <p:txEl>
                                              <p:pRg st="5" end="5"/>
                                            </p:txEl>
                                          </p:spTgt>
                                        </p:tgtEl>
                                        <p:attrNameLst>
                                          <p:attrName>style.visibility</p:attrName>
                                        </p:attrNameLst>
                                      </p:cBhvr>
                                      <p:to>
                                        <p:strVal val="visible"/>
                                      </p:to>
                                    </p:set>
                                    <p:animEffect transition="in" filter="fade">
                                      <p:cBhvr>
                                        <p:cTn id="58" dur="2000"/>
                                        <p:tgtEl>
                                          <p:spTgt spid="7">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
                                            <p:txEl>
                                              <p:pRg st="6" end="6"/>
                                            </p:txEl>
                                          </p:spTgt>
                                        </p:tgtEl>
                                        <p:attrNameLst>
                                          <p:attrName>style.visibility</p:attrName>
                                        </p:attrNameLst>
                                      </p:cBhvr>
                                      <p:to>
                                        <p:strVal val="visible"/>
                                      </p:to>
                                    </p:set>
                                    <p:animEffect transition="in" filter="fade">
                                      <p:cBhvr>
                                        <p:cTn id="63" dur="2000"/>
                                        <p:tgtEl>
                                          <p:spTgt spid="7">
                                            <p:txEl>
                                              <p:pRg st="6" end="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
                                            <p:txEl>
                                              <p:pRg st="7" end="7"/>
                                            </p:txEl>
                                          </p:spTgt>
                                        </p:tgtEl>
                                        <p:attrNameLst>
                                          <p:attrName>style.visibility</p:attrName>
                                        </p:attrNameLst>
                                      </p:cBhvr>
                                      <p:to>
                                        <p:strVal val="visible"/>
                                      </p:to>
                                    </p:set>
                                    <p:animEffect transition="in" filter="fade">
                                      <p:cBhvr>
                                        <p:cTn id="68" dur="2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1137" name="Picture 4" descr="Screen Shot 2020-02-03 at 10.35.03 PM.png">
            <a:extLst>
              <a:ext uri="{FF2B5EF4-FFF2-40B4-BE49-F238E27FC236}">
                <a16:creationId xmlns:a16="http://schemas.microsoft.com/office/drawing/2014/main" id="{AE56CDB5-4CB4-924D-9856-A2D24C6246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762000"/>
            <a:ext cx="6096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Rectangle 2">
            <a:extLst>
              <a:ext uri="{FF2B5EF4-FFF2-40B4-BE49-F238E27FC236}">
                <a16:creationId xmlns:a16="http://schemas.microsoft.com/office/drawing/2014/main" id="{34016CB8-31A8-AA4B-A484-98874DA51B51}"/>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Cepheids</a:t>
            </a:r>
          </a:p>
        </p:txBody>
      </p:sp>
      <p:sp>
        <p:nvSpPr>
          <p:cNvPr id="91139" name="TextBox 3">
            <a:extLst>
              <a:ext uri="{FF2B5EF4-FFF2-40B4-BE49-F238E27FC236}">
                <a16:creationId xmlns:a16="http://schemas.microsoft.com/office/drawing/2014/main" id="{DCC6E880-3A90-EA41-9D39-CADB785E1241}"/>
              </a:ext>
            </a:extLst>
          </p:cNvPr>
          <p:cNvSpPr txBox="1">
            <a:spLocks noChangeArrowheads="1"/>
          </p:cNvSpPr>
          <p:nvPr/>
        </p:nvSpPr>
        <p:spPr bwMode="auto">
          <a:xfrm>
            <a:off x="161925" y="685800"/>
            <a:ext cx="3248774"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MW, LMC, SMC, And, Tri,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 ~1-100 days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9500 in Gaia DR2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3% new</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Clementini</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+ 2019)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15000 in Gaia DR3</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Type 1 (Classical) Cepheids: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brightest</a:t>
            </a:r>
            <a:endParaRPr kumimoji="0" lang="en-US" altLang="en-US" sz="2000" b="0" i="0" u="none" strike="noStrike" kern="1200" cap="none" spc="0" normalizeH="0" baseline="-25000" noProof="0" dirty="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sym typeface="Wingdings" pitchFamily="2" charset="2"/>
              </a:rPr>
              <a:t>Type II Cepheids: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faintest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Pop II stars (metal poor)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sym typeface="Wingdings" pitchFamily="2" charset="2"/>
              </a:rPr>
              <a:t>Anomalous Cepheids: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coalesced old binaries?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key: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Leavitt’s Law P-L Relation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(varies by Cepheid type)</a:t>
            </a:r>
          </a:p>
        </p:txBody>
      </p:sp>
      <p:sp>
        <p:nvSpPr>
          <p:cNvPr id="91140" name="TextBox 6">
            <a:extLst>
              <a:ext uri="{FF2B5EF4-FFF2-40B4-BE49-F238E27FC236}">
                <a16:creationId xmlns:a16="http://schemas.microsoft.com/office/drawing/2014/main" id="{290EC0E0-880E-7E4D-BAD8-300AC52C2908}"/>
              </a:ext>
            </a:extLst>
          </p:cNvPr>
          <p:cNvSpPr txBox="1">
            <a:spLocks noChangeArrowheads="1"/>
          </p:cNvSpPr>
          <p:nvPr/>
        </p:nvSpPr>
        <p:spPr bwMode="auto">
          <a:xfrm>
            <a:off x="4518025" y="990600"/>
            <a:ext cx="3178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cyan+orange Type I fund+first order</a:t>
            </a:r>
          </a:p>
        </p:txBody>
      </p:sp>
      <p:sp>
        <p:nvSpPr>
          <p:cNvPr id="91141" name="TextBox 10">
            <a:extLst>
              <a:ext uri="{FF2B5EF4-FFF2-40B4-BE49-F238E27FC236}">
                <a16:creationId xmlns:a16="http://schemas.microsoft.com/office/drawing/2014/main" id="{4E219827-B088-DA47-A46D-3EDA47F6DC16}"/>
              </a:ext>
            </a:extLst>
          </p:cNvPr>
          <p:cNvSpPr txBox="1">
            <a:spLocks noChangeArrowheads="1"/>
          </p:cNvSpPr>
          <p:nvPr/>
        </p:nvSpPr>
        <p:spPr bwMode="auto">
          <a:xfrm>
            <a:off x="7315200" y="6324600"/>
            <a:ext cx="1673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Clementini+ 2019</a:t>
            </a:r>
          </a:p>
        </p:txBody>
      </p:sp>
      <p:sp>
        <p:nvSpPr>
          <p:cNvPr id="7" name="Donut 4">
            <a:extLst>
              <a:ext uri="{FF2B5EF4-FFF2-40B4-BE49-F238E27FC236}">
                <a16:creationId xmlns:a16="http://schemas.microsoft.com/office/drawing/2014/main" id="{8BEBB27C-3FFE-4544-8C94-CF47D7EE3237}"/>
              </a:ext>
            </a:extLst>
          </p:cNvPr>
          <p:cNvSpPr>
            <a:spLocks/>
          </p:cNvSpPr>
          <p:nvPr/>
        </p:nvSpPr>
        <p:spPr bwMode="auto">
          <a:xfrm rot="21139562">
            <a:off x="4714875" y="1674813"/>
            <a:ext cx="4351338" cy="322262"/>
          </a:xfrm>
          <a:custGeom>
            <a:avLst/>
            <a:gdLst>
              <a:gd name="T0" fmla="*/ 0 w 1066800"/>
              <a:gd name="T1" fmla="*/ 304800 h 609600"/>
              <a:gd name="T2" fmla="*/ 533400 w 1066800"/>
              <a:gd name="T3" fmla="*/ 0 h 609600"/>
              <a:gd name="T4" fmla="*/ 1066800 w 1066800"/>
              <a:gd name="T5" fmla="*/ 304800 h 609600"/>
              <a:gd name="T6" fmla="*/ 533400 w 1066800"/>
              <a:gd name="T7" fmla="*/ 609600 h 609600"/>
              <a:gd name="T8" fmla="*/ 0 w 1066800"/>
              <a:gd name="T9" fmla="*/ 304800 h 609600"/>
              <a:gd name="T10" fmla="*/ 31437 w 1066800"/>
              <a:gd name="T11" fmla="*/ 304800 h 609600"/>
              <a:gd name="T12" fmla="*/ 533400 w 1066800"/>
              <a:gd name="T13" fmla="*/ 578163 h 609600"/>
              <a:gd name="T14" fmla="*/ 1035363 w 1066800"/>
              <a:gd name="T15" fmla="*/ 304800 h 609600"/>
              <a:gd name="T16" fmla="*/ 533400 w 1066800"/>
              <a:gd name="T17" fmla="*/ 31437 h 609600"/>
              <a:gd name="T18" fmla="*/ 31437 w 10668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6800" h="609600">
                <a:moveTo>
                  <a:pt x="0" y="304800"/>
                </a:moveTo>
                <a:cubicBezTo>
                  <a:pt x="0" y="136464"/>
                  <a:pt x="238811" y="0"/>
                  <a:pt x="533400" y="0"/>
                </a:cubicBezTo>
                <a:cubicBezTo>
                  <a:pt x="827989" y="0"/>
                  <a:pt x="1066800" y="136464"/>
                  <a:pt x="1066800" y="304800"/>
                </a:cubicBezTo>
                <a:cubicBezTo>
                  <a:pt x="1066800" y="473136"/>
                  <a:pt x="827989" y="609600"/>
                  <a:pt x="533400" y="609600"/>
                </a:cubicBezTo>
                <a:cubicBezTo>
                  <a:pt x="238811" y="609600"/>
                  <a:pt x="0" y="473136"/>
                  <a:pt x="0" y="304800"/>
                </a:cubicBezTo>
                <a:close/>
                <a:moveTo>
                  <a:pt x="31437" y="304800"/>
                </a:moveTo>
                <a:cubicBezTo>
                  <a:pt x="31437" y="455774"/>
                  <a:pt x="256173" y="578163"/>
                  <a:pt x="533400" y="578163"/>
                </a:cubicBezTo>
                <a:cubicBezTo>
                  <a:pt x="810627" y="578163"/>
                  <a:pt x="1035363" y="455774"/>
                  <a:pt x="1035363" y="304800"/>
                </a:cubicBezTo>
                <a:cubicBezTo>
                  <a:pt x="1035363" y="153826"/>
                  <a:pt x="810627" y="31437"/>
                  <a:pt x="533400" y="31437"/>
                </a:cubicBezTo>
                <a:cubicBezTo>
                  <a:pt x="256173" y="31437"/>
                  <a:pt x="31437" y="153826"/>
                  <a:pt x="31437"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extBox 6">
            <a:extLst>
              <a:ext uri="{FF2B5EF4-FFF2-40B4-BE49-F238E27FC236}">
                <a16:creationId xmlns:a16="http://schemas.microsoft.com/office/drawing/2014/main" id="{1CB98428-4D73-F3B1-36AF-294CC6A252AD}"/>
              </a:ext>
            </a:extLst>
          </p:cNvPr>
          <p:cNvSpPr txBox="1">
            <a:spLocks noChangeArrowheads="1"/>
          </p:cNvSpPr>
          <p:nvPr/>
        </p:nvSpPr>
        <p:spPr bwMode="auto">
          <a:xfrm>
            <a:off x="7086600" y="1871246"/>
            <a:ext cx="7811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Type II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3185" name="Picture 2" descr="Screen Shot 2020-02-04 at 12.23.10 AM.png">
            <a:extLst>
              <a:ext uri="{FF2B5EF4-FFF2-40B4-BE49-F238E27FC236}">
                <a16:creationId xmlns:a16="http://schemas.microsoft.com/office/drawing/2014/main" id="{2EE653D3-16E1-BD4D-B836-43513652E3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Rectangle 2">
            <a:extLst>
              <a:ext uri="{FF2B5EF4-FFF2-40B4-BE49-F238E27FC236}">
                <a16:creationId xmlns:a16="http://schemas.microsoft.com/office/drawing/2014/main" id="{C6F556D3-7129-4147-AB7A-8483CB6F9582}"/>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Type II Cepheids</a:t>
            </a:r>
          </a:p>
        </p:txBody>
      </p:sp>
      <p:sp>
        <p:nvSpPr>
          <p:cNvPr id="64515" name="TextBox 3">
            <a:extLst>
              <a:ext uri="{FF2B5EF4-FFF2-40B4-BE49-F238E27FC236}">
                <a16:creationId xmlns:a16="http://schemas.microsoft.com/office/drawing/2014/main" id="{2CEB1474-38EA-8A4C-B751-0AFD8AB16892}"/>
              </a:ext>
            </a:extLst>
          </p:cNvPr>
          <p:cNvSpPr txBox="1">
            <a:spLocks noChangeArrowheads="1"/>
          </p:cNvSpPr>
          <p:nvPr/>
        </p:nvSpPr>
        <p:spPr bwMode="auto">
          <a:xfrm>
            <a:off x="304800" y="5029200"/>
            <a:ext cx="8153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Type II = Pop II stars (metal poor)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P = 1-50+ days … different P-L relation than Classical Cepheids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0.5 M</a:t>
            </a:r>
            <a:r>
              <a:rPr kumimoji="0" lang="en-US" altLang="en-US" sz="2000" b="0" i="0" u="none" strike="noStrike" kern="1200" cap="none" spc="0" normalizeH="0" baseline="-25000" noProof="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rPr>
              <a:t></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includes … BL Her …….… W Vir ………. RV Tau subclasses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HB</a:t>
            </a:r>
            <a:r>
              <a:rPr kumimoji="0" lang="en-US" altLang="en-US" sz="1600" b="0" i="0" u="none" strike="noStrike" kern="1200" cap="none" spc="0" normalizeH="0" baseline="0" noProof="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rPr>
              <a:t></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AGB       He flash/AGB      AGB</a:t>
            </a:r>
            <a:r>
              <a:rPr kumimoji="0" lang="en-US" altLang="en-US" sz="2000" b="0" i="0" u="none" strike="noStrike" kern="1200" cap="none" spc="0" normalizeH="0" baseline="0" noProof="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rPr>
              <a:t></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WD</a:t>
            </a:r>
          </a:p>
        </p:txBody>
      </p:sp>
      <p:sp>
        <p:nvSpPr>
          <p:cNvPr id="93188" name="TextBox 7">
            <a:extLst>
              <a:ext uri="{FF2B5EF4-FFF2-40B4-BE49-F238E27FC236}">
                <a16:creationId xmlns:a16="http://schemas.microsoft.com/office/drawing/2014/main" id="{7CDB0B3C-6FA4-9F43-8474-58E147751774}"/>
              </a:ext>
            </a:extLst>
          </p:cNvPr>
          <p:cNvSpPr txBox="1">
            <a:spLocks noChangeArrowheads="1"/>
          </p:cNvSpPr>
          <p:nvPr/>
        </p:nvSpPr>
        <p:spPr bwMode="auto">
          <a:xfrm>
            <a:off x="7620000" y="6019800"/>
            <a:ext cx="1365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credit: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OGLE Project</a:t>
            </a:r>
          </a:p>
        </p:txBody>
      </p:sp>
      <p:pic>
        <p:nvPicPr>
          <p:cNvPr id="64517" name="Picture 4" descr="Screen Shot 2020-02-04 at 12.44.14 AM.png">
            <a:extLst>
              <a:ext uri="{FF2B5EF4-FFF2-40B4-BE49-F238E27FC236}">
                <a16:creationId xmlns:a16="http://schemas.microsoft.com/office/drawing/2014/main" id="{46903EC5-35A3-A44A-BC29-0B1CDABF84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2347913"/>
            <a:ext cx="11430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5" descr="Screen Shot 2020-02-04 at 12.45.41 AM.png">
            <a:extLst>
              <a:ext uri="{FF2B5EF4-FFF2-40B4-BE49-F238E27FC236}">
                <a16:creationId xmlns:a16="http://schemas.microsoft.com/office/drawing/2014/main" id="{67E6294A-C067-D44E-9CD6-62E561C71EC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514725"/>
            <a:ext cx="8382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6" descr="Screen Shot 2020-02-04 at 12.46.39 AM.png">
            <a:extLst>
              <a:ext uri="{FF2B5EF4-FFF2-40B4-BE49-F238E27FC236}">
                <a16:creationId xmlns:a16="http://schemas.microsoft.com/office/drawing/2014/main" id="{42079164-DA84-CF40-8B79-51AA4CB7AF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98875" y="3962400"/>
            <a:ext cx="102552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8" descr="Screen Shot 2020-02-04 at 12.47.56 AM.png">
            <a:extLst>
              <a:ext uri="{FF2B5EF4-FFF2-40B4-BE49-F238E27FC236}">
                <a16:creationId xmlns:a16="http://schemas.microsoft.com/office/drawing/2014/main" id="{F3B6FFD4-6351-C741-B955-0CAA53030D7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98750" y="1295400"/>
            <a:ext cx="103505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823889E7-B5FE-5940-9DD3-3D2930FE3F67}"/>
              </a:ext>
            </a:extLst>
          </p:cNvPr>
          <p:cNvCxnSpPr>
            <a:cxnSpLocks/>
          </p:cNvCxnSpPr>
          <p:nvPr/>
        </p:nvCxnSpPr>
        <p:spPr>
          <a:xfrm>
            <a:off x="1752600" y="4222750"/>
            <a:ext cx="0" cy="806450"/>
          </a:xfrm>
          <a:prstGeom prst="straightConnector1">
            <a:avLst/>
          </a:prstGeom>
          <a:ln w="1905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7">
            <a:extLst>
              <a:ext uri="{FF2B5EF4-FFF2-40B4-BE49-F238E27FC236}">
                <a16:creationId xmlns:a16="http://schemas.microsoft.com/office/drawing/2014/main" id="{169A9275-1450-C04D-B832-9F2A601BE30C}"/>
              </a:ext>
            </a:extLst>
          </p:cNvPr>
          <p:cNvSpPr txBox="1">
            <a:spLocks noChangeArrowheads="1"/>
          </p:cNvSpPr>
          <p:nvPr/>
        </p:nvSpPr>
        <p:spPr bwMode="auto">
          <a:xfrm>
            <a:off x="1454150" y="4248150"/>
            <a:ext cx="596900" cy="46037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a typeface="ＭＳ Ｐゴシック" panose="020B0600070205080204" pitchFamily="34" charset="-128"/>
                <a:cs typeface="+mn-cs"/>
              </a:rPr>
              <a:t>RR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BBE0E3">
                    <a:lumMod val="10000"/>
                  </a:srgbClr>
                </a:solidFill>
                <a:effectLst/>
                <a:uLnTx/>
                <a:uFillTx/>
                <a:latin typeface="Times New Roman" panose="02020603050405020304" pitchFamily="18" charset="0"/>
                <a:ea typeface="ＭＳ Ｐゴシック" panose="020B0600070205080204" pitchFamily="34" charset="-128"/>
                <a:cs typeface="+mn-cs"/>
              </a:rPr>
              <a:t>Lyraes</a:t>
            </a:r>
            <a:endParaRPr kumimoji="0" lang="en-US" altLang="en-US" sz="12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4520"/>
                                        </p:tgtEl>
                                        <p:attrNameLst>
                                          <p:attrName>style.visibility</p:attrName>
                                        </p:attrNameLst>
                                      </p:cBhvr>
                                      <p:to>
                                        <p:strVal val="visible"/>
                                      </p:to>
                                    </p:set>
                                    <p:animEffect transition="in" filter="fade">
                                      <p:cBhvr>
                                        <p:cTn id="7" dur="2000"/>
                                        <p:tgtEl>
                                          <p:spTgt spid="645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4515">
                                            <p:txEl>
                                              <p:pRg st="0" end="0"/>
                                            </p:txEl>
                                          </p:spTgt>
                                        </p:tgtEl>
                                        <p:attrNameLst>
                                          <p:attrName>style.visibility</p:attrName>
                                        </p:attrNameLst>
                                      </p:cBhvr>
                                      <p:to>
                                        <p:strVal val="visible"/>
                                      </p:to>
                                    </p:set>
                                    <p:animEffect transition="in" filter="fade">
                                      <p:cBhvr>
                                        <p:cTn id="12" dur="2000"/>
                                        <p:tgtEl>
                                          <p:spTgt spid="6451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4515">
                                            <p:txEl>
                                              <p:pRg st="1" end="1"/>
                                            </p:txEl>
                                          </p:spTgt>
                                        </p:tgtEl>
                                        <p:attrNameLst>
                                          <p:attrName>style.visibility</p:attrName>
                                        </p:attrNameLst>
                                      </p:cBhvr>
                                      <p:to>
                                        <p:strVal val="visible"/>
                                      </p:to>
                                    </p:set>
                                    <p:animEffect transition="in" filter="fade">
                                      <p:cBhvr>
                                        <p:cTn id="17" dur="2000"/>
                                        <p:tgtEl>
                                          <p:spTgt spid="6451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0"/>
                                        <p:tgtEl>
                                          <p:spTgt spid="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64515">
                                            <p:txEl>
                                              <p:pRg st="2" end="2"/>
                                            </p:txEl>
                                          </p:spTgt>
                                        </p:tgtEl>
                                        <p:attrNameLst>
                                          <p:attrName>style.visibility</p:attrName>
                                        </p:attrNameLst>
                                      </p:cBhvr>
                                      <p:to>
                                        <p:strVal val="visible"/>
                                      </p:to>
                                    </p:set>
                                    <p:animEffect transition="in" filter="fade">
                                      <p:cBhvr>
                                        <p:cTn id="30" dur="2000"/>
                                        <p:tgtEl>
                                          <p:spTgt spid="64515">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64515">
                                            <p:txEl>
                                              <p:pRg st="3" end="3"/>
                                            </p:txEl>
                                          </p:spTgt>
                                        </p:tgtEl>
                                        <p:attrNameLst>
                                          <p:attrName>style.visibility</p:attrName>
                                        </p:attrNameLst>
                                      </p:cBhvr>
                                      <p:to>
                                        <p:strVal val="visible"/>
                                      </p:to>
                                    </p:set>
                                    <p:animEffect transition="in" filter="fade">
                                      <p:cBhvr>
                                        <p:cTn id="35" dur="2000"/>
                                        <p:tgtEl>
                                          <p:spTgt spid="64515">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64519"/>
                                        </p:tgtEl>
                                        <p:attrNameLst>
                                          <p:attrName>style.visibility</p:attrName>
                                        </p:attrNameLst>
                                      </p:cBhvr>
                                      <p:to>
                                        <p:strVal val="visible"/>
                                      </p:to>
                                    </p:set>
                                    <p:animEffect transition="in" filter="fade">
                                      <p:cBhvr>
                                        <p:cTn id="40" dur="2000"/>
                                        <p:tgtEl>
                                          <p:spTgt spid="6451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64518"/>
                                        </p:tgtEl>
                                        <p:attrNameLst>
                                          <p:attrName>style.visibility</p:attrName>
                                        </p:attrNameLst>
                                      </p:cBhvr>
                                      <p:to>
                                        <p:strVal val="visible"/>
                                      </p:to>
                                    </p:set>
                                    <p:animEffect transition="in" filter="fade">
                                      <p:cBhvr>
                                        <p:cTn id="45" dur="2000"/>
                                        <p:tgtEl>
                                          <p:spTgt spid="6451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64517"/>
                                        </p:tgtEl>
                                        <p:attrNameLst>
                                          <p:attrName>style.visibility</p:attrName>
                                        </p:attrNameLst>
                                      </p:cBhvr>
                                      <p:to>
                                        <p:strVal val="visible"/>
                                      </p:to>
                                    </p:set>
                                    <p:animEffect transition="in" filter="fade">
                                      <p:cBhvr>
                                        <p:cTn id="50" dur="2000"/>
                                        <p:tgtEl>
                                          <p:spTgt spid="6451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64515">
                                            <p:txEl>
                                              <p:pRg st="4" end="4"/>
                                            </p:txEl>
                                          </p:spTgt>
                                        </p:tgtEl>
                                        <p:attrNameLst>
                                          <p:attrName>style.visibility</p:attrName>
                                        </p:attrNameLst>
                                      </p:cBhvr>
                                      <p:to>
                                        <p:strVal val="visible"/>
                                      </p:to>
                                    </p:set>
                                    <p:animEffect transition="in" filter="fade">
                                      <p:cBhvr>
                                        <p:cTn id="55" dur="2000"/>
                                        <p:tgtEl>
                                          <p:spTgt spid="645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5233" name="Picture 1">
            <a:extLst>
              <a:ext uri="{FF2B5EF4-FFF2-40B4-BE49-F238E27FC236}">
                <a16:creationId xmlns:a16="http://schemas.microsoft.com/office/drawing/2014/main" id="{05782A8D-0F8A-1A47-99FF-D17C07588E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0"/>
            <a:ext cx="89154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Rectangle 2">
            <a:extLst>
              <a:ext uri="{FF2B5EF4-FFF2-40B4-BE49-F238E27FC236}">
                <a16:creationId xmlns:a16="http://schemas.microsoft.com/office/drawing/2014/main" id="{A0166DB2-90E1-C84D-AF94-C958DBD52BBF}"/>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Anomalous Cepheids</a:t>
            </a:r>
          </a:p>
        </p:txBody>
      </p:sp>
      <p:sp>
        <p:nvSpPr>
          <p:cNvPr id="66563" name="TextBox 3">
            <a:extLst>
              <a:ext uri="{FF2B5EF4-FFF2-40B4-BE49-F238E27FC236}">
                <a16:creationId xmlns:a16="http://schemas.microsoft.com/office/drawing/2014/main" id="{0A9FBB86-97EA-8140-A35E-C6655632E8CB}"/>
              </a:ext>
            </a:extLst>
          </p:cNvPr>
          <p:cNvSpPr txBox="1">
            <a:spLocks noChangeArrowheads="1"/>
          </p:cNvSpPr>
          <p:nvPr/>
        </p:nvSpPr>
        <p:spPr bwMode="auto">
          <a:xfrm>
            <a:off x="381000" y="5153025"/>
            <a:ext cx="7239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 = 0.4-3 days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 M</a:t>
            </a:r>
            <a:r>
              <a:rPr kumimoji="0" lang="en-US" altLang="en-US" sz="2000" b="0" i="0" u="none" strike="noStrike" kern="1200" cap="none" spc="0" normalizeH="0" baseline="-25000" noProof="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metal deficient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intermediate age/low metallicity … OR …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coalesced old binaries</a:t>
            </a:r>
          </a:p>
        </p:txBody>
      </p:sp>
      <p:sp>
        <p:nvSpPr>
          <p:cNvPr id="95236" name="TextBox 7">
            <a:extLst>
              <a:ext uri="{FF2B5EF4-FFF2-40B4-BE49-F238E27FC236}">
                <a16:creationId xmlns:a16="http://schemas.microsoft.com/office/drawing/2014/main" id="{7F7E321B-3252-9042-A2DF-217343B9F463}"/>
              </a:ext>
            </a:extLst>
          </p:cNvPr>
          <p:cNvSpPr txBox="1">
            <a:spLocks noChangeArrowheads="1"/>
          </p:cNvSpPr>
          <p:nvPr/>
        </p:nvSpPr>
        <p:spPr bwMode="auto">
          <a:xfrm>
            <a:off x="7620000" y="6019800"/>
            <a:ext cx="1365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credit: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OGLE Project</a:t>
            </a:r>
          </a:p>
        </p:txBody>
      </p:sp>
      <p:pic>
        <p:nvPicPr>
          <p:cNvPr id="74757" name="Picture 2" descr="Screen Shot 2020-02-04 at 12.52.43 AM.png">
            <a:extLst>
              <a:ext uri="{FF2B5EF4-FFF2-40B4-BE49-F238E27FC236}">
                <a16:creationId xmlns:a16="http://schemas.microsoft.com/office/drawing/2014/main" id="{02024439-7C8B-9B49-BC7D-AEFC56619F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168650"/>
            <a:ext cx="12192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6" descr="Screen Shot 2020-02-04 at 12.47.56 AM.png">
            <a:extLst>
              <a:ext uri="{FF2B5EF4-FFF2-40B4-BE49-F238E27FC236}">
                <a16:creationId xmlns:a16="http://schemas.microsoft.com/office/drawing/2014/main" id="{92F2F2A3-752A-9744-8734-29B3605E2B4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98750" y="1295400"/>
            <a:ext cx="103505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4758"/>
                                        </p:tgtEl>
                                        <p:attrNameLst>
                                          <p:attrName>style.visibility</p:attrName>
                                        </p:attrNameLst>
                                      </p:cBhvr>
                                      <p:to>
                                        <p:strVal val="visible"/>
                                      </p:to>
                                    </p:set>
                                    <p:animEffect transition="in" filter="fade">
                                      <p:cBhvr>
                                        <p:cTn id="7" dur="2000"/>
                                        <p:tgtEl>
                                          <p:spTgt spid="747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4757"/>
                                        </p:tgtEl>
                                        <p:attrNameLst>
                                          <p:attrName>style.visibility</p:attrName>
                                        </p:attrNameLst>
                                      </p:cBhvr>
                                      <p:to>
                                        <p:strVal val="visible"/>
                                      </p:to>
                                    </p:set>
                                    <p:animEffect transition="in" filter="fade">
                                      <p:cBhvr>
                                        <p:cTn id="12" dur="2000"/>
                                        <p:tgtEl>
                                          <p:spTgt spid="747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6563">
                                            <p:txEl>
                                              <p:pRg st="0" end="0"/>
                                            </p:txEl>
                                          </p:spTgt>
                                        </p:tgtEl>
                                        <p:attrNameLst>
                                          <p:attrName>style.visibility</p:attrName>
                                        </p:attrNameLst>
                                      </p:cBhvr>
                                      <p:to>
                                        <p:strVal val="visible"/>
                                      </p:to>
                                    </p:set>
                                    <p:animEffect transition="in" filter="fade">
                                      <p:cBhvr>
                                        <p:cTn id="17" dur="2000"/>
                                        <p:tgtEl>
                                          <p:spTgt spid="6656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6563">
                                            <p:txEl>
                                              <p:pRg st="1" end="1"/>
                                            </p:txEl>
                                          </p:spTgt>
                                        </p:tgtEl>
                                        <p:attrNameLst>
                                          <p:attrName>style.visibility</p:attrName>
                                        </p:attrNameLst>
                                      </p:cBhvr>
                                      <p:to>
                                        <p:strVal val="visible"/>
                                      </p:to>
                                    </p:set>
                                    <p:animEffect transition="in" filter="fade">
                                      <p:cBhvr>
                                        <p:cTn id="22" dur="2000"/>
                                        <p:tgtEl>
                                          <p:spTgt spid="66563">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6563">
                                            <p:txEl>
                                              <p:pRg st="2" end="2"/>
                                            </p:txEl>
                                          </p:spTgt>
                                        </p:tgtEl>
                                        <p:attrNameLst>
                                          <p:attrName>style.visibility</p:attrName>
                                        </p:attrNameLst>
                                      </p:cBhvr>
                                      <p:to>
                                        <p:strVal val="visible"/>
                                      </p:to>
                                    </p:set>
                                    <p:animEffect transition="in" filter="fade">
                                      <p:cBhvr>
                                        <p:cTn id="27" dur="2000"/>
                                        <p:tgtEl>
                                          <p:spTgt spid="66563">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66563">
                                            <p:txEl>
                                              <p:pRg st="3" end="3"/>
                                            </p:txEl>
                                          </p:spTgt>
                                        </p:tgtEl>
                                        <p:attrNameLst>
                                          <p:attrName>style.visibility</p:attrName>
                                        </p:attrNameLst>
                                      </p:cBhvr>
                                      <p:to>
                                        <p:strVal val="visible"/>
                                      </p:to>
                                    </p:set>
                                    <p:animEffect transition="in" filter="fade">
                                      <p:cBhvr>
                                        <p:cTn id="32" dur="2000"/>
                                        <p:tgtEl>
                                          <p:spTgt spid="665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7CFB4B81-C162-6848-BFC4-9930D0F63967}"/>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9500 Cepheids in Gaia DR2</a:t>
            </a:r>
          </a:p>
        </p:txBody>
      </p:sp>
      <p:sp>
        <p:nvSpPr>
          <p:cNvPr id="97282" name="TextBox 5">
            <a:extLst>
              <a:ext uri="{FF2B5EF4-FFF2-40B4-BE49-F238E27FC236}">
                <a16:creationId xmlns:a16="http://schemas.microsoft.com/office/drawing/2014/main" id="{D2361B30-A106-B14C-BF32-C697A7317512}"/>
              </a:ext>
            </a:extLst>
          </p:cNvPr>
          <p:cNvSpPr txBox="1">
            <a:spLocks noChangeArrowheads="1"/>
          </p:cNvSpPr>
          <p:nvPr/>
        </p:nvSpPr>
        <p:spPr bwMode="auto">
          <a:xfrm>
            <a:off x="2590800" y="5692775"/>
            <a:ext cx="3886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red = OGLE and others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blue = Gaia (new)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GDR3 has ~15000 Cepheids</a:t>
            </a:r>
          </a:p>
        </p:txBody>
      </p:sp>
      <p:pic>
        <p:nvPicPr>
          <p:cNvPr id="97283" name="Picture 1" descr="Screen Shot 2020-02-04 at 1.43.58 AM.png">
            <a:extLst>
              <a:ext uri="{FF2B5EF4-FFF2-40B4-BE49-F238E27FC236}">
                <a16:creationId xmlns:a16="http://schemas.microsoft.com/office/drawing/2014/main" id="{7FCA7277-E626-BF45-A098-4CFBD445CA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238" y="884238"/>
            <a:ext cx="8916987"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Box 6">
            <a:extLst>
              <a:ext uri="{FF2B5EF4-FFF2-40B4-BE49-F238E27FC236}">
                <a16:creationId xmlns:a16="http://schemas.microsoft.com/office/drawing/2014/main" id="{94183724-6535-0943-8DDA-DCA31675F247}"/>
              </a:ext>
            </a:extLst>
          </p:cNvPr>
          <p:cNvSpPr txBox="1">
            <a:spLocks noChangeArrowheads="1"/>
          </p:cNvSpPr>
          <p:nvPr/>
        </p:nvSpPr>
        <p:spPr bwMode="auto">
          <a:xfrm>
            <a:off x="7315200" y="6324600"/>
            <a:ext cx="1673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Clementini+ 2019</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6239B515-5267-B14B-9C14-45BC06DD4A68}"/>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Cepheids in LMC+ SMC</a:t>
            </a:r>
          </a:p>
        </p:txBody>
      </p:sp>
      <p:sp>
        <p:nvSpPr>
          <p:cNvPr id="99330" name="TextBox 7">
            <a:extLst>
              <a:ext uri="{FF2B5EF4-FFF2-40B4-BE49-F238E27FC236}">
                <a16:creationId xmlns:a16="http://schemas.microsoft.com/office/drawing/2014/main" id="{E373136F-25EB-A94C-8EE0-ACCC887B527D}"/>
              </a:ext>
            </a:extLst>
          </p:cNvPr>
          <p:cNvSpPr txBox="1">
            <a:spLocks noChangeArrowheads="1"/>
          </p:cNvSpPr>
          <p:nvPr/>
        </p:nvSpPr>
        <p:spPr bwMode="auto">
          <a:xfrm>
            <a:off x="7620000" y="6019800"/>
            <a:ext cx="1365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credit: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OGLE Project</a:t>
            </a:r>
          </a:p>
        </p:txBody>
      </p:sp>
      <p:pic>
        <p:nvPicPr>
          <p:cNvPr id="99331" name="Picture 1" descr="Screen Shot 2020-02-03 at 11.10.02 PM.png">
            <a:extLst>
              <a:ext uri="{FF2B5EF4-FFF2-40B4-BE49-F238E27FC236}">
                <a16:creationId xmlns:a16="http://schemas.microsoft.com/office/drawing/2014/main" id="{A3E90506-8F9A-D94A-8B19-D23DC54999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575" y="838200"/>
            <a:ext cx="815340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Box 5">
            <a:extLst>
              <a:ext uri="{FF2B5EF4-FFF2-40B4-BE49-F238E27FC236}">
                <a16:creationId xmlns:a16="http://schemas.microsoft.com/office/drawing/2014/main" id="{DAA6EC71-81CE-2448-965C-7F129E12BD4A}"/>
              </a:ext>
            </a:extLst>
          </p:cNvPr>
          <p:cNvSpPr txBox="1">
            <a:spLocks noChangeArrowheads="1"/>
          </p:cNvSpPr>
          <p:nvPr/>
        </p:nvSpPr>
        <p:spPr bwMode="auto">
          <a:xfrm>
            <a:off x="2819400" y="5638800"/>
            <a:ext cx="3886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green = OGLE Cepheids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magenta = OGLE and others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blue = Gaia (new)</a:t>
            </a:r>
          </a:p>
        </p:txBody>
      </p:sp>
      <p:sp>
        <p:nvSpPr>
          <p:cNvPr id="2" name="TextBox 1">
            <a:extLst>
              <a:ext uri="{FF2B5EF4-FFF2-40B4-BE49-F238E27FC236}">
                <a16:creationId xmlns:a16="http://schemas.microsoft.com/office/drawing/2014/main" id="{1D9A15A5-FC01-EBE4-935C-AA2F22CB8AA0}"/>
              </a:ext>
            </a:extLst>
          </p:cNvPr>
          <p:cNvSpPr txBox="1"/>
          <p:nvPr/>
        </p:nvSpPr>
        <p:spPr>
          <a:xfrm>
            <a:off x="3701953" y="1905000"/>
            <a:ext cx="2121093" cy="19389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USEFUL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RARE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BA032E27-D642-1948-B4CA-4B7F12ACF340}"/>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NSF Proposal Ideas: Meetings</a:t>
            </a:r>
          </a:p>
        </p:txBody>
      </p:sp>
      <p:sp>
        <p:nvSpPr>
          <p:cNvPr id="99330" name="TextBox 2">
            <a:extLst>
              <a:ext uri="{FF2B5EF4-FFF2-40B4-BE49-F238E27FC236}">
                <a16:creationId xmlns:a16="http://schemas.microsoft.com/office/drawing/2014/main" id="{193F18DB-2099-FC44-9EF0-8190321AB9FF}"/>
              </a:ext>
            </a:extLst>
          </p:cNvPr>
          <p:cNvSpPr txBox="1">
            <a:spLocks noChangeArrowheads="1"/>
          </p:cNvSpPr>
          <p:nvPr/>
        </p:nvSpPr>
        <p:spPr bwMode="auto">
          <a:xfrm>
            <a:off x="1104900" y="1295400"/>
            <a:ext cx="68961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		Wednesday	Friday		Monday</a:t>
            </a:r>
          </a:p>
          <a:p>
            <a:pPr eaLnBrk="1" hangingPunct="1">
              <a:spcBef>
                <a:spcPct val="0"/>
              </a:spcBef>
              <a:buFontTx/>
              <a:buNone/>
            </a:pPr>
            <a:endParaRPr lang="en-US" altLang="en-US" sz="2000" dirty="0">
              <a:solidFill>
                <a:srgbClr val="0000FF"/>
              </a:solidFill>
              <a:latin typeface="Times New Roman" panose="02020603050405020304" pitchFamily="18" charset="0"/>
            </a:endParaRPr>
          </a:p>
          <a:p>
            <a:pPr eaLnBrk="1" hangingPunct="1">
              <a:spcBef>
                <a:spcPct val="0"/>
              </a:spcBef>
              <a:buFontTx/>
              <a:buNone/>
            </a:pPr>
            <a:r>
              <a:rPr lang="en-US" altLang="en-US" sz="2000" dirty="0">
                <a:solidFill>
                  <a:srgbClr val="0000FF"/>
                </a:solidFill>
                <a:latin typeface="Times New Roman" panose="02020603050405020304" pitchFamily="18" charset="0"/>
              </a:rPr>
              <a:t>10:00am		</a:t>
            </a:r>
            <a:r>
              <a:rPr lang="en-US" altLang="en-US" sz="2000" dirty="0" err="1">
                <a:solidFill>
                  <a:srgbClr val="0000FF"/>
                </a:solidFill>
                <a:latin typeface="Times New Roman" panose="02020603050405020304" pitchFamily="18" charset="0"/>
              </a:rPr>
              <a:t>Kayvon</a:t>
            </a:r>
            <a:r>
              <a:rPr lang="en-US" altLang="en-US" sz="2000" dirty="0">
                <a:solidFill>
                  <a:srgbClr val="0000FF"/>
                </a:solidFill>
                <a:latin typeface="Times New Roman" panose="02020603050405020304" pitchFamily="18" charset="0"/>
              </a:rPr>
              <a:t>		Colin		XXX</a:t>
            </a:r>
          </a:p>
          <a:p>
            <a:pPr eaLnBrk="1" hangingPunct="1">
              <a:spcBef>
                <a:spcPct val="0"/>
              </a:spcBef>
              <a:buFontTx/>
              <a:buNone/>
            </a:pPr>
            <a:r>
              <a:rPr lang="en-US" altLang="en-US" sz="2000" dirty="0">
                <a:solidFill>
                  <a:srgbClr val="0000FF"/>
                </a:solidFill>
                <a:latin typeface="Times New Roman" panose="02020603050405020304" pitchFamily="18" charset="0"/>
              </a:rPr>
              <a:t>10:20am		Madison		Jacob		XXX</a:t>
            </a:r>
          </a:p>
          <a:p>
            <a:pPr eaLnBrk="1" hangingPunct="1">
              <a:spcBef>
                <a:spcPct val="0"/>
              </a:spcBef>
              <a:buFontTx/>
              <a:buNone/>
            </a:pPr>
            <a:r>
              <a:rPr lang="en-US" altLang="en-US" sz="2000" dirty="0">
                <a:solidFill>
                  <a:srgbClr val="0000FF"/>
                </a:solidFill>
                <a:latin typeface="Times New Roman" panose="02020603050405020304" pitchFamily="18" charset="0"/>
              </a:rPr>
              <a:t>10:40am		Matthew		Sebastian	XXX</a:t>
            </a:r>
          </a:p>
          <a:p>
            <a:pPr eaLnBrk="1" hangingPunct="1">
              <a:spcBef>
                <a:spcPct val="0"/>
              </a:spcBef>
              <a:buFontTx/>
              <a:buNone/>
            </a:pPr>
            <a:r>
              <a:rPr lang="en-US" altLang="en-US" sz="2000" dirty="0">
                <a:solidFill>
                  <a:srgbClr val="0000FF"/>
                </a:solidFill>
                <a:latin typeface="Times New Roman" panose="02020603050405020304" pitchFamily="18" charset="0"/>
              </a:rPr>
              <a:t>11:00am		Yasmeen	XXX		Jessica</a:t>
            </a:r>
          </a:p>
          <a:p>
            <a:pPr eaLnBrk="1" hangingPunct="1">
              <a:spcBef>
                <a:spcPct val="0"/>
              </a:spcBef>
              <a:buFontTx/>
              <a:buNone/>
            </a:pPr>
            <a:r>
              <a:rPr lang="en-US" altLang="en-US" sz="2000" dirty="0">
                <a:solidFill>
                  <a:srgbClr val="0000FF"/>
                </a:solidFill>
                <a:latin typeface="Times New Roman" panose="02020603050405020304" pitchFamily="18" charset="0"/>
              </a:rPr>
              <a:t>11:20am		…		XXX		XXX</a:t>
            </a:r>
          </a:p>
          <a:p>
            <a:pPr eaLnBrk="1" hangingPunct="1">
              <a:spcBef>
                <a:spcPct val="0"/>
              </a:spcBef>
              <a:buFontTx/>
              <a:buNone/>
            </a:pPr>
            <a:r>
              <a:rPr lang="en-US" altLang="en-US" sz="2000" dirty="0">
                <a:solidFill>
                  <a:srgbClr val="0000FF"/>
                </a:solidFill>
                <a:latin typeface="Times New Roman" panose="02020603050405020304" pitchFamily="18" charset="0"/>
              </a:rPr>
              <a:t>11:40am		…		XXX		XXX</a:t>
            </a:r>
          </a:p>
          <a:p>
            <a:pPr eaLnBrk="1" hangingPunct="1">
              <a:spcBef>
                <a:spcPct val="0"/>
              </a:spcBef>
              <a:buFontTx/>
              <a:buNone/>
            </a:pPr>
            <a:r>
              <a:rPr lang="en-US" altLang="en-US" sz="2000" dirty="0">
                <a:solidFill>
                  <a:srgbClr val="0000FF"/>
                </a:solidFill>
                <a:latin typeface="Times New Roman" panose="02020603050405020304" pitchFamily="18" charset="0"/>
              </a:rPr>
              <a:t>12:00pm		…		XXX		…</a:t>
            </a:r>
          </a:p>
          <a:p>
            <a:pPr eaLnBrk="1" hangingPunct="1">
              <a:spcBef>
                <a:spcPct val="0"/>
              </a:spcBef>
              <a:buFontTx/>
              <a:buNone/>
            </a:pPr>
            <a:r>
              <a:rPr lang="en-US" altLang="en-US" sz="2000" dirty="0">
                <a:solidFill>
                  <a:srgbClr val="0000FF"/>
                </a:solidFill>
                <a:latin typeface="Times New Roman" panose="02020603050405020304" pitchFamily="18" charset="0"/>
              </a:rPr>
              <a:t>12:20pm		…		XXX		…</a:t>
            </a:r>
          </a:p>
          <a:p>
            <a:pPr eaLnBrk="1" hangingPunct="1">
              <a:spcBef>
                <a:spcPct val="0"/>
              </a:spcBef>
              <a:buFontTx/>
              <a:buNone/>
            </a:pPr>
            <a:r>
              <a:rPr lang="en-US" altLang="en-US" sz="2000" dirty="0">
                <a:solidFill>
                  <a:srgbClr val="0000FF"/>
                </a:solidFill>
                <a:latin typeface="Times New Roman" panose="02020603050405020304" pitchFamily="18" charset="0"/>
              </a:rPr>
              <a:t>12:40pm		XXX		XXX		…</a:t>
            </a:r>
          </a:p>
          <a:p>
            <a:pPr eaLnBrk="1" hangingPunct="1">
              <a:spcBef>
                <a:spcPct val="0"/>
              </a:spcBef>
              <a:buFontTx/>
              <a:buNone/>
            </a:pPr>
            <a:r>
              <a:rPr lang="en-US" altLang="en-US" sz="2000" dirty="0">
                <a:solidFill>
                  <a:srgbClr val="0000FF"/>
                </a:solidFill>
                <a:latin typeface="Times New Roman" panose="02020603050405020304" pitchFamily="18" charset="0"/>
              </a:rPr>
              <a:t>1:00pm		XXX		Saba		</a:t>
            </a:r>
            <a:r>
              <a:rPr lang="en-US" altLang="en-US" sz="2000" dirty="0" err="1">
                <a:solidFill>
                  <a:srgbClr val="0000FF"/>
                </a:solidFill>
                <a:latin typeface="Times New Roman" panose="02020603050405020304" pitchFamily="18" charset="0"/>
              </a:rPr>
              <a:t>Melodie</a:t>
            </a:r>
            <a:endParaRPr lang="en-US" altLang="en-US" sz="2000" dirty="0">
              <a:solidFill>
                <a:srgbClr val="0000FF"/>
              </a:solidFill>
              <a:latin typeface="Times New Roman" panose="02020603050405020304" pitchFamily="18" charset="0"/>
            </a:endParaRPr>
          </a:p>
          <a:p>
            <a:pPr eaLnBrk="1" hangingPunct="1">
              <a:spcBef>
                <a:spcPct val="0"/>
              </a:spcBef>
              <a:buFontTx/>
              <a:buNone/>
            </a:pPr>
            <a:r>
              <a:rPr lang="en-US" altLang="en-US" sz="2000" dirty="0">
                <a:solidFill>
                  <a:srgbClr val="0000FF"/>
                </a:solidFill>
                <a:latin typeface="Times New Roman" panose="02020603050405020304" pitchFamily="18" charset="0"/>
              </a:rPr>
              <a:t>1:20pm		XXX		Griffin		</a:t>
            </a:r>
            <a:r>
              <a:rPr lang="en-US" altLang="en-US" sz="2000" dirty="0" err="1">
                <a:solidFill>
                  <a:srgbClr val="0000FF"/>
                </a:solidFill>
                <a:latin typeface="Times New Roman" panose="02020603050405020304" pitchFamily="18" charset="0"/>
              </a:rPr>
              <a:t>Nabanita</a:t>
            </a:r>
            <a:endParaRPr lang="en-US" altLang="en-US" sz="2000" dirty="0">
              <a:solidFill>
                <a:srgbClr val="0000FF"/>
              </a:solidFill>
              <a:latin typeface="Times New Roman" panose="02020603050405020304" pitchFamily="18" charset="0"/>
            </a:endParaRPr>
          </a:p>
          <a:p>
            <a:pPr eaLnBrk="1" hangingPunct="1">
              <a:spcBef>
                <a:spcPct val="0"/>
              </a:spcBef>
              <a:buFontTx/>
              <a:buNone/>
            </a:pPr>
            <a:r>
              <a:rPr lang="en-US" altLang="en-US" sz="2000" dirty="0">
                <a:solidFill>
                  <a:srgbClr val="0000FF"/>
                </a:solidFill>
                <a:latin typeface="Times New Roman" panose="02020603050405020304" pitchFamily="18" charset="0"/>
              </a:rPr>
              <a:t>1:40pm		XXX		Isaac		…</a:t>
            </a:r>
          </a:p>
          <a:p>
            <a:pPr eaLnBrk="1" hangingPunct="1">
              <a:spcBef>
                <a:spcPct val="0"/>
              </a:spcBef>
              <a:buFontTx/>
              <a:buNone/>
            </a:pPr>
            <a:endParaRPr lang="en-US" altLang="en-US" sz="1400" dirty="0">
              <a:solidFill>
                <a:srgbClr val="0000FF"/>
              </a:solidFill>
              <a:latin typeface="Times New Roman" panose="02020603050405020304" pitchFamily="18"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9033A09D-401E-1123-255D-130EE0FB3629}"/>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Milky Way Neighborhood (2024)</a:t>
            </a:r>
          </a:p>
        </p:txBody>
      </p:sp>
      <p:graphicFrame>
        <p:nvGraphicFramePr>
          <p:cNvPr id="3" name="Table 2">
            <a:extLst>
              <a:ext uri="{FF2B5EF4-FFF2-40B4-BE49-F238E27FC236}">
                <a16:creationId xmlns:a16="http://schemas.microsoft.com/office/drawing/2014/main" id="{D2E691AC-08F0-B58A-24C0-6BB82520C85A}"/>
              </a:ext>
            </a:extLst>
          </p:cNvPr>
          <p:cNvGraphicFramePr>
            <a:graphicFrameLocks noGrp="1"/>
          </p:cNvGraphicFramePr>
          <p:nvPr>
            <p:extLst>
              <p:ext uri="{D42A27DB-BD31-4B8C-83A1-F6EECF244321}">
                <p14:modId xmlns:p14="http://schemas.microsoft.com/office/powerpoint/2010/main" val="1384313585"/>
              </p:ext>
            </p:extLst>
          </p:nvPr>
        </p:nvGraphicFramePr>
        <p:xfrm>
          <a:off x="381000" y="990600"/>
          <a:ext cx="8382000" cy="5646739"/>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20000"/>
                    </a:ext>
                  </a:extLst>
                </a:gridCol>
                <a:gridCol w="8128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3429000">
                  <a:extLst>
                    <a:ext uri="{9D8B030D-6E8A-4147-A177-3AD203B41FA5}">
                      <a16:colId xmlns:a16="http://schemas.microsoft.com/office/drawing/2014/main" val="20005"/>
                    </a:ext>
                  </a:extLst>
                </a:gridCol>
              </a:tblGrid>
              <a:tr h="750018">
                <a:tc>
                  <a:txBody>
                    <a:bodyPr/>
                    <a:lstStyle/>
                    <a:p>
                      <a:pPr algn="ctr"/>
                      <a:endParaRPr lang="en-US" sz="1800" b="1"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X</a:t>
                      </a:r>
                    </a:p>
                    <a:p>
                      <a:pPr algn="ctr"/>
                      <a:r>
                        <a:rPr lang="en-US" sz="1800" b="1" dirty="0">
                          <a:solidFill>
                            <a:srgbClr val="000000"/>
                          </a:solidFill>
                          <a:latin typeface="Times New Roman"/>
                          <a:cs typeface="Times New Roman"/>
                        </a:rPr>
                        <a:t>(</a:t>
                      </a:r>
                      <a:r>
                        <a:rPr lang="en-US" sz="1800" b="1" dirty="0" err="1">
                          <a:solidFill>
                            <a:srgbClr val="000000"/>
                          </a:solidFill>
                          <a:latin typeface="Times New Roman"/>
                          <a:cs typeface="Times New Roman"/>
                        </a:rPr>
                        <a:t>kpc</a:t>
                      </a:r>
                      <a:r>
                        <a:rPr lang="en-US" sz="1800" b="1"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Y</a:t>
                      </a:r>
                    </a:p>
                    <a:p>
                      <a:pPr algn="ctr"/>
                      <a:r>
                        <a:rPr lang="en-US" sz="1800" b="1" dirty="0">
                          <a:solidFill>
                            <a:srgbClr val="000000"/>
                          </a:solidFill>
                          <a:latin typeface="Times New Roman"/>
                          <a:cs typeface="Times New Roman"/>
                        </a:rPr>
                        <a:t>(</a:t>
                      </a:r>
                      <a:r>
                        <a:rPr lang="en-US" sz="1800" b="1" dirty="0" err="1">
                          <a:solidFill>
                            <a:srgbClr val="000000"/>
                          </a:solidFill>
                          <a:latin typeface="Times New Roman"/>
                          <a:cs typeface="Times New Roman"/>
                        </a:rPr>
                        <a:t>kpc</a:t>
                      </a:r>
                      <a:r>
                        <a:rPr lang="en-US" sz="1800" b="1"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Z</a:t>
                      </a:r>
                    </a:p>
                    <a:p>
                      <a:pPr algn="ctr"/>
                      <a:r>
                        <a:rPr lang="en-US" sz="1800" b="1" dirty="0">
                          <a:solidFill>
                            <a:srgbClr val="000000"/>
                          </a:solidFill>
                          <a:latin typeface="Times New Roman"/>
                          <a:cs typeface="Times New Roman"/>
                        </a:rPr>
                        <a:t>(</a:t>
                      </a:r>
                      <a:r>
                        <a:rPr lang="en-US" sz="1800" b="1" dirty="0" err="1">
                          <a:solidFill>
                            <a:srgbClr val="000000"/>
                          </a:solidFill>
                          <a:latin typeface="Times New Roman"/>
                          <a:cs typeface="Times New Roman"/>
                        </a:rPr>
                        <a:t>kpc</a:t>
                      </a:r>
                      <a:r>
                        <a:rPr lang="en-US" sz="1800" b="1"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Distance (</a:t>
                      </a:r>
                      <a:r>
                        <a:rPr lang="en-US" sz="1800" b="1" dirty="0" err="1">
                          <a:solidFill>
                            <a:srgbClr val="000000"/>
                          </a:solidFill>
                          <a:latin typeface="Times New Roman"/>
                          <a:cs typeface="Times New Roman"/>
                        </a:rPr>
                        <a:t>kpc</a:t>
                      </a:r>
                      <a:r>
                        <a:rPr lang="en-US" sz="1800" b="1"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References / Notes</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814753">
                <a:tc>
                  <a:txBody>
                    <a:bodyPr/>
                    <a:lstStyle/>
                    <a:p>
                      <a:pPr algn="ctr"/>
                      <a:r>
                        <a:rPr lang="en-US" sz="1800" b="1" dirty="0">
                          <a:solidFill>
                            <a:srgbClr val="000000"/>
                          </a:solidFill>
                          <a:latin typeface="Times New Roman"/>
                          <a:cs typeface="Times New Roman"/>
                        </a:rPr>
                        <a:t>Milky Way</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solidFill>
                            <a:srgbClr val="000000"/>
                          </a:solidFill>
                          <a:latin typeface="Times New Roman"/>
                          <a:cs typeface="Times New Roman"/>
                        </a:rPr>
                        <a:t>70-120</a:t>
                      </a:r>
                    </a:p>
                    <a:p>
                      <a:pPr algn="ctr"/>
                      <a:r>
                        <a:rPr lang="en-US" sz="1600" dirty="0">
                          <a:solidFill>
                            <a:srgbClr val="000000"/>
                          </a:solidFill>
                          <a:latin typeface="Times New Roman"/>
                          <a:cs typeface="Times New Roman"/>
                        </a:rPr>
                        <a:t>40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dirty="0">
                          <a:solidFill>
                            <a:srgbClr val="000000"/>
                          </a:solidFill>
                          <a:latin typeface="Times New Roman"/>
                          <a:cs typeface="Times New Roman"/>
                        </a:rPr>
                        <a:t>70-120</a:t>
                      </a:r>
                    </a:p>
                    <a:p>
                      <a:pPr algn="ctr"/>
                      <a:r>
                        <a:rPr lang="en-US" sz="1600" dirty="0">
                          <a:solidFill>
                            <a:srgbClr val="000000"/>
                          </a:solidFill>
                          <a:latin typeface="Times New Roman"/>
                          <a:cs typeface="Times New Roman"/>
                        </a:rPr>
                        <a:t>40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endParaRPr lang="en-US" sz="16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i="0" dirty="0">
                          <a:solidFill>
                            <a:srgbClr val="000000"/>
                          </a:solidFill>
                          <a:latin typeface="Times New Roman"/>
                          <a:cs typeface="Times New Roman"/>
                        </a:rPr>
                        <a:t>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l"/>
                      <a:r>
                        <a:rPr lang="en-US" sz="1200" dirty="0" err="1">
                          <a:solidFill>
                            <a:srgbClr val="000000"/>
                          </a:solidFill>
                          <a:latin typeface="Times New Roman"/>
                          <a:cs typeface="Times New Roman"/>
                        </a:rPr>
                        <a:t>Kalberla</a:t>
                      </a:r>
                      <a:r>
                        <a:rPr lang="en-US" sz="1200" dirty="0">
                          <a:solidFill>
                            <a:srgbClr val="000000"/>
                          </a:solidFill>
                          <a:latin typeface="Times New Roman"/>
                          <a:cs typeface="Times New Roman"/>
                        </a:rPr>
                        <a:t>+ (2021) 21cm emission</a:t>
                      </a:r>
                    </a:p>
                    <a:p>
                      <a:pPr algn="l"/>
                      <a:r>
                        <a:rPr lang="en-US" sz="1200" dirty="0" err="1">
                          <a:solidFill>
                            <a:srgbClr val="000000"/>
                          </a:solidFill>
                          <a:latin typeface="Times New Roman"/>
                          <a:cs typeface="Times New Roman"/>
                        </a:rPr>
                        <a:t>Lemasle</a:t>
                      </a:r>
                      <a:r>
                        <a:rPr lang="en-US" sz="1200" dirty="0">
                          <a:solidFill>
                            <a:srgbClr val="000000"/>
                          </a:solidFill>
                          <a:latin typeface="Times New Roman"/>
                          <a:cs typeface="Times New Roman"/>
                        </a:rPr>
                        <a:t>+(2022) Cepheids</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extLst>
                  <a:ext uri="{0D108BD9-81ED-4DB2-BD59-A6C34878D82A}">
                    <a16:rowId xmlns:a16="http://schemas.microsoft.com/office/drawing/2014/main" val="10001"/>
                  </a:ext>
                </a:extLst>
              </a:tr>
              <a:tr h="814753">
                <a:tc>
                  <a:txBody>
                    <a:bodyPr/>
                    <a:lstStyle/>
                    <a:p>
                      <a:pPr algn="ctr"/>
                      <a:r>
                        <a:rPr lang="en-US" sz="1800" b="1" dirty="0">
                          <a:solidFill>
                            <a:srgbClr val="000000"/>
                          </a:solidFill>
                          <a:latin typeface="Times New Roman"/>
                          <a:cs typeface="Times New Roman"/>
                        </a:rPr>
                        <a:t>LMC</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endParaRPr lang="en-US" sz="16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endParaRPr lang="en-US" sz="16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endParaRPr lang="en-US" sz="1600" i="1"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l"/>
                      <a:endParaRPr lang="en-US" sz="12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extLst>
                  <a:ext uri="{0D108BD9-81ED-4DB2-BD59-A6C34878D82A}">
                    <a16:rowId xmlns:a16="http://schemas.microsoft.com/office/drawing/2014/main" val="10002"/>
                  </a:ext>
                </a:extLst>
              </a:tr>
              <a:tr h="822956">
                <a:tc>
                  <a:txBody>
                    <a:bodyPr/>
                    <a:lstStyle/>
                    <a:p>
                      <a:pPr algn="ctr"/>
                      <a:r>
                        <a:rPr lang="en-US" sz="1800" b="1" dirty="0">
                          <a:solidFill>
                            <a:srgbClr val="000000"/>
                          </a:solidFill>
                          <a:latin typeface="Times New Roman"/>
                          <a:cs typeface="Times New Roman"/>
                        </a:rPr>
                        <a:t>SMC</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endParaRPr lang="en-US" sz="16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endParaRPr lang="en-US" sz="16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endParaRPr lang="en-US" sz="1600" i="1"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l"/>
                      <a:endParaRPr lang="en-US" sz="12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extLst>
                  <a:ext uri="{0D108BD9-81ED-4DB2-BD59-A6C34878D82A}">
                    <a16:rowId xmlns:a16="http://schemas.microsoft.com/office/drawing/2014/main" val="10003"/>
                  </a:ext>
                </a:extLst>
              </a:tr>
              <a:tr h="814753">
                <a:tc>
                  <a:txBody>
                    <a:bodyPr/>
                    <a:lstStyle/>
                    <a:p>
                      <a:pPr algn="ctr"/>
                      <a:r>
                        <a:rPr lang="en-US" sz="1800" b="1" dirty="0">
                          <a:solidFill>
                            <a:srgbClr val="000000"/>
                          </a:solidFill>
                          <a:latin typeface="Times New Roman"/>
                          <a:cs typeface="Times New Roman"/>
                        </a:rPr>
                        <a:t>Andromeda</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solidFill>
                            <a:srgbClr val="000000"/>
                          </a:solidFill>
                          <a:latin typeface="Times New Roman"/>
                          <a:cs typeface="Times New Roman"/>
                        </a:rPr>
                        <a:t>91.4</a:t>
                      </a:r>
                    </a:p>
                    <a:p>
                      <a:pPr algn="ctr"/>
                      <a:r>
                        <a:rPr lang="en-US" sz="1600" dirty="0">
                          <a:solidFill>
                            <a:srgbClr val="000000"/>
                          </a:solidFill>
                          <a:latin typeface="Times New Roman"/>
                          <a:cs typeface="Times New Roman"/>
                        </a:rPr>
                        <a:t>53.7</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dirty="0">
                          <a:solidFill>
                            <a:srgbClr val="000000"/>
                          </a:solidFill>
                          <a:latin typeface="Times New Roman"/>
                          <a:cs typeface="Times New Roman"/>
                        </a:rPr>
                        <a:t>(91.4)</a:t>
                      </a:r>
                    </a:p>
                    <a:p>
                      <a:pPr algn="ctr"/>
                      <a:r>
                        <a:rPr lang="en-US" sz="1600">
                          <a:solidFill>
                            <a:srgbClr val="000000"/>
                          </a:solidFill>
                          <a:latin typeface="Times New Roman"/>
                          <a:cs typeface="Times New Roman"/>
                        </a:rPr>
                        <a:t>(53.7)</a:t>
                      </a:r>
                      <a:endParaRPr lang="en-US" sz="16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endParaRPr lang="en-US" sz="16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i="0" dirty="0">
                          <a:solidFill>
                            <a:srgbClr val="000000"/>
                          </a:solidFill>
                          <a:latin typeface="Times New Roman"/>
                          <a:cs typeface="Times New Roman"/>
                        </a:rPr>
                        <a:t>676-783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l"/>
                      <a:r>
                        <a:rPr lang="en-US" sz="1200" dirty="0" err="1">
                          <a:solidFill>
                            <a:srgbClr val="000000"/>
                          </a:solidFill>
                          <a:latin typeface="Times New Roman"/>
                          <a:cs typeface="Times New Roman"/>
                        </a:rPr>
                        <a:t>deVoucoleurs</a:t>
                      </a:r>
                      <a:r>
                        <a:rPr lang="en-US" sz="1200" dirty="0">
                          <a:solidFill>
                            <a:srgbClr val="000000"/>
                          </a:solidFill>
                          <a:latin typeface="Times New Roman"/>
                          <a:cs typeface="Times New Roman"/>
                        </a:rPr>
                        <a:t> (1991) </a:t>
                      </a:r>
                      <a:r>
                        <a:rPr lang="en-US" sz="1200" dirty="0" err="1">
                          <a:solidFill>
                            <a:srgbClr val="000000"/>
                          </a:solidFill>
                          <a:latin typeface="Times New Roman"/>
                          <a:cs typeface="Times New Roman"/>
                        </a:rPr>
                        <a:t>isophotal</a:t>
                      </a:r>
                      <a:r>
                        <a:rPr lang="en-US" sz="1200" dirty="0">
                          <a:solidFill>
                            <a:srgbClr val="000000"/>
                          </a:solidFill>
                          <a:latin typeface="Times New Roman"/>
                          <a:cs typeface="Times New Roman"/>
                        </a:rPr>
                        <a:t> diameter to B=25</a:t>
                      </a:r>
                    </a:p>
                    <a:p>
                      <a:pPr algn="l"/>
                      <a:r>
                        <a:rPr lang="en-US" sz="1200" dirty="0">
                          <a:solidFill>
                            <a:srgbClr val="000000"/>
                          </a:solidFill>
                          <a:latin typeface="Times New Roman"/>
                          <a:cs typeface="Times New Roman"/>
                        </a:rPr>
                        <a:t>Wang+(2022) </a:t>
                      </a:r>
                      <a:r>
                        <a:rPr lang="en-US" sz="1200" dirty="0" err="1">
                          <a:solidFill>
                            <a:srgbClr val="000000"/>
                          </a:solidFill>
                          <a:latin typeface="Times New Roman"/>
                          <a:cs typeface="Times New Roman"/>
                        </a:rPr>
                        <a:t>supergiants</a:t>
                      </a:r>
                      <a:endParaRPr lang="en-US" sz="1200" dirty="0">
                        <a:solidFill>
                          <a:srgbClr val="000000"/>
                        </a:solidFill>
                        <a:latin typeface="Times New Roman"/>
                        <a:cs typeface="Times New Roman"/>
                      </a:endParaRPr>
                    </a:p>
                    <a:p>
                      <a:pPr algn="l"/>
                      <a:r>
                        <a:rPr lang="en-US" sz="1200" dirty="0">
                          <a:solidFill>
                            <a:srgbClr val="000000"/>
                          </a:solidFill>
                          <a:latin typeface="Times New Roman"/>
                          <a:cs typeface="Times New Roman"/>
                        </a:rPr>
                        <a:t>RG tip … Cepheids</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extLst>
                  <a:ext uri="{0D108BD9-81ED-4DB2-BD59-A6C34878D82A}">
                    <a16:rowId xmlns:a16="http://schemas.microsoft.com/office/drawing/2014/main" val="10004"/>
                  </a:ext>
                </a:extLst>
              </a:tr>
              <a:tr h="814753">
                <a:tc>
                  <a:txBody>
                    <a:bodyPr/>
                    <a:lstStyle/>
                    <a:p>
                      <a:pPr algn="ctr"/>
                      <a:r>
                        <a:rPr lang="en-US" sz="1800" b="1" dirty="0">
                          <a:solidFill>
                            <a:srgbClr val="000000"/>
                          </a:solidFill>
                          <a:latin typeface="Times New Roman"/>
                          <a:cs typeface="Times New Roman"/>
                        </a:rPr>
                        <a:t>M32</a:t>
                      </a:r>
                    </a:p>
                    <a:p>
                      <a:pPr algn="ctr"/>
                      <a:r>
                        <a:rPr lang="en-US" sz="1800" b="1" dirty="0">
                          <a:solidFill>
                            <a:srgbClr val="000000"/>
                          </a:solidFill>
                          <a:latin typeface="Times New Roman"/>
                          <a:cs typeface="Times New Roman"/>
                        </a:rPr>
                        <a:t>(smaller)</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endParaRPr lang="en-US" sz="16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endParaRPr lang="en-US" sz="16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endParaRPr lang="en-US" sz="1600" i="1"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endParaRPr lang="en-US" sz="12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814753">
                <a:tc>
                  <a:txBody>
                    <a:bodyPr/>
                    <a:lstStyle/>
                    <a:p>
                      <a:pPr algn="ctr"/>
                      <a:r>
                        <a:rPr lang="en-US" sz="1800" b="1" dirty="0">
                          <a:solidFill>
                            <a:srgbClr val="000000"/>
                          </a:solidFill>
                          <a:latin typeface="Times New Roman"/>
                          <a:cs typeface="Times New Roman"/>
                        </a:rPr>
                        <a:t>M110</a:t>
                      </a:r>
                    </a:p>
                    <a:p>
                      <a:pPr algn="ctr"/>
                      <a:r>
                        <a:rPr lang="en-US" sz="1800" b="1" dirty="0">
                          <a:solidFill>
                            <a:srgbClr val="000000"/>
                          </a:solidFill>
                          <a:latin typeface="Times New Roman"/>
                          <a:cs typeface="Times New Roman"/>
                        </a:rPr>
                        <a:t>(larger)</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dirty="0">
                        <a:solidFill>
                          <a:srgbClr val="000000"/>
                        </a:solidFill>
                        <a:highlight>
                          <a:srgbClr val="FFFF00"/>
                        </a:highlight>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endParaRPr lang="en-US" sz="1600" dirty="0">
                        <a:solidFill>
                          <a:srgbClr val="000000"/>
                        </a:solidFill>
                        <a:highlight>
                          <a:srgbClr val="FFFF00"/>
                        </a:highlight>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endParaRPr lang="en-US" sz="1600" dirty="0">
                        <a:solidFill>
                          <a:srgbClr val="000000"/>
                        </a:solidFill>
                        <a:highlight>
                          <a:srgbClr val="FFFF00"/>
                        </a:highlight>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endParaRPr lang="en-US" sz="1600" i="1" dirty="0">
                        <a:solidFill>
                          <a:srgbClr val="000000"/>
                        </a:solidFill>
                        <a:highlight>
                          <a:srgbClr val="FFFF00"/>
                        </a:highlight>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endParaRPr lang="en-US" sz="1200" dirty="0">
                        <a:solidFill>
                          <a:srgbClr val="000000"/>
                        </a:solidFill>
                        <a:highlight>
                          <a:srgbClr val="FFFF00"/>
                        </a:highlight>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F7D376B3-CD6C-848F-BFAB-0A0963482400}"/>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Neighborhood (2022)</a:t>
            </a:r>
          </a:p>
        </p:txBody>
      </p:sp>
      <p:graphicFrame>
        <p:nvGraphicFramePr>
          <p:cNvPr id="3" name="Table 2">
            <a:extLst>
              <a:ext uri="{FF2B5EF4-FFF2-40B4-BE49-F238E27FC236}">
                <a16:creationId xmlns:a16="http://schemas.microsoft.com/office/drawing/2014/main" id="{78E2DB29-3BDC-298F-A099-B93BC0803BEA}"/>
              </a:ext>
            </a:extLst>
          </p:cNvPr>
          <p:cNvGraphicFramePr>
            <a:graphicFrameLocks noGrp="1"/>
          </p:cNvGraphicFramePr>
          <p:nvPr/>
        </p:nvGraphicFramePr>
        <p:xfrm>
          <a:off x="381000" y="990600"/>
          <a:ext cx="8382000" cy="5646739"/>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20000"/>
                    </a:ext>
                  </a:extLst>
                </a:gridCol>
                <a:gridCol w="8128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3429000">
                  <a:extLst>
                    <a:ext uri="{9D8B030D-6E8A-4147-A177-3AD203B41FA5}">
                      <a16:colId xmlns:a16="http://schemas.microsoft.com/office/drawing/2014/main" val="20005"/>
                    </a:ext>
                  </a:extLst>
                </a:gridCol>
              </a:tblGrid>
              <a:tr h="750018">
                <a:tc>
                  <a:txBody>
                    <a:bodyPr/>
                    <a:lstStyle/>
                    <a:p>
                      <a:pPr algn="ctr"/>
                      <a:endParaRPr lang="en-US" sz="1800" b="1"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X</a:t>
                      </a:r>
                    </a:p>
                    <a:p>
                      <a:pPr algn="ctr"/>
                      <a:r>
                        <a:rPr lang="en-US" sz="1800" b="1" dirty="0">
                          <a:solidFill>
                            <a:srgbClr val="000000"/>
                          </a:solidFill>
                          <a:latin typeface="Times New Roman"/>
                          <a:cs typeface="Times New Roman"/>
                        </a:rPr>
                        <a:t>(</a:t>
                      </a:r>
                      <a:r>
                        <a:rPr lang="en-US" sz="1800" b="1" dirty="0" err="1">
                          <a:solidFill>
                            <a:srgbClr val="000000"/>
                          </a:solidFill>
                          <a:latin typeface="Times New Roman"/>
                          <a:cs typeface="Times New Roman"/>
                        </a:rPr>
                        <a:t>kpc</a:t>
                      </a:r>
                      <a:r>
                        <a:rPr lang="en-US" sz="1800" b="1"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Y</a:t>
                      </a:r>
                    </a:p>
                    <a:p>
                      <a:pPr algn="ctr"/>
                      <a:r>
                        <a:rPr lang="en-US" sz="1800" b="1" dirty="0">
                          <a:solidFill>
                            <a:srgbClr val="000000"/>
                          </a:solidFill>
                          <a:latin typeface="Times New Roman"/>
                          <a:cs typeface="Times New Roman"/>
                        </a:rPr>
                        <a:t>(</a:t>
                      </a:r>
                      <a:r>
                        <a:rPr lang="en-US" sz="1800" b="1" dirty="0" err="1">
                          <a:solidFill>
                            <a:srgbClr val="000000"/>
                          </a:solidFill>
                          <a:latin typeface="Times New Roman"/>
                          <a:cs typeface="Times New Roman"/>
                        </a:rPr>
                        <a:t>kpc</a:t>
                      </a:r>
                      <a:r>
                        <a:rPr lang="en-US" sz="1800" b="1"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Z</a:t>
                      </a:r>
                    </a:p>
                    <a:p>
                      <a:pPr algn="ctr"/>
                      <a:r>
                        <a:rPr lang="en-US" sz="1800" b="1" dirty="0">
                          <a:solidFill>
                            <a:srgbClr val="000000"/>
                          </a:solidFill>
                          <a:latin typeface="Times New Roman"/>
                          <a:cs typeface="Times New Roman"/>
                        </a:rPr>
                        <a:t>(</a:t>
                      </a:r>
                      <a:r>
                        <a:rPr lang="en-US" sz="1800" b="1" dirty="0" err="1">
                          <a:solidFill>
                            <a:srgbClr val="000000"/>
                          </a:solidFill>
                          <a:latin typeface="Times New Roman"/>
                          <a:cs typeface="Times New Roman"/>
                        </a:rPr>
                        <a:t>kpc</a:t>
                      </a:r>
                      <a:r>
                        <a:rPr lang="en-US" sz="1800" b="1"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Distance (</a:t>
                      </a:r>
                      <a:r>
                        <a:rPr lang="en-US" sz="1800" b="1" dirty="0" err="1">
                          <a:solidFill>
                            <a:srgbClr val="000000"/>
                          </a:solidFill>
                          <a:latin typeface="Times New Roman"/>
                          <a:cs typeface="Times New Roman"/>
                        </a:rPr>
                        <a:t>kpc</a:t>
                      </a:r>
                      <a:r>
                        <a:rPr lang="en-US" sz="1800" b="1"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References / Notes</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814753">
                <a:tc>
                  <a:txBody>
                    <a:bodyPr/>
                    <a:lstStyle/>
                    <a:p>
                      <a:pPr algn="ctr"/>
                      <a:r>
                        <a:rPr lang="en-US" sz="1800" b="1" dirty="0">
                          <a:solidFill>
                            <a:srgbClr val="000000"/>
                          </a:solidFill>
                          <a:latin typeface="Times New Roman"/>
                          <a:cs typeface="Times New Roman"/>
                        </a:rPr>
                        <a:t>Milky Way</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solidFill>
                            <a:srgbClr val="000000"/>
                          </a:solidFill>
                          <a:latin typeface="Times New Roman"/>
                          <a:cs typeface="Times New Roman"/>
                        </a:rPr>
                        <a:t>32</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dirty="0">
                          <a:solidFill>
                            <a:srgbClr val="000000"/>
                          </a:solidFill>
                          <a:latin typeface="Times New Roman"/>
                          <a:cs typeface="Times New Roman"/>
                        </a:rPr>
                        <a:t>32</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dirty="0">
                          <a:solidFill>
                            <a:srgbClr val="000000"/>
                          </a:solidFill>
                          <a:latin typeface="Times New Roman"/>
                          <a:cs typeface="Times New Roman"/>
                        </a:rPr>
                        <a:t>0.3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i="1" dirty="0">
                          <a:solidFill>
                            <a:srgbClr val="000000"/>
                          </a:solidFill>
                          <a:latin typeface="Times New Roman"/>
                          <a:cs typeface="Times New Roman"/>
                        </a:rPr>
                        <a:t>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l"/>
                      <a:r>
                        <a:rPr lang="en-US" sz="1200" dirty="0">
                          <a:solidFill>
                            <a:srgbClr val="000000"/>
                          </a:solidFill>
                          <a:latin typeface="Times New Roman"/>
                          <a:cs typeface="Times New Roman"/>
                        </a:rPr>
                        <a:t>Reid+ (2014), </a:t>
                      </a:r>
                      <a:r>
                        <a:rPr lang="en-US" sz="1200" dirty="0" err="1">
                          <a:solidFill>
                            <a:srgbClr val="000000"/>
                          </a:solidFill>
                          <a:latin typeface="Times New Roman"/>
                          <a:cs typeface="Times New Roman"/>
                        </a:rPr>
                        <a:t>Rix+Bovy</a:t>
                      </a:r>
                      <a:r>
                        <a:rPr lang="en-US" sz="1200" dirty="0">
                          <a:solidFill>
                            <a:srgbClr val="000000"/>
                          </a:solidFill>
                          <a:latin typeface="Times New Roman"/>
                          <a:cs typeface="Times New Roman"/>
                        </a:rPr>
                        <a:t> (2013)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extLst>
                  <a:ext uri="{0D108BD9-81ED-4DB2-BD59-A6C34878D82A}">
                    <a16:rowId xmlns:a16="http://schemas.microsoft.com/office/drawing/2014/main" val="10001"/>
                  </a:ext>
                </a:extLst>
              </a:tr>
              <a:tr h="814753">
                <a:tc>
                  <a:txBody>
                    <a:bodyPr/>
                    <a:lstStyle/>
                    <a:p>
                      <a:pPr algn="ctr"/>
                      <a:r>
                        <a:rPr lang="en-US" sz="1800" b="1" dirty="0">
                          <a:solidFill>
                            <a:srgbClr val="000000"/>
                          </a:solidFill>
                          <a:latin typeface="Times New Roman"/>
                          <a:cs typeface="Times New Roman"/>
                        </a:rPr>
                        <a:t>LMC</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solidFill>
                            <a:srgbClr val="000000"/>
                          </a:solidFill>
                          <a:latin typeface="Times New Roman"/>
                          <a:cs typeface="Times New Roman"/>
                        </a:rPr>
                        <a:t>4.5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dirty="0">
                          <a:solidFill>
                            <a:srgbClr val="000000"/>
                          </a:solidFill>
                          <a:latin typeface="Times New Roman"/>
                          <a:cs typeface="Times New Roman"/>
                        </a:rPr>
                        <a:t>6.1</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dirty="0">
                          <a:solidFill>
                            <a:srgbClr val="000000"/>
                          </a:solidFill>
                          <a:latin typeface="Times New Roman"/>
                          <a:cs typeface="Times New Roman"/>
                        </a:rPr>
                        <a:t>2.5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i="1" dirty="0">
                          <a:solidFill>
                            <a:srgbClr val="000000"/>
                          </a:solidFill>
                          <a:latin typeface="Times New Roman"/>
                          <a:cs typeface="Times New Roman"/>
                        </a:rPr>
                        <a:t>50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l"/>
                      <a:r>
                        <a:rPr lang="en-US" sz="1200" dirty="0" err="1">
                          <a:solidFill>
                            <a:srgbClr val="000000"/>
                          </a:solidFill>
                          <a:latin typeface="Times New Roman"/>
                          <a:cs typeface="Times New Roman"/>
                        </a:rPr>
                        <a:t>Balbinot</a:t>
                      </a:r>
                      <a:r>
                        <a:rPr lang="en-US" sz="1200" dirty="0">
                          <a:solidFill>
                            <a:srgbClr val="000000"/>
                          </a:solidFill>
                          <a:latin typeface="Times New Roman"/>
                          <a:cs typeface="Times New Roman"/>
                        </a:rPr>
                        <a:t>+ (2015), </a:t>
                      </a:r>
                      <a:r>
                        <a:rPr lang="en-US" sz="1200" dirty="0" err="1">
                          <a:solidFill>
                            <a:srgbClr val="000000"/>
                          </a:solidFill>
                          <a:latin typeface="Times New Roman"/>
                          <a:cs typeface="Times New Roman"/>
                        </a:rPr>
                        <a:t>Huxor</a:t>
                      </a:r>
                      <a:r>
                        <a:rPr lang="en-US" sz="1200" dirty="0">
                          <a:solidFill>
                            <a:srgbClr val="000000"/>
                          </a:solidFill>
                          <a:latin typeface="Times New Roman"/>
                          <a:cs typeface="Times New Roman"/>
                        </a:rPr>
                        <a:t>, </a:t>
                      </a:r>
                      <a:r>
                        <a:rPr lang="en-US" sz="1200" dirty="0" err="1">
                          <a:solidFill>
                            <a:srgbClr val="000000"/>
                          </a:solidFill>
                          <a:latin typeface="Times New Roman"/>
                          <a:cs typeface="Times New Roman"/>
                        </a:rPr>
                        <a:t>Grebel</a:t>
                      </a:r>
                      <a:r>
                        <a:rPr lang="en-US" sz="1200" dirty="0">
                          <a:solidFill>
                            <a:srgbClr val="000000"/>
                          </a:solidFill>
                          <a:latin typeface="Times New Roman"/>
                          <a:cs typeface="Times New Roman"/>
                        </a:rPr>
                        <a:t> (2015)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extLst>
                  <a:ext uri="{0D108BD9-81ED-4DB2-BD59-A6C34878D82A}">
                    <a16:rowId xmlns:a16="http://schemas.microsoft.com/office/drawing/2014/main" val="10002"/>
                  </a:ext>
                </a:extLst>
              </a:tr>
              <a:tr h="822956">
                <a:tc>
                  <a:txBody>
                    <a:bodyPr/>
                    <a:lstStyle/>
                    <a:p>
                      <a:pPr algn="ctr"/>
                      <a:r>
                        <a:rPr lang="en-US" sz="1800" b="1" dirty="0">
                          <a:solidFill>
                            <a:srgbClr val="000000"/>
                          </a:solidFill>
                          <a:latin typeface="Times New Roman"/>
                          <a:cs typeface="Times New Roman"/>
                        </a:rPr>
                        <a:t>SMC</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solidFill>
                            <a:srgbClr val="000000"/>
                          </a:solidFill>
                          <a:latin typeface="Times New Roman"/>
                          <a:cs typeface="Times New Roman"/>
                        </a:rPr>
                        <a:t>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dirty="0">
                          <a:solidFill>
                            <a:srgbClr val="000000"/>
                          </a:solidFill>
                          <a:latin typeface="Times New Roman"/>
                          <a:cs typeface="Times New Roman"/>
                        </a:rPr>
                        <a:t>4</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endParaRPr lang="en-US" sz="16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i="1" dirty="0">
                          <a:solidFill>
                            <a:srgbClr val="000000"/>
                          </a:solidFill>
                          <a:latin typeface="Times New Roman"/>
                          <a:cs typeface="Times New Roman"/>
                        </a:rPr>
                        <a:t>62</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l"/>
                      <a:r>
                        <a:rPr lang="en-US" sz="1200" dirty="0" err="1">
                          <a:solidFill>
                            <a:srgbClr val="000000"/>
                          </a:solidFill>
                          <a:latin typeface="Times New Roman"/>
                          <a:cs typeface="Times New Roman"/>
                        </a:rPr>
                        <a:t>Gonidakis</a:t>
                      </a:r>
                      <a:r>
                        <a:rPr lang="en-US" sz="1200" dirty="0">
                          <a:solidFill>
                            <a:srgbClr val="000000"/>
                          </a:solidFill>
                          <a:latin typeface="Times New Roman"/>
                          <a:cs typeface="Times New Roman"/>
                        </a:rPr>
                        <a:t>+ (2009),  </a:t>
                      </a:r>
                      <a:r>
                        <a:rPr lang="en-US" sz="1200" dirty="0" err="1">
                          <a:solidFill>
                            <a:srgbClr val="000000"/>
                          </a:solidFill>
                          <a:latin typeface="Times New Roman"/>
                          <a:cs typeface="Times New Roman"/>
                        </a:rPr>
                        <a:t>Graczyk</a:t>
                      </a:r>
                      <a:r>
                        <a:rPr lang="en-US" sz="1200" dirty="0">
                          <a:solidFill>
                            <a:srgbClr val="000000"/>
                          </a:solidFill>
                          <a:latin typeface="Times New Roman"/>
                          <a:cs typeface="Times New Roman"/>
                        </a:rPr>
                        <a:t> (2020)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extLst>
                  <a:ext uri="{0D108BD9-81ED-4DB2-BD59-A6C34878D82A}">
                    <a16:rowId xmlns:a16="http://schemas.microsoft.com/office/drawing/2014/main" val="10003"/>
                  </a:ext>
                </a:extLst>
              </a:tr>
              <a:tr h="814753">
                <a:tc>
                  <a:txBody>
                    <a:bodyPr/>
                    <a:lstStyle/>
                    <a:p>
                      <a:pPr algn="ctr"/>
                      <a:r>
                        <a:rPr lang="en-US" sz="1800" b="1" dirty="0">
                          <a:solidFill>
                            <a:srgbClr val="000000"/>
                          </a:solidFill>
                          <a:latin typeface="Times New Roman"/>
                          <a:cs typeface="Times New Roman"/>
                        </a:rPr>
                        <a:t>Andromeda</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solidFill>
                            <a:srgbClr val="000000"/>
                          </a:solidFill>
                          <a:latin typeface="Times New Roman"/>
                          <a:cs typeface="Times New Roman"/>
                        </a:rPr>
                        <a:t>84</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dirty="0">
                          <a:solidFill>
                            <a:srgbClr val="000000"/>
                          </a:solidFill>
                          <a:latin typeface="Times New Roman"/>
                          <a:cs typeface="Times New Roman"/>
                        </a:rPr>
                        <a:t>84</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dirty="0">
                          <a:solidFill>
                            <a:srgbClr val="000000"/>
                          </a:solidFill>
                          <a:latin typeface="Times New Roman"/>
                          <a:cs typeface="Times New Roman"/>
                        </a:rPr>
                        <a:t>14</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i="1" dirty="0">
                          <a:solidFill>
                            <a:srgbClr val="000000"/>
                          </a:solidFill>
                          <a:latin typeface="Times New Roman"/>
                          <a:cs typeface="Times New Roman"/>
                        </a:rPr>
                        <a:t>752</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l"/>
                      <a:r>
                        <a:rPr lang="en-US" sz="1200" dirty="0" err="1">
                          <a:solidFill>
                            <a:srgbClr val="000000"/>
                          </a:solidFill>
                          <a:latin typeface="Times New Roman"/>
                          <a:cs typeface="Times New Roman"/>
                        </a:rPr>
                        <a:t>DeVaucouleurs</a:t>
                      </a:r>
                      <a:r>
                        <a:rPr lang="en-US" sz="1200" dirty="0">
                          <a:solidFill>
                            <a:srgbClr val="000000"/>
                          </a:solidFill>
                          <a:latin typeface="Times New Roman"/>
                          <a:cs typeface="Times New Roman"/>
                        </a:rPr>
                        <a:t> (1991), </a:t>
                      </a:r>
                      <a:r>
                        <a:rPr lang="en-US" sz="1200" dirty="0" err="1">
                          <a:solidFill>
                            <a:srgbClr val="000000"/>
                          </a:solidFill>
                          <a:latin typeface="Times New Roman"/>
                          <a:cs typeface="Times New Roman"/>
                        </a:rPr>
                        <a:t>Riess</a:t>
                      </a:r>
                      <a:r>
                        <a:rPr lang="en-US" sz="1200" dirty="0">
                          <a:solidFill>
                            <a:srgbClr val="000000"/>
                          </a:solidFill>
                          <a:latin typeface="Times New Roman"/>
                          <a:cs typeface="Times New Roman"/>
                        </a:rPr>
                        <a:t>+ (2012)</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extLst>
                  <a:ext uri="{0D108BD9-81ED-4DB2-BD59-A6C34878D82A}">
                    <a16:rowId xmlns:a16="http://schemas.microsoft.com/office/drawing/2014/main" val="10004"/>
                  </a:ext>
                </a:extLst>
              </a:tr>
              <a:tr h="814753">
                <a:tc>
                  <a:txBody>
                    <a:bodyPr/>
                    <a:lstStyle/>
                    <a:p>
                      <a:pPr algn="ctr"/>
                      <a:r>
                        <a:rPr lang="en-US" sz="1800" b="1" dirty="0">
                          <a:solidFill>
                            <a:srgbClr val="000000"/>
                          </a:solidFill>
                          <a:latin typeface="Times New Roman"/>
                          <a:cs typeface="Times New Roman"/>
                        </a:rPr>
                        <a:t>M32</a:t>
                      </a:r>
                    </a:p>
                    <a:p>
                      <a:pPr algn="ctr"/>
                      <a:r>
                        <a:rPr lang="en-US" sz="1800" b="1" dirty="0">
                          <a:solidFill>
                            <a:srgbClr val="000000"/>
                          </a:solidFill>
                          <a:latin typeface="Times New Roman"/>
                          <a:cs typeface="Times New Roman"/>
                        </a:rPr>
                        <a:t>(smaller)</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1" dirty="0">
                          <a:solidFill>
                            <a:srgbClr val="000000"/>
                          </a:solidFill>
                          <a:latin typeface="Times New Roman"/>
                          <a:cs typeface="Times New Roman"/>
                        </a:rPr>
                        <a:t>734</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1200" i="0" dirty="0" err="1">
                          <a:solidFill>
                            <a:srgbClr val="000000"/>
                          </a:solidFill>
                          <a:latin typeface="Times New Roman"/>
                          <a:cs typeface="Times New Roman"/>
                        </a:rPr>
                        <a:t>Fiorentino</a:t>
                      </a:r>
                      <a:r>
                        <a:rPr lang="en-US" sz="1200" i="0" dirty="0">
                          <a:solidFill>
                            <a:srgbClr val="000000"/>
                          </a:solidFill>
                          <a:latin typeface="Times New Roman"/>
                          <a:cs typeface="Times New Roman"/>
                        </a:rPr>
                        <a:t>+ (2012)</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814753">
                <a:tc>
                  <a:txBody>
                    <a:bodyPr/>
                    <a:lstStyle/>
                    <a:p>
                      <a:pPr algn="ctr"/>
                      <a:r>
                        <a:rPr lang="en-US" sz="1800" b="1" dirty="0">
                          <a:solidFill>
                            <a:srgbClr val="000000"/>
                          </a:solidFill>
                          <a:latin typeface="Times New Roman"/>
                          <a:cs typeface="Times New Roman"/>
                        </a:rPr>
                        <a:t>M110</a:t>
                      </a:r>
                    </a:p>
                    <a:p>
                      <a:pPr algn="ctr"/>
                      <a:r>
                        <a:rPr lang="en-US" sz="1800" b="1" dirty="0">
                          <a:solidFill>
                            <a:srgbClr val="000000"/>
                          </a:solidFill>
                          <a:latin typeface="Times New Roman"/>
                          <a:cs typeface="Times New Roman"/>
                        </a:rPr>
                        <a:t>(larger)</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solidFill>
                            <a:srgbClr val="000000"/>
                          </a:solidFill>
                          <a:latin typeface="Times New Roman"/>
                          <a:cs typeface="Times New Roman"/>
                        </a:rPr>
                        <a:t>4.5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solidFill>
                            <a:srgbClr val="000000"/>
                          </a:solidFill>
                          <a:latin typeface="Times New Roman"/>
                          <a:cs typeface="Times New Roman"/>
                        </a:rPr>
                        <a:t>2.5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6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1" dirty="0">
                          <a:solidFill>
                            <a:srgbClr val="000000"/>
                          </a:solidFill>
                          <a:latin typeface="Times New Roman"/>
                          <a:cs typeface="Times New Roman"/>
                        </a:rPr>
                        <a:t>848</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1200" dirty="0" err="1">
                          <a:solidFill>
                            <a:srgbClr val="000000"/>
                          </a:solidFill>
                          <a:latin typeface="Times New Roman"/>
                          <a:cs typeface="Times New Roman"/>
                        </a:rPr>
                        <a:t>Tammann</a:t>
                      </a:r>
                      <a:r>
                        <a:rPr lang="en-US" sz="1200" dirty="0">
                          <a:solidFill>
                            <a:srgbClr val="000000"/>
                          </a:solidFill>
                          <a:latin typeface="Times New Roman"/>
                          <a:cs typeface="Times New Roman"/>
                        </a:rPr>
                        <a:t>+ (2008)</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7" name="Rectangle 2">
            <a:extLst>
              <a:ext uri="{FF2B5EF4-FFF2-40B4-BE49-F238E27FC236}">
                <a16:creationId xmlns:a16="http://schemas.microsoft.com/office/drawing/2014/main" id="{AE9D96B0-8AF2-CE65-3624-66F5D2E630A4}"/>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Milky Way Neighborhood (2020)</a:t>
            </a:r>
          </a:p>
        </p:txBody>
      </p:sp>
      <p:graphicFrame>
        <p:nvGraphicFramePr>
          <p:cNvPr id="3" name="Table 2">
            <a:extLst>
              <a:ext uri="{FF2B5EF4-FFF2-40B4-BE49-F238E27FC236}">
                <a16:creationId xmlns:a16="http://schemas.microsoft.com/office/drawing/2014/main" id="{F25C8D8A-02E8-65A9-39A8-61AB4720037E}"/>
              </a:ext>
            </a:extLst>
          </p:cNvPr>
          <p:cNvGraphicFramePr>
            <a:graphicFrameLocks noGrp="1"/>
          </p:cNvGraphicFramePr>
          <p:nvPr/>
        </p:nvGraphicFramePr>
        <p:xfrm>
          <a:off x="381000" y="990600"/>
          <a:ext cx="8382000" cy="5646739"/>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20000"/>
                    </a:ext>
                  </a:extLst>
                </a:gridCol>
                <a:gridCol w="8128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3429000">
                  <a:extLst>
                    <a:ext uri="{9D8B030D-6E8A-4147-A177-3AD203B41FA5}">
                      <a16:colId xmlns:a16="http://schemas.microsoft.com/office/drawing/2014/main" val="20005"/>
                    </a:ext>
                  </a:extLst>
                </a:gridCol>
              </a:tblGrid>
              <a:tr h="750018">
                <a:tc>
                  <a:txBody>
                    <a:bodyPr/>
                    <a:lstStyle/>
                    <a:p>
                      <a:pPr algn="ctr"/>
                      <a:endParaRPr lang="en-US" sz="1800" b="1"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X</a:t>
                      </a:r>
                    </a:p>
                    <a:p>
                      <a:pPr algn="ctr"/>
                      <a:r>
                        <a:rPr lang="en-US" sz="1800" b="1" dirty="0">
                          <a:solidFill>
                            <a:srgbClr val="000000"/>
                          </a:solidFill>
                          <a:latin typeface="Times New Roman"/>
                          <a:cs typeface="Times New Roman"/>
                        </a:rPr>
                        <a:t>(</a:t>
                      </a:r>
                      <a:r>
                        <a:rPr lang="en-US" sz="1800" b="1" dirty="0" err="1">
                          <a:solidFill>
                            <a:srgbClr val="000000"/>
                          </a:solidFill>
                          <a:latin typeface="Times New Roman"/>
                          <a:cs typeface="Times New Roman"/>
                        </a:rPr>
                        <a:t>kpc</a:t>
                      </a:r>
                      <a:r>
                        <a:rPr lang="en-US" sz="1800" b="1"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Y</a:t>
                      </a:r>
                    </a:p>
                    <a:p>
                      <a:pPr algn="ctr"/>
                      <a:r>
                        <a:rPr lang="en-US" sz="1800" b="1" dirty="0">
                          <a:solidFill>
                            <a:srgbClr val="000000"/>
                          </a:solidFill>
                          <a:latin typeface="Times New Roman"/>
                          <a:cs typeface="Times New Roman"/>
                        </a:rPr>
                        <a:t>(</a:t>
                      </a:r>
                      <a:r>
                        <a:rPr lang="en-US" sz="1800" b="1" dirty="0" err="1">
                          <a:solidFill>
                            <a:srgbClr val="000000"/>
                          </a:solidFill>
                          <a:latin typeface="Times New Roman"/>
                          <a:cs typeface="Times New Roman"/>
                        </a:rPr>
                        <a:t>kpc</a:t>
                      </a:r>
                      <a:r>
                        <a:rPr lang="en-US" sz="1800" b="1"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Z</a:t>
                      </a:r>
                    </a:p>
                    <a:p>
                      <a:pPr algn="ctr"/>
                      <a:r>
                        <a:rPr lang="en-US" sz="1800" b="1" dirty="0">
                          <a:solidFill>
                            <a:srgbClr val="000000"/>
                          </a:solidFill>
                          <a:latin typeface="Times New Roman"/>
                          <a:cs typeface="Times New Roman"/>
                        </a:rPr>
                        <a:t>(</a:t>
                      </a:r>
                      <a:r>
                        <a:rPr lang="en-US" sz="1800" b="1" dirty="0" err="1">
                          <a:solidFill>
                            <a:srgbClr val="000000"/>
                          </a:solidFill>
                          <a:latin typeface="Times New Roman"/>
                          <a:cs typeface="Times New Roman"/>
                        </a:rPr>
                        <a:t>kpc</a:t>
                      </a:r>
                      <a:r>
                        <a:rPr lang="en-US" sz="1800" b="1"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Distance (</a:t>
                      </a:r>
                      <a:r>
                        <a:rPr lang="en-US" sz="1800" b="1" dirty="0" err="1">
                          <a:solidFill>
                            <a:srgbClr val="000000"/>
                          </a:solidFill>
                          <a:latin typeface="Times New Roman"/>
                          <a:cs typeface="Times New Roman"/>
                        </a:rPr>
                        <a:t>kpc</a:t>
                      </a:r>
                      <a:r>
                        <a:rPr lang="en-US" sz="1800" b="1"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a:solidFill>
                            <a:srgbClr val="000000"/>
                          </a:solidFill>
                          <a:latin typeface="Times New Roman"/>
                          <a:cs typeface="Times New Roman"/>
                        </a:rPr>
                        <a:t>References / Notes</a:t>
                      </a:r>
                      <a:endParaRPr lang="en-US" sz="1800" b="1"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814753">
                <a:tc>
                  <a:txBody>
                    <a:bodyPr/>
                    <a:lstStyle/>
                    <a:p>
                      <a:pPr algn="ctr"/>
                      <a:r>
                        <a:rPr lang="en-US" sz="1800" b="1" dirty="0">
                          <a:solidFill>
                            <a:srgbClr val="000000"/>
                          </a:solidFill>
                          <a:latin typeface="Times New Roman"/>
                          <a:cs typeface="Times New Roman"/>
                        </a:rPr>
                        <a:t>Milky Way</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solidFill>
                            <a:srgbClr val="000000"/>
                          </a:solidFill>
                          <a:latin typeface="Times New Roman"/>
                          <a:cs typeface="Times New Roman"/>
                        </a:rPr>
                        <a:t>40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dirty="0">
                          <a:solidFill>
                            <a:srgbClr val="000000"/>
                          </a:solidFill>
                          <a:latin typeface="Times New Roman"/>
                          <a:cs typeface="Times New Roman"/>
                        </a:rPr>
                        <a:t>40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dirty="0">
                          <a:solidFill>
                            <a:srgbClr val="000000"/>
                          </a:solidFill>
                          <a:latin typeface="Times New Roman"/>
                          <a:cs typeface="Times New Roman"/>
                        </a:rPr>
                        <a:t>0.6</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i="1" dirty="0">
                          <a:solidFill>
                            <a:srgbClr val="000000"/>
                          </a:solidFill>
                          <a:latin typeface="Times New Roman"/>
                          <a:cs typeface="Times New Roman"/>
                        </a:rPr>
                        <a:t>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l"/>
                      <a:r>
                        <a:rPr lang="en-US" sz="1200" dirty="0" err="1">
                          <a:solidFill>
                            <a:srgbClr val="000000"/>
                          </a:solidFill>
                          <a:latin typeface="Times New Roman"/>
                          <a:cs typeface="Times New Roman"/>
                        </a:rPr>
                        <a:t>Cepheids</a:t>
                      </a:r>
                      <a:r>
                        <a:rPr lang="en-US" sz="1200" baseline="0" dirty="0">
                          <a:solidFill>
                            <a:srgbClr val="000000"/>
                          </a:solidFill>
                          <a:latin typeface="Times New Roman"/>
                          <a:cs typeface="Times New Roman"/>
                        </a:rPr>
                        <a:t> (</a:t>
                      </a:r>
                      <a:r>
                        <a:rPr lang="en-US" sz="1200" baseline="0" dirty="0" err="1">
                          <a:solidFill>
                            <a:srgbClr val="000000"/>
                          </a:solidFill>
                          <a:latin typeface="Times New Roman"/>
                          <a:cs typeface="Times New Roman"/>
                        </a:rPr>
                        <a:t>Skowron</a:t>
                      </a:r>
                      <a:r>
                        <a:rPr lang="en-US" sz="1200" baseline="0" dirty="0">
                          <a:solidFill>
                            <a:srgbClr val="000000"/>
                          </a:solidFill>
                          <a:latin typeface="Times New Roman"/>
                          <a:cs typeface="Times New Roman"/>
                        </a:rPr>
                        <a:t>+ 2019, Science)</a:t>
                      </a:r>
                    </a:p>
                    <a:p>
                      <a:pPr algn="l"/>
                      <a:r>
                        <a:rPr lang="en-US" sz="1200" baseline="0" dirty="0" err="1">
                          <a:solidFill>
                            <a:srgbClr val="000000"/>
                          </a:solidFill>
                          <a:latin typeface="Times New Roman"/>
                          <a:cs typeface="Times New Roman"/>
                        </a:rPr>
                        <a:t>dist</a:t>
                      </a:r>
                      <a:r>
                        <a:rPr lang="en-US" sz="1200" baseline="0" dirty="0">
                          <a:solidFill>
                            <a:srgbClr val="000000"/>
                          </a:solidFill>
                          <a:latin typeface="Times New Roman"/>
                          <a:cs typeface="Times New Roman"/>
                        </a:rPr>
                        <a:t>: eclipsing binary (1!) (</a:t>
                      </a:r>
                      <a:r>
                        <a:rPr lang="en-US" sz="1200" baseline="0" dirty="0" err="1">
                          <a:solidFill>
                            <a:srgbClr val="000000"/>
                          </a:solidFill>
                          <a:latin typeface="Times New Roman"/>
                          <a:cs typeface="Times New Roman"/>
                        </a:rPr>
                        <a:t>Ribas</a:t>
                      </a:r>
                      <a:r>
                        <a:rPr lang="en-US" sz="1200" baseline="0" dirty="0">
                          <a:solidFill>
                            <a:srgbClr val="000000"/>
                          </a:solidFill>
                          <a:latin typeface="Times New Roman"/>
                          <a:cs typeface="Times New Roman"/>
                        </a:rPr>
                        <a:t>+ 2005)</a:t>
                      </a:r>
                      <a:endParaRPr lang="en-US" sz="12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extLst>
                  <a:ext uri="{0D108BD9-81ED-4DB2-BD59-A6C34878D82A}">
                    <a16:rowId xmlns:a16="http://schemas.microsoft.com/office/drawing/2014/main" val="10001"/>
                  </a:ext>
                </a:extLst>
              </a:tr>
              <a:tr h="814753">
                <a:tc>
                  <a:txBody>
                    <a:bodyPr/>
                    <a:lstStyle/>
                    <a:p>
                      <a:pPr algn="ctr"/>
                      <a:r>
                        <a:rPr lang="en-US" sz="1800" b="1" dirty="0">
                          <a:solidFill>
                            <a:srgbClr val="000000"/>
                          </a:solidFill>
                          <a:latin typeface="Times New Roman"/>
                          <a:cs typeface="Times New Roman"/>
                        </a:rPr>
                        <a:t>LMC</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solidFill>
                            <a:srgbClr val="000000"/>
                          </a:solidFill>
                          <a:latin typeface="Times New Roman"/>
                          <a:cs typeface="Times New Roman"/>
                        </a:rPr>
                        <a:t>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dirty="0">
                          <a:solidFill>
                            <a:srgbClr val="000000"/>
                          </a:solidFill>
                          <a:latin typeface="Times New Roman"/>
                          <a:cs typeface="Times New Roman"/>
                        </a:rPr>
                        <a:t>2.5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dirty="0">
                          <a:solidFill>
                            <a:srgbClr val="000000"/>
                          </a:solidFill>
                          <a:latin typeface="Times New Roman"/>
                          <a:cs typeface="Times New Roman"/>
                        </a:rPr>
                        <a:t>4</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i="1" dirty="0">
                          <a:solidFill>
                            <a:srgbClr val="000000"/>
                          </a:solidFill>
                          <a:latin typeface="Times New Roman"/>
                          <a:cs typeface="Times New Roman"/>
                        </a:rPr>
                        <a:t>50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l"/>
                      <a:r>
                        <a:rPr lang="en-US" sz="1200" dirty="0" err="1">
                          <a:solidFill>
                            <a:srgbClr val="000000"/>
                          </a:solidFill>
                          <a:latin typeface="Times New Roman"/>
                          <a:cs typeface="Times New Roman"/>
                        </a:rPr>
                        <a:t>dist</a:t>
                      </a:r>
                      <a:r>
                        <a:rPr lang="en-US" sz="1200" dirty="0">
                          <a:solidFill>
                            <a:srgbClr val="000000"/>
                          </a:solidFill>
                          <a:latin typeface="Times New Roman"/>
                          <a:cs typeface="Times New Roman"/>
                        </a:rPr>
                        <a:t>: pulsars + H/pi/SN rem/globular (Taylor+</a:t>
                      </a:r>
                      <a:r>
                        <a:rPr lang="en-US" sz="1200" baseline="0" dirty="0">
                          <a:solidFill>
                            <a:srgbClr val="000000"/>
                          </a:solidFill>
                          <a:latin typeface="Times New Roman"/>
                          <a:cs typeface="Times New Roman"/>
                        </a:rPr>
                        <a:t> 1993)</a:t>
                      </a:r>
                      <a:endParaRPr lang="en-US" sz="12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extLst>
                  <a:ext uri="{0D108BD9-81ED-4DB2-BD59-A6C34878D82A}">
                    <a16:rowId xmlns:a16="http://schemas.microsoft.com/office/drawing/2014/main" val="10002"/>
                  </a:ext>
                </a:extLst>
              </a:tr>
              <a:tr h="822956">
                <a:tc>
                  <a:txBody>
                    <a:bodyPr/>
                    <a:lstStyle/>
                    <a:p>
                      <a:pPr algn="ctr"/>
                      <a:r>
                        <a:rPr lang="en-US" sz="1800" b="1" dirty="0">
                          <a:solidFill>
                            <a:srgbClr val="000000"/>
                          </a:solidFill>
                          <a:latin typeface="Times New Roman"/>
                          <a:cs typeface="Times New Roman"/>
                        </a:rPr>
                        <a:t>SMC</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solidFill>
                            <a:srgbClr val="000000"/>
                          </a:solidFill>
                          <a:latin typeface="Times New Roman"/>
                          <a:cs typeface="Times New Roman"/>
                        </a:rPr>
                        <a:t>2.8-5.6</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dirty="0">
                          <a:solidFill>
                            <a:srgbClr val="000000"/>
                          </a:solidFill>
                          <a:latin typeface="Times New Roman"/>
                          <a:cs typeface="Times New Roman"/>
                        </a:rPr>
                        <a:t>1.6-3.3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dirty="0">
                          <a:solidFill>
                            <a:srgbClr val="000000"/>
                          </a:solidFill>
                          <a:latin typeface="Times New Roman"/>
                          <a:cs typeface="Times New Roman"/>
                        </a:rPr>
                        <a:t>2.2-3.4</a:t>
                      </a:r>
                    </a:p>
                    <a:p>
                      <a:pPr algn="ctr"/>
                      <a:r>
                        <a:rPr lang="en-US" sz="1600" dirty="0">
                          <a:solidFill>
                            <a:srgbClr val="000000"/>
                          </a:solidFill>
                          <a:latin typeface="Times New Roman"/>
                          <a:cs typeface="Times New Roman"/>
                        </a:rPr>
                        <a:t>(4.9)</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i="1" dirty="0">
                          <a:solidFill>
                            <a:srgbClr val="000000"/>
                          </a:solidFill>
                          <a:latin typeface="Times New Roman"/>
                          <a:cs typeface="Times New Roman"/>
                        </a:rPr>
                        <a:t>44</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l"/>
                      <a:r>
                        <a:rPr lang="en-US" sz="1200" dirty="0">
                          <a:solidFill>
                            <a:srgbClr val="000000"/>
                          </a:solidFill>
                          <a:latin typeface="Times New Roman"/>
                          <a:cs typeface="Times New Roman"/>
                        </a:rPr>
                        <a:t>optical images in blue (de </a:t>
                      </a:r>
                      <a:r>
                        <a:rPr lang="en-US" sz="1200" dirty="0" err="1">
                          <a:solidFill>
                            <a:srgbClr val="000000"/>
                          </a:solidFill>
                          <a:latin typeface="Times New Roman"/>
                          <a:cs typeface="Times New Roman"/>
                        </a:rPr>
                        <a:t>Vaucouleurs</a:t>
                      </a:r>
                      <a:r>
                        <a:rPr lang="en-US" sz="1200" dirty="0">
                          <a:solidFill>
                            <a:srgbClr val="000000"/>
                          </a:solidFill>
                          <a:latin typeface="Times New Roman"/>
                          <a:cs typeface="Times New Roman"/>
                        </a:rPr>
                        <a:t> 1991)</a:t>
                      </a:r>
                    </a:p>
                    <a:p>
                      <a:pPr algn="l"/>
                      <a:r>
                        <a:rPr lang="en-US" sz="1200" dirty="0">
                          <a:solidFill>
                            <a:srgbClr val="000000"/>
                          </a:solidFill>
                          <a:latin typeface="Times New Roman"/>
                          <a:cs typeface="Times New Roman"/>
                        </a:rPr>
                        <a:t>OIR</a:t>
                      </a:r>
                      <a:r>
                        <a:rPr lang="en-US" sz="1200" baseline="0" dirty="0">
                          <a:solidFill>
                            <a:srgbClr val="000000"/>
                          </a:solidFill>
                          <a:latin typeface="Times New Roman"/>
                          <a:cs typeface="Times New Roman"/>
                        </a:rPr>
                        <a:t> imaging SDSS/</a:t>
                      </a:r>
                      <a:r>
                        <a:rPr lang="en-US" sz="1200" dirty="0">
                          <a:solidFill>
                            <a:srgbClr val="000000"/>
                          </a:solidFill>
                          <a:latin typeface="Times New Roman"/>
                          <a:cs typeface="Times New Roman"/>
                        </a:rPr>
                        <a:t>Spitzer (Cook+</a:t>
                      </a:r>
                      <a:r>
                        <a:rPr lang="en-US" sz="1200" baseline="0" dirty="0">
                          <a:solidFill>
                            <a:srgbClr val="000000"/>
                          </a:solidFill>
                          <a:latin typeface="Times New Roman"/>
                          <a:cs typeface="Times New Roman"/>
                        </a:rPr>
                        <a:t> 2014)</a:t>
                      </a:r>
                      <a:endParaRPr lang="en-US" sz="1200" dirty="0">
                        <a:solidFill>
                          <a:srgbClr val="000000"/>
                        </a:solidFill>
                        <a:latin typeface="Times New Roman"/>
                        <a:cs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latin typeface="Times New Roman"/>
                          <a:cs typeface="Times New Roman"/>
                        </a:rPr>
                        <a:t>dist</a:t>
                      </a:r>
                      <a:r>
                        <a:rPr lang="en-US" sz="1200" dirty="0">
                          <a:solidFill>
                            <a:srgbClr val="000000"/>
                          </a:solidFill>
                          <a:latin typeface="Times New Roman"/>
                          <a:cs typeface="Times New Roman"/>
                        </a:rPr>
                        <a:t>: </a:t>
                      </a:r>
                      <a:r>
                        <a:rPr lang="en-US" sz="1200" dirty="0" err="1">
                          <a:solidFill>
                            <a:srgbClr val="000000"/>
                          </a:solidFill>
                          <a:latin typeface="Times New Roman"/>
                          <a:cs typeface="Times New Roman"/>
                        </a:rPr>
                        <a:t>Cepheids</a:t>
                      </a:r>
                      <a:r>
                        <a:rPr lang="en-US" sz="1200" dirty="0">
                          <a:solidFill>
                            <a:srgbClr val="000000"/>
                          </a:solidFill>
                          <a:latin typeface="Times New Roman"/>
                          <a:cs typeface="Times New Roman"/>
                        </a:rPr>
                        <a:t> (</a:t>
                      </a:r>
                      <a:r>
                        <a:rPr lang="en-US" sz="1200" dirty="0" err="1">
                          <a:solidFill>
                            <a:srgbClr val="000000"/>
                          </a:solidFill>
                          <a:latin typeface="Times New Roman"/>
                          <a:cs typeface="Times New Roman"/>
                        </a:rPr>
                        <a:t>Inno</a:t>
                      </a:r>
                      <a:r>
                        <a:rPr lang="en-US" sz="1200" dirty="0">
                          <a:solidFill>
                            <a:srgbClr val="000000"/>
                          </a:solidFill>
                          <a:latin typeface="Times New Roman"/>
                          <a:cs typeface="Times New Roman"/>
                        </a:rPr>
                        <a:t>+</a:t>
                      </a:r>
                      <a:r>
                        <a:rPr lang="en-US" sz="1200" baseline="0" dirty="0">
                          <a:solidFill>
                            <a:srgbClr val="000000"/>
                          </a:solidFill>
                          <a:latin typeface="Times New Roman"/>
                          <a:cs typeface="Times New Roman"/>
                        </a:rPr>
                        <a:t> </a:t>
                      </a:r>
                      <a:r>
                        <a:rPr lang="en-US" sz="1200" dirty="0">
                          <a:solidFill>
                            <a:srgbClr val="000000"/>
                          </a:solidFill>
                          <a:latin typeface="Times New Roman"/>
                          <a:cs typeface="Times New Roman"/>
                        </a:rPr>
                        <a:t>2013)</a:t>
                      </a:r>
                    </a:p>
                    <a:p>
                      <a:pPr algn="l"/>
                      <a:endParaRPr lang="en-US" sz="12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extLst>
                  <a:ext uri="{0D108BD9-81ED-4DB2-BD59-A6C34878D82A}">
                    <a16:rowId xmlns:a16="http://schemas.microsoft.com/office/drawing/2014/main" val="10003"/>
                  </a:ext>
                </a:extLst>
              </a:tr>
              <a:tr h="814753">
                <a:tc>
                  <a:txBody>
                    <a:bodyPr/>
                    <a:lstStyle/>
                    <a:p>
                      <a:pPr algn="ctr"/>
                      <a:r>
                        <a:rPr lang="en-US" sz="1800" b="1" dirty="0">
                          <a:solidFill>
                            <a:srgbClr val="000000"/>
                          </a:solidFill>
                          <a:latin typeface="Times New Roman"/>
                          <a:cs typeface="Times New Roman"/>
                        </a:rPr>
                        <a:t>Andromeda</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solidFill>
                            <a:srgbClr val="000000"/>
                          </a:solidFill>
                          <a:latin typeface="Times New Roman"/>
                          <a:cs typeface="Times New Roman"/>
                        </a:rPr>
                        <a:t>61-480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endParaRPr lang="en-US" sz="16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dirty="0">
                          <a:solidFill>
                            <a:srgbClr val="000000"/>
                          </a:solidFill>
                          <a:latin typeface="Times New Roman"/>
                          <a:cs typeface="Times New Roman"/>
                        </a:rPr>
                        <a:t>0.3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ctr"/>
                      <a:r>
                        <a:rPr lang="en-US" sz="1600" i="1" dirty="0">
                          <a:solidFill>
                            <a:srgbClr val="000000"/>
                          </a:solidFill>
                          <a:latin typeface="Times New Roman"/>
                          <a:cs typeface="Times New Roman"/>
                        </a:rPr>
                        <a:t>765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tc>
                  <a:txBody>
                    <a:bodyPr/>
                    <a:lstStyle/>
                    <a:p>
                      <a:pPr algn="l"/>
                      <a:r>
                        <a:rPr lang="en-US" sz="1200" dirty="0" err="1">
                          <a:solidFill>
                            <a:srgbClr val="000000"/>
                          </a:solidFill>
                          <a:latin typeface="Times New Roman"/>
                          <a:cs typeface="Times New Roman"/>
                        </a:rPr>
                        <a:t>Kafle</a:t>
                      </a:r>
                      <a:r>
                        <a:rPr lang="en-US" sz="1200" dirty="0">
                          <a:solidFill>
                            <a:srgbClr val="000000"/>
                          </a:solidFill>
                          <a:latin typeface="Times New Roman"/>
                          <a:cs typeface="Times New Roman"/>
                        </a:rPr>
                        <a:t>+</a:t>
                      </a:r>
                      <a:r>
                        <a:rPr lang="en-US" sz="1200" baseline="0" dirty="0">
                          <a:solidFill>
                            <a:srgbClr val="000000"/>
                          </a:solidFill>
                          <a:latin typeface="Times New Roman"/>
                          <a:cs typeface="Times New Roman"/>
                        </a:rPr>
                        <a:t> (2018)</a:t>
                      </a:r>
                    </a:p>
                    <a:p>
                      <a:pPr algn="l"/>
                      <a:endParaRPr lang="en-US" sz="12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05"/>
                    </a:solidFill>
                  </a:tcPr>
                </a:tc>
                <a:extLst>
                  <a:ext uri="{0D108BD9-81ED-4DB2-BD59-A6C34878D82A}">
                    <a16:rowId xmlns:a16="http://schemas.microsoft.com/office/drawing/2014/main" val="10004"/>
                  </a:ext>
                </a:extLst>
              </a:tr>
              <a:tr h="814753">
                <a:tc>
                  <a:txBody>
                    <a:bodyPr/>
                    <a:lstStyle/>
                    <a:p>
                      <a:pPr algn="ctr"/>
                      <a:r>
                        <a:rPr lang="en-US" sz="1800" b="1" dirty="0">
                          <a:solidFill>
                            <a:srgbClr val="000000"/>
                          </a:solidFill>
                          <a:latin typeface="Times New Roman"/>
                          <a:cs typeface="Times New Roman"/>
                        </a:rPr>
                        <a:t>M32</a:t>
                      </a:r>
                    </a:p>
                    <a:p>
                      <a:pPr algn="ctr"/>
                      <a:r>
                        <a:rPr lang="en-US" sz="1800" b="1" dirty="0">
                          <a:solidFill>
                            <a:srgbClr val="000000"/>
                          </a:solidFill>
                          <a:latin typeface="Times New Roman"/>
                          <a:cs typeface="Times New Roman"/>
                        </a:rPr>
                        <a:t>(smaller)</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solidFill>
                            <a:srgbClr val="000000"/>
                          </a:solidFill>
                          <a:latin typeface="Times New Roman"/>
                          <a:cs typeface="Times New Roman"/>
                        </a:rPr>
                        <a:t>1.2</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solidFill>
                            <a:srgbClr val="000000"/>
                          </a:solidFill>
                          <a:latin typeface="Times New Roman"/>
                          <a:cs typeface="Times New Roman"/>
                        </a:rPr>
                        <a:t>1.2</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solidFill>
                            <a:srgbClr val="000000"/>
                          </a:solidFill>
                          <a:latin typeface="Times New Roman"/>
                          <a:cs typeface="Times New Roman"/>
                        </a:rPr>
                        <a:t>(1.2)</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1" dirty="0">
                          <a:solidFill>
                            <a:srgbClr val="000000"/>
                          </a:solidFill>
                          <a:latin typeface="Times New Roman"/>
                          <a:cs typeface="Times New Roman"/>
                        </a:rPr>
                        <a:t>(same)</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1200" i="0" dirty="0">
                          <a:solidFill>
                            <a:srgbClr val="000000"/>
                          </a:solidFill>
                          <a:latin typeface="Times New Roman"/>
                          <a:cs typeface="Times New Roman"/>
                        </a:rPr>
                        <a:t>foot de </a:t>
                      </a:r>
                      <a:r>
                        <a:rPr lang="en-US" sz="1200" i="0" dirty="0" err="1">
                          <a:solidFill>
                            <a:srgbClr val="000000"/>
                          </a:solidFill>
                          <a:latin typeface="Times New Roman"/>
                          <a:cs typeface="Times New Roman"/>
                        </a:rPr>
                        <a:t>Ilija</a:t>
                      </a:r>
                      <a:endParaRPr lang="en-US" sz="1200" i="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814753">
                <a:tc>
                  <a:txBody>
                    <a:bodyPr/>
                    <a:lstStyle/>
                    <a:p>
                      <a:pPr algn="ctr"/>
                      <a:r>
                        <a:rPr lang="en-US" sz="1800" b="1" dirty="0">
                          <a:solidFill>
                            <a:srgbClr val="000000"/>
                          </a:solidFill>
                          <a:latin typeface="Times New Roman"/>
                          <a:cs typeface="Times New Roman"/>
                        </a:rPr>
                        <a:t>M110</a:t>
                      </a:r>
                    </a:p>
                    <a:p>
                      <a:pPr algn="ctr"/>
                      <a:r>
                        <a:rPr lang="en-US" sz="1800" b="1" dirty="0">
                          <a:solidFill>
                            <a:srgbClr val="000000"/>
                          </a:solidFill>
                          <a:latin typeface="Times New Roman"/>
                          <a:cs typeface="Times New Roman"/>
                        </a:rPr>
                        <a:t>(larger)</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solidFill>
                            <a:srgbClr val="000000"/>
                          </a:solidFill>
                          <a:latin typeface="Times New Roman"/>
                          <a:cs typeface="Times New Roman"/>
                        </a:rPr>
                        <a:t>3.7</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solidFill>
                            <a:srgbClr val="000000"/>
                          </a:solidFill>
                          <a:latin typeface="Times New Roman"/>
                          <a:cs typeface="Times New Roman"/>
                        </a:rPr>
                        <a:t>5.5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solidFill>
                            <a:srgbClr val="000000"/>
                          </a:solidFill>
                          <a:latin typeface="Times New Roman"/>
                          <a:cs typeface="Times New Roman"/>
                        </a:rPr>
                        <a:t>(3.7)</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1" dirty="0">
                          <a:solidFill>
                            <a:srgbClr val="000000"/>
                          </a:solidFill>
                          <a:latin typeface="Times New Roman"/>
                          <a:cs typeface="Times New Roman"/>
                        </a:rPr>
                        <a:t>(same)</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1200" dirty="0">
                          <a:solidFill>
                            <a:srgbClr val="000000"/>
                          </a:solidFill>
                          <a:latin typeface="Times New Roman"/>
                          <a:cs typeface="Times New Roman"/>
                        </a:rPr>
                        <a:t>foot</a:t>
                      </a:r>
                      <a:r>
                        <a:rPr lang="en-US" sz="1200" baseline="0" dirty="0">
                          <a:solidFill>
                            <a:srgbClr val="000000"/>
                          </a:solidFill>
                          <a:latin typeface="Times New Roman"/>
                          <a:cs typeface="Times New Roman"/>
                        </a:rPr>
                        <a:t> de </a:t>
                      </a:r>
                      <a:r>
                        <a:rPr lang="en-US" sz="1200" baseline="0" dirty="0" err="1">
                          <a:solidFill>
                            <a:srgbClr val="000000"/>
                          </a:solidFill>
                          <a:latin typeface="Times New Roman"/>
                          <a:cs typeface="Times New Roman"/>
                        </a:rPr>
                        <a:t>Ilija</a:t>
                      </a:r>
                      <a:endParaRPr lang="en-US" sz="120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D7848584-E7B8-27E4-2A0B-21BEB9946CDB}"/>
            </a:ext>
          </a:extLst>
        </p:cNvPr>
        <p:cNvGrpSpPr/>
        <p:nvPr/>
      </p:nvGrpSpPr>
      <p:grpSpPr>
        <a:xfrm>
          <a:off x="0" y="0"/>
          <a:ext cx="0" cy="0"/>
          <a:chOff x="0" y="0"/>
          <a:chExt cx="0" cy="0"/>
        </a:xfrm>
      </p:grpSpPr>
      <p:sp>
        <p:nvSpPr>
          <p:cNvPr id="119809" name="Rectangle 2">
            <a:extLst>
              <a:ext uri="{FF2B5EF4-FFF2-40B4-BE49-F238E27FC236}">
                <a16:creationId xmlns:a16="http://schemas.microsoft.com/office/drawing/2014/main" id="{C13D56E0-05AB-000D-ADA4-76748D2D603A}"/>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Milky Way Variables</a:t>
            </a:r>
          </a:p>
        </p:txBody>
      </p:sp>
      <p:pic>
        <p:nvPicPr>
          <p:cNvPr id="3" name="Picture 2" descr="A diagram of a galaxy&#10;&#10;Description automatically generated with medium confidence">
            <a:extLst>
              <a:ext uri="{FF2B5EF4-FFF2-40B4-BE49-F238E27FC236}">
                <a16:creationId xmlns:a16="http://schemas.microsoft.com/office/drawing/2014/main" id="{40652046-4605-CD2E-A0E7-F80162A39B99}"/>
              </a:ext>
            </a:extLst>
          </p:cNvPr>
          <p:cNvPicPr>
            <a:picLocks noChangeAspect="1"/>
          </p:cNvPicPr>
          <p:nvPr/>
        </p:nvPicPr>
        <p:blipFill>
          <a:blip r:embed="rId3"/>
          <a:stretch>
            <a:fillRect/>
          </a:stretch>
        </p:blipFill>
        <p:spPr>
          <a:xfrm>
            <a:off x="69271" y="1295400"/>
            <a:ext cx="9006842" cy="4423002"/>
          </a:xfrm>
          <a:prstGeom prst="rect">
            <a:avLst/>
          </a:prstGeom>
        </p:spPr>
      </p:pic>
    </p:spTree>
    <p:extLst>
      <p:ext uri="{BB962C8B-B14F-4D97-AF65-F5344CB8AC3E}">
        <p14:creationId xmlns:p14="http://schemas.microsoft.com/office/powerpoint/2010/main" val="34902418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3425" name="Picture 3" descr="24_12">
            <a:extLst>
              <a:ext uri="{FF2B5EF4-FFF2-40B4-BE49-F238E27FC236}">
                <a16:creationId xmlns:a16="http://schemas.microsoft.com/office/drawing/2014/main" id="{AAB0EA0F-8AAC-4D46-94CF-12D197275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457200"/>
            <a:ext cx="5748337"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nut 2">
            <a:extLst>
              <a:ext uri="{FF2B5EF4-FFF2-40B4-BE49-F238E27FC236}">
                <a16:creationId xmlns:a16="http://schemas.microsoft.com/office/drawing/2014/main" id="{B2602959-5338-EF47-B622-5512458539D7}"/>
              </a:ext>
            </a:extLst>
          </p:cNvPr>
          <p:cNvSpPr>
            <a:spLocks/>
          </p:cNvSpPr>
          <p:nvPr/>
        </p:nvSpPr>
        <p:spPr bwMode="auto">
          <a:xfrm>
            <a:off x="3352800" y="4419600"/>
            <a:ext cx="1600200" cy="838200"/>
          </a:xfrm>
          <a:custGeom>
            <a:avLst/>
            <a:gdLst>
              <a:gd name="T0" fmla="*/ 0 w 1600200"/>
              <a:gd name="T1" fmla="*/ 419100 h 838200"/>
              <a:gd name="T2" fmla="*/ 800100 w 1600200"/>
              <a:gd name="T3" fmla="*/ 0 h 838200"/>
              <a:gd name="T4" fmla="*/ 1600200 w 1600200"/>
              <a:gd name="T5" fmla="*/ 419100 h 838200"/>
              <a:gd name="T6" fmla="*/ 800100 w 1600200"/>
              <a:gd name="T7" fmla="*/ 838200 h 838200"/>
              <a:gd name="T8" fmla="*/ 0 w 1600200"/>
              <a:gd name="T9" fmla="*/ 419100 h 838200"/>
              <a:gd name="T10" fmla="*/ 75002 w 1600200"/>
              <a:gd name="T11" fmla="*/ 419100 h 838200"/>
              <a:gd name="T12" fmla="*/ 800100 w 1600200"/>
              <a:gd name="T13" fmla="*/ 763198 h 838200"/>
              <a:gd name="T14" fmla="*/ 1525198 w 1600200"/>
              <a:gd name="T15" fmla="*/ 419100 h 838200"/>
              <a:gd name="T16" fmla="*/ 800100 w 1600200"/>
              <a:gd name="T17" fmla="*/ 75002 h 838200"/>
              <a:gd name="T18" fmla="*/ 75002 w 1600200"/>
              <a:gd name="T19" fmla="*/ 419100 h 838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00200" h="838200">
                <a:moveTo>
                  <a:pt x="0" y="419100"/>
                </a:moveTo>
                <a:cubicBezTo>
                  <a:pt x="0" y="187637"/>
                  <a:pt x="358217" y="0"/>
                  <a:pt x="800100" y="0"/>
                </a:cubicBezTo>
                <a:cubicBezTo>
                  <a:pt x="1241983" y="0"/>
                  <a:pt x="1600200" y="187637"/>
                  <a:pt x="1600200" y="419100"/>
                </a:cubicBezTo>
                <a:cubicBezTo>
                  <a:pt x="1600200" y="650563"/>
                  <a:pt x="1241983" y="838200"/>
                  <a:pt x="800100" y="838200"/>
                </a:cubicBezTo>
                <a:cubicBezTo>
                  <a:pt x="358217" y="838200"/>
                  <a:pt x="0" y="650563"/>
                  <a:pt x="0" y="419100"/>
                </a:cubicBezTo>
                <a:close/>
                <a:moveTo>
                  <a:pt x="75002" y="419100"/>
                </a:moveTo>
                <a:cubicBezTo>
                  <a:pt x="75002" y="609140"/>
                  <a:pt x="399639" y="763198"/>
                  <a:pt x="800100" y="763198"/>
                </a:cubicBezTo>
                <a:cubicBezTo>
                  <a:pt x="1200561" y="763198"/>
                  <a:pt x="1525198" y="609140"/>
                  <a:pt x="1525198" y="419100"/>
                </a:cubicBezTo>
                <a:cubicBezTo>
                  <a:pt x="1525198" y="229060"/>
                  <a:pt x="1200561" y="75002"/>
                  <a:pt x="800100" y="75002"/>
                </a:cubicBezTo>
                <a:cubicBezTo>
                  <a:pt x="399639" y="75002"/>
                  <a:pt x="75002" y="229060"/>
                  <a:pt x="75002" y="419100"/>
                </a:cubicBezTo>
                <a:close/>
              </a:path>
            </a:pathLst>
          </a:custGeom>
          <a:solidFill>
            <a:srgbClr val="FF0000"/>
          </a:solidFill>
          <a:ln w="9525" cap="flat" cmpd="sng">
            <a:solidFill>
              <a:srgbClr val="B6DCDF"/>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solidFill>
                <a:srgbClr val="FFFFFF"/>
              </a:solidFill>
            </a:endParaRPr>
          </a:p>
        </p:txBody>
      </p:sp>
      <p:sp>
        <p:nvSpPr>
          <p:cNvPr id="41987" name="TextBox 1">
            <a:extLst>
              <a:ext uri="{FF2B5EF4-FFF2-40B4-BE49-F238E27FC236}">
                <a16:creationId xmlns:a16="http://schemas.microsoft.com/office/drawing/2014/main" id="{07949339-C287-AC4A-892F-8B6D3F3EA802}"/>
              </a:ext>
            </a:extLst>
          </p:cNvPr>
          <p:cNvSpPr txBox="1">
            <a:spLocks noChangeArrowheads="1"/>
          </p:cNvSpPr>
          <p:nvPr/>
        </p:nvSpPr>
        <p:spPr bwMode="auto">
          <a:xfrm>
            <a:off x="5486400" y="2198688"/>
            <a:ext cx="3657600" cy="399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dirty="0" err="1">
                <a:solidFill>
                  <a:srgbClr val="008000"/>
                </a:solidFill>
                <a:latin typeface="Times New Roman" panose="02020603050405020304" pitchFamily="18" charset="0"/>
              </a:rPr>
              <a:t>d</a:t>
            </a:r>
            <a:r>
              <a:rPr lang="en-US" altLang="en-US" baseline="-25000" dirty="0" err="1">
                <a:solidFill>
                  <a:srgbClr val="008000"/>
                </a:solidFill>
                <a:latin typeface="Times New Roman" panose="02020603050405020304" pitchFamily="18" charset="0"/>
              </a:rPr>
              <a:t>parsec</a:t>
            </a:r>
            <a:r>
              <a:rPr lang="en-US" altLang="en-US" dirty="0">
                <a:solidFill>
                  <a:srgbClr val="008000"/>
                </a:solidFill>
                <a:latin typeface="Times New Roman" panose="02020603050405020304" pitchFamily="18" charset="0"/>
              </a:rPr>
              <a:t> = 1 / π</a:t>
            </a:r>
            <a:r>
              <a:rPr lang="en-US" altLang="en-US" baseline="-25000" dirty="0">
                <a:solidFill>
                  <a:srgbClr val="008000"/>
                </a:solidFill>
                <a:latin typeface="Times New Roman" panose="02020603050405020304" pitchFamily="18" charset="0"/>
              </a:rPr>
              <a:t>arcsec</a:t>
            </a:r>
          </a:p>
          <a:p>
            <a:pPr algn="ctr" eaLnBrk="1" hangingPunct="1">
              <a:spcBef>
                <a:spcPct val="0"/>
              </a:spcBef>
              <a:buFontTx/>
              <a:buNone/>
            </a:pPr>
            <a:endParaRPr lang="en-US" altLang="en-US" baseline="-25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     1 arcsec	1 pc</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     0.1 arcsec</a:t>
            </a:r>
          </a:p>
          <a:p>
            <a:pPr eaLnBrk="1" hangingPunct="1">
              <a:spcBef>
                <a:spcPct val="0"/>
              </a:spcBef>
              <a:buFontTx/>
              <a:buNone/>
            </a:pPr>
            <a:r>
              <a:rPr lang="en-US" altLang="en-US" sz="2000" dirty="0">
                <a:solidFill>
                  <a:srgbClr val="000000"/>
                </a:solidFill>
                <a:latin typeface="Times New Roman" panose="02020603050405020304" pitchFamily="18" charset="0"/>
              </a:rPr>
              <a:t>     100 mas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     10 mas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     1 mas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      </a:t>
            </a:r>
            <a:r>
              <a:rPr lang="en-US" altLang="en-US" sz="2000" dirty="0">
                <a:solidFill>
                  <a:srgbClr val="FF0000"/>
                </a:solidFill>
                <a:latin typeface="Times New Roman" panose="02020603050405020304" pitchFamily="18" charset="0"/>
              </a:rPr>
              <a:t>Gaia errors ~ 0.02 to 0.1 mas</a:t>
            </a:r>
          </a:p>
        </p:txBody>
      </p:sp>
      <p:sp>
        <p:nvSpPr>
          <p:cNvPr id="103428" name="Rectangle 2">
            <a:extLst>
              <a:ext uri="{FF2B5EF4-FFF2-40B4-BE49-F238E27FC236}">
                <a16:creationId xmlns:a16="http://schemas.microsoft.com/office/drawing/2014/main" id="{9FD3EE5F-6E77-5A48-9428-82B697B125D3}"/>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Distance Ladder</a:t>
            </a:r>
          </a:p>
        </p:txBody>
      </p:sp>
      <p:sp>
        <p:nvSpPr>
          <p:cNvPr id="9" name="Donut 8">
            <a:extLst>
              <a:ext uri="{FF2B5EF4-FFF2-40B4-BE49-F238E27FC236}">
                <a16:creationId xmlns:a16="http://schemas.microsoft.com/office/drawing/2014/main" id="{0976BD28-AE81-3343-B749-34436C4065BB}"/>
              </a:ext>
            </a:extLst>
          </p:cNvPr>
          <p:cNvSpPr>
            <a:spLocks/>
          </p:cNvSpPr>
          <p:nvPr/>
        </p:nvSpPr>
        <p:spPr bwMode="auto">
          <a:xfrm>
            <a:off x="3992563" y="2720975"/>
            <a:ext cx="1158875" cy="1130300"/>
          </a:xfrm>
          <a:custGeom>
            <a:avLst/>
            <a:gdLst>
              <a:gd name="T0" fmla="*/ 0 w 1158875"/>
              <a:gd name="T1" fmla="*/ 565150 h 1130300"/>
              <a:gd name="T2" fmla="*/ 579438 w 1158875"/>
              <a:gd name="T3" fmla="*/ 0 h 1130300"/>
              <a:gd name="T4" fmla="*/ 1158876 w 1158875"/>
              <a:gd name="T5" fmla="*/ 565150 h 1130300"/>
              <a:gd name="T6" fmla="*/ 579438 w 1158875"/>
              <a:gd name="T7" fmla="*/ 1130300 h 1130300"/>
              <a:gd name="T8" fmla="*/ 0 w 1158875"/>
              <a:gd name="T9" fmla="*/ 565150 h 1130300"/>
              <a:gd name="T10" fmla="*/ 76589 w 1158875"/>
              <a:gd name="T11" fmla="*/ 565150 h 1130300"/>
              <a:gd name="T12" fmla="*/ 579437 w 1158875"/>
              <a:gd name="T13" fmla="*/ 1053711 h 1130300"/>
              <a:gd name="T14" fmla="*/ 1082285 w 1158875"/>
              <a:gd name="T15" fmla="*/ 565150 h 1130300"/>
              <a:gd name="T16" fmla="*/ 579437 w 1158875"/>
              <a:gd name="T17" fmla="*/ 76589 h 1130300"/>
              <a:gd name="T18" fmla="*/ 76589 w 1158875"/>
              <a:gd name="T19" fmla="*/ 565150 h 11303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8875" h="1130300">
                <a:moveTo>
                  <a:pt x="0" y="565150"/>
                </a:moveTo>
                <a:cubicBezTo>
                  <a:pt x="0" y="253026"/>
                  <a:pt x="259423" y="0"/>
                  <a:pt x="579438" y="0"/>
                </a:cubicBezTo>
                <a:cubicBezTo>
                  <a:pt x="899453" y="0"/>
                  <a:pt x="1158876" y="253026"/>
                  <a:pt x="1158876" y="565150"/>
                </a:cubicBezTo>
                <a:cubicBezTo>
                  <a:pt x="1158876" y="877274"/>
                  <a:pt x="899453" y="1130300"/>
                  <a:pt x="579438" y="1130300"/>
                </a:cubicBezTo>
                <a:cubicBezTo>
                  <a:pt x="259423" y="1130300"/>
                  <a:pt x="0" y="877274"/>
                  <a:pt x="0" y="565150"/>
                </a:cubicBezTo>
                <a:close/>
                <a:moveTo>
                  <a:pt x="76589" y="565150"/>
                </a:moveTo>
                <a:cubicBezTo>
                  <a:pt x="76589" y="834975"/>
                  <a:pt x="301722" y="1053711"/>
                  <a:pt x="579437" y="1053711"/>
                </a:cubicBezTo>
                <a:cubicBezTo>
                  <a:pt x="857152" y="1053711"/>
                  <a:pt x="1082285" y="834975"/>
                  <a:pt x="1082285" y="565150"/>
                </a:cubicBezTo>
                <a:cubicBezTo>
                  <a:pt x="1082285" y="295325"/>
                  <a:pt x="857152" y="76589"/>
                  <a:pt x="579437" y="76589"/>
                </a:cubicBezTo>
                <a:cubicBezTo>
                  <a:pt x="301722" y="76589"/>
                  <a:pt x="76589" y="295325"/>
                  <a:pt x="76589" y="565150"/>
                </a:cubicBezTo>
                <a:close/>
              </a:path>
            </a:pathLst>
          </a:custGeom>
          <a:solidFill>
            <a:srgbClr val="FF0000"/>
          </a:solidFill>
          <a:ln w="9525" cap="flat" cmpd="sng">
            <a:solidFill>
              <a:srgbClr val="B6DCDF"/>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solidFill>
                <a:srgbClr val="FFFFFF"/>
              </a:solidFill>
            </a:endParaRPr>
          </a:p>
        </p:txBody>
      </p:sp>
      <p:cxnSp>
        <p:nvCxnSpPr>
          <p:cNvPr id="7" name="Straight Connector 6">
            <a:extLst>
              <a:ext uri="{FF2B5EF4-FFF2-40B4-BE49-F238E27FC236}">
                <a16:creationId xmlns:a16="http://schemas.microsoft.com/office/drawing/2014/main" id="{94FB5427-B33D-4B42-9874-0BE3CA537F04}"/>
              </a:ext>
            </a:extLst>
          </p:cNvPr>
          <p:cNvCxnSpPr>
            <a:cxnSpLocks noChangeShapeType="1"/>
          </p:cNvCxnSpPr>
          <p:nvPr/>
        </p:nvCxnSpPr>
        <p:spPr bwMode="auto">
          <a:xfrm>
            <a:off x="1905000" y="3886200"/>
            <a:ext cx="1905000" cy="0"/>
          </a:xfrm>
          <a:prstGeom prst="line">
            <a:avLst/>
          </a:prstGeom>
          <a:noFill/>
          <a:ln w="38100">
            <a:solidFill>
              <a:schemeClr val="accent2"/>
            </a:solidFill>
            <a:round/>
            <a:headEnd/>
            <a:tailEnd/>
          </a:ln>
          <a:effectLst>
            <a:outerShdw blurRad="40000" dist="23000" dir="5400000" rotWithShape="0">
              <a:srgbClr val="808080">
                <a:alpha val="34999"/>
              </a:srgbClr>
            </a:outerShdw>
          </a:effectLst>
        </p:spPr>
      </p:cxnSp>
      <p:sp>
        <p:nvSpPr>
          <p:cNvPr id="10" name="TextBox 1">
            <a:extLst>
              <a:ext uri="{FF2B5EF4-FFF2-40B4-BE49-F238E27FC236}">
                <a16:creationId xmlns:a16="http://schemas.microsoft.com/office/drawing/2014/main" id="{8445DC1A-C441-324E-97B2-0E117DA3E0CF}"/>
              </a:ext>
            </a:extLst>
          </p:cNvPr>
          <p:cNvSpPr txBox="1">
            <a:spLocks noChangeArrowheads="1"/>
          </p:cNvSpPr>
          <p:nvPr/>
        </p:nvSpPr>
        <p:spPr bwMode="auto">
          <a:xfrm>
            <a:off x="7467600" y="3623608"/>
            <a:ext cx="1295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10 pc</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100 pc</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1000 pc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987">
                                            <p:txEl>
                                              <p:pRg st="0" end="0"/>
                                            </p:txEl>
                                          </p:spTgt>
                                        </p:tgtEl>
                                        <p:attrNameLst>
                                          <p:attrName>style.visibility</p:attrName>
                                        </p:attrNameLst>
                                      </p:cBhvr>
                                      <p:to>
                                        <p:strVal val="visible"/>
                                      </p:to>
                                    </p:set>
                                    <p:animEffect transition="in" filter="fade">
                                      <p:cBhvr>
                                        <p:cTn id="12" dur="2000"/>
                                        <p:tgtEl>
                                          <p:spTgt spid="4198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1987">
                                            <p:txEl>
                                              <p:pRg st="2" end="2"/>
                                            </p:txEl>
                                          </p:spTgt>
                                        </p:tgtEl>
                                        <p:attrNameLst>
                                          <p:attrName>style.visibility</p:attrName>
                                        </p:attrNameLst>
                                      </p:cBhvr>
                                      <p:to>
                                        <p:strVal val="visible"/>
                                      </p:to>
                                    </p:set>
                                    <p:animEffect transition="in" filter="fade">
                                      <p:cBhvr>
                                        <p:cTn id="17" dur="2000"/>
                                        <p:tgtEl>
                                          <p:spTgt spid="419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1987">
                                            <p:txEl>
                                              <p:pRg st="4" end="4"/>
                                            </p:txEl>
                                          </p:spTgt>
                                        </p:tgtEl>
                                        <p:attrNameLst>
                                          <p:attrName>style.visibility</p:attrName>
                                        </p:attrNameLst>
                                      </p:cBhvr>
                                      <p:to>
                                        <p:strVal val="visible"/>
                                      </p:to>
                                    </p:set>
                                    <p:animEffect transition="in" filter="fade">
                                      <p:cBhvr>
                                        <p:cTn id="22" dur="2000"/>
                                        <p:tgtEl>
                                          <p:spTgt spid="4198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20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987">
                                            <p:txEl>
                                              <p:pRg st="5" end="5"/>
                                            </p:txEl>
                                          </p:spTgt>
                                        </p:tgtEl>
                                        <p:attrNameLst>
                                          <p:attrName>style.visibility</p:attrName>
                                        </p:attrNameLst>
                                      </p:cBhvr>
                                      <p:to>
                                        <p:strVal val="visible"/>
                                      </p:to>
                                    </p:set>
                                    <p:animEffect transition="in" filter="fade">
                                      <p:cBhvr>
                                        <p:cTn id="32" dur="2000"/>
                                        <p:tgtEl>
                                          <p:spTgt spid="4198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987">
                                            <p:txEl>
                                              <p:pRg st="7" end="7"/>
                                            </p:txEl>
                                          </p:spTgt>
                                        </p:tgtEl>
                                        <p:attrNameLst>
                                          <p:attrName>style.visibility</p:attrName>
                                        </p:attrNameLst>
                                      </p:cBhvr>
                                      <p:to>
                                        <p:strVal val="visible"/>
                                      </p:to>
                                    </p:set>
                                    <p:animEffect transition="in" filter="fade">
                                      <p:cBhvr>
                                        <p:cTn id="37" dur="2000"/>
                                        <p:tgtEl>
                                          <p:spTgt spid="4198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3" end="3"/>
                                            </p:txEl>
                                          </p:spTgt>
                                        </p:tgtEl>
                                        <p:attrNameLst>
                                          <p:attrName>style.visibility</p:attrName>
                                        </p:attrNameLst>
                                      </p:cBhvr>
                                      <p:to>
                                        <p:strVal val="visible"/>
                                      </p:to>
                                    </p:set>
                                    <p:animEffect transition="in" filter="fade">
                                      <p:cBhvr>
                                        <p:cTn id="42" dur="2000"/>
                                        <p:tgtEl>
                                          <p:spTgt spid="10">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1987">
                                            <p:txEl>
                                              <p:pRg st="9" end="9"/>
                                            </p:txEl>
                                          </p:spTgt>
                                        </p:tgtEl>
                                        <p:attrNameLst>
                                          <p:attrName>style.visibility</p:attrName>
                                        </p:attrNameLst>
                                      </p:cBhvr>
                                      <p:to>
                                        <p:strVal val="visible"/>
                                      </p:to>
                                    </p:set>
                                    <p:animEffect transition="in" filter="fade">
                                      <p:cBhvr>
                                        <p:cTn id="47" dur="2000"/>
                                        <p:tgtEl>
                                          <p:spTgt spid="41987">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xEl>
                                              <p:pRg st="5" end="5"/>
                                            </p:txEl>
                                          </p:spTgt>
                                        </p:tgtEl>
                                        <p:attrNameLst>
                                          <p:attrName>style.visibility</p:attrName>
                                        </p:attrNameLst>
                                      </p:cBhvr>
                                      <p:to>
                                        <p:strVal val="visible"/>
                                      </p:to>
                                    </p:set>
                                    <p:animEffect transition="in" filter="fade">
                                      <p:cBhvr>
                                        <p:cTn id="52" dur="2000"/>
                                        <p:tgtEl>
                                          <p:spTgt spid="10">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1987">
                                            <p:txEl>
                                              <p:pRg st="11" end="11"/>
                                            </p:txEl>
                                          </p:spTgt>
                                        </p:tgtEl>
                                        <p:attrNameLst>
                                          <p:attrName>style.visibility</p:attrName>
                                        </p:attrNameLst>
                                      </p:cBhvr>
                                      <p:to>
                                        <p:strVal val="visible"/>
                                      </p:to>
                                    </p:set>
                                    <p:animEffect transition="in" filter="fade">
                                      <p:cBhvr>
                                        <p:cTn id="57" dur="2000"/>
                                        <p:tgtEl>
                                          <p:spTgt spid="41987">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20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B63811CB-822D-E345-986A-37EA0A1E5606}"/>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Variable Stars</a:t>
            </a:r>
          </a:p>
        </p:txBody>
      </p:sp>
      <p:sp>
        <p:nvSpPr>
          <p:cNvPr id="1464323" name="Rectangle 3">
            <a:extLst>
              <a:ext uri="{FF2B5EF4-FFF2-40B4-BE49-F238E27FC236}">
                <a16:creationId xmlns:a16="http://schemas.microsoft.com/office/drawing/2014/main" id="{03636BB4-7B05-E241-9E48-03DD6681AE85}"/>
              </a:ext>
            </a:extLst>
          </p:cNvPr>
          <p:cNvSpPr>
            <a:spLocks noChangeArrowheads="1"/>
          </p:cNvSpPr>
          <p:nvPr/>
        </p:nvSpPr>
        <p:spPr bwMode="auto">
          <a:xfrm>
            <a:off x="228600" y="914400"/>
            <a:ext cx="86868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2000" b="1">
                <a:solidFill>
                  <a:srgbClr val="0000CC"/>
                </a:solidFill>
                <a:latin typeface="Times New Roman" panose="02020603050405020304" pitchFamily="18" charset="0"/>
              </a:rPr>
              <a:t>Variable Stars	</a:t>
            </a:r>
            <a:r>
              <a:rPr lang="en-US" altLang="en-US" sz="2000">
                <a:solidFill>
                  <a:srgbClr val="000000"/>
                </a:solidFill>
                <a:latin typeface="Times New Roman" panose="02020603050405020304" pitchFamily="18" charset="0"/>
              </a:rPr>
              <a:t>small fraction of all stars</a:t>
            </a:r>
          </a:p>
          <a:p>
            <a:pPr eaLnBrk="1" hangingPunct="1">
              <a:buFontTx/>
              <a:buNone/>
            </a:pPr>
            <a:r>
              <a:rPr lang="en-US" altLang="en-US" sz="2000">
                <a:solidFill>
                  <a:srgbClr val="000000"/>
                </a:solidFill>
                <a:latin typeface="Times New Roman" panose="02020603050405020304" pitchFamily="18" charset="0"/>
              </a:rPr>
              <a:t>		eclipsing … two stars</a:t>
            </a:r>
          </a:p>
          <a:p>
            <a:pPr eaLnBrk="1" hangingPunct="1">
              <a:buFontTx/>
              <a:buNone/>
            </a:pPr>
            <a:r>
              <a:rPr lang="en-US" altLang="en-US" sz="2000">
                <a:solidFill>
                  <a:srgbClr val="000000"/>
                </a:solidFill>
                <a:latin typeface="Times New Roman" panose="02020603050405020304" pitchFamily="18" charset="0"/>
              </a:rPr>
              <a:t>		novae/supernovae … sporadic</a:t>
            </a:r>
          </a:p>
          <a:p>
            <a:pPr eaLnBrk="1" hangingPunct="1">
              <a:buFontTx/>
              <a:buNone/>
            </a:pPr>
            <a:r>
              <a:rPr lang="en-US" altLang="en-US" sz="2000">
                <a:solidFill>
                  <a:srgbClr val="000000"/>
                </a:solidFill>
                <a:latin typeface="Times New Roman" panose="02020603050405020304" pitchFamily="18" charset="0"/>
              </a:rPr>
              <a:t>		</a:t>
            </a:r>
            <a:r>
              <a:rPr lang="en-US" altLang="en-US" sz="2000">
                <a:solidFill>
                  <a:srgbClr val="FF0000"/>
                </a:solidFill>
                <a:latin typeface="Times New Roman" panose="02020603050405020304" pitchFamily="18" charset="0"/>
              </a:rPr>
              <a:t>pulsating … regular</a:t>
            </a:r>
          </a:p>
          <a:p>
            <a:pPr eaLnBrk="1" hangingPunct="1">
              <a:buFontTx/>
              <a:buNone/>
            </a:pPr>
            <a:r>
              <a:rPr lang="en-US" altLang="en-US" sz="2000">
                <a:solidFill>
                  <a:srgbClr val="FF0000"/>
                </a:solidFill>
                <a:latin typeface="Times New Roman" panose="02020603050405020304" pitchFamily="18" charset="0"/>
              </a:rPr>
              <a:t>			“</a:t>
            </a:r>
            <a:r>
              <a:rPr lang="en-US" altLang="ja-JP" sz="2000">
                <a:solidFill>
                  <a:srgbClr val="FF0000"/>
                </a:solidFill>
                <a:latin typeface="Times New Roman" panose="02020603050405020304" pitchFamily="18" charset="0"/>
              </a:rPr>
              <a:t>Instability Strip”</a:t>
            </a:r>
            <a:endParaRPr lang="en-US" altLang="en-US" sz="2000">
              <a:solidFill>
                <a:srgbClr val="FF0000"/>
              </a:solidFill>
              <a:latin typeface="Times New Roman" panose="02020603050405020304" pitchFamily="18" charset="0"/>
            </a:endParaRPr>
          </a:p>
        </p:txBody>
      </p:sp>
      <p:pic>
        <p:nvPicPr>
          <p:cNvPr id="1464324" name="Picture 4" descr="23_06">
            <a:extLst>
              <a:ext uri="{FF2B5EF4-FFF2-40B4-BE49-F238E27FC236}">
                <a16:creationId xmlns:a16="http://schemas.microsoft.com/office/drawing/2014/main" id="{14832AC7-E395-B347-B4FA-6E94246AC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25" y="838200"/>
            <a:ext cx="37226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1" descr="M3movie_stanek.gif">
            <a:extLst>
              <a:ext uri="{FF2B5EF4-FFF2-40B4-BE49-F238E27FC236}">
                <a16:creationId xmlns:a16="http://schemas.microsoft.com/office/drawing/2014/main" id="{708DF867-5B7E-5D43-A692-35B4A47FAA1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0480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Rectangle 3">
            <a:extLst>
              <a:ext uri="{FF2B5EF4-FFF2-40B4-BE49-F238E27FC236}">
                <a16:creationId xmlns:a16="http://schemas.microsoft.com/office/drawing/2014/main" id="{D408936D-771C-3D40-B19E-D675F3A3AD17}"/>
              </a:ext>
            </a:extLst>
          </p:cNvPr>
          <p:cNvSpPr>
            <a:spLocks noChangeArrowheads="1"/>
          </p:cNvSpPr>
          <p:nvPr/>
        </p:nvSpPr>
        <p:spPr bwMode="auto">
          <a:xfrm>
            <a:off x="5334000" y="5715000"/>
            <a:ext cx="38100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2000">
                <a:solidFill>
                  <a:srgbClr val="000000"/>
                </a:solidFill>
                <a:latin typeface="Times New Roman" panose="02020603050405020304" pitchFamily="18" charset="0"/>
              </a:rPr>
              <a:t>M3 during a single night</a:t>
            </a:r>
          </a:p>
          <a:p>
            <a:pPr eaLnBrk="1" hangingPunct="1">
              <a:buFontTx/>
              <a:buNone/>
            </a:pPr>
            <a:r>
              <a:rPr lang="en-US" altLang="en-US" sz="2000">
                <a:solidFill>
                  <a:srgbClr val="000000"/>
                </a:solidFill>
                <a:latin typeface="Times New Roman" panose="02020603050405020304" pitchFamily="18" charset="0"/>
              </a:rPr>
              <a:t>most variables = RR Lyraes</a:t>
            </a:r>
          </a:p>
          <a:p>
            <a:pPr eaLnBrk="1" hangingPunct="1">
              <a:buFontTx/>
              <a:buNone/>
            </a:pPr>
            <a:r>
              <a:rPr lang="en-US" altLang="en-US" sz="1600">
                <a:solidFill>
                  <a:srgbClr val="000000"/>
                </a:solidFill>
                <a:latin typeface="Times New Roman" panose="02020603050405020304" pitchFamily="18" charset="0"/>
              </a:rPr>
              <a:t>Harman &amp; Stanek (see APOD 2007.0415)</a:t>
            </a:r>
          </a:p>
        </p:txBody>
      </p:sp>
      <p:sp>
        <p:nvSpPr>
          <p:cNvPr id="2" name="Donut 1">
            <a:extLst>
              <a:ext uri="{FF2B5EF4-FFF2-40B4-BE49-F238E27FC236}">
                <a16:creationId xmlns:a16="http://schemas.microsoft.com/office/drawing/2014/main" id="{1710DE56-A913-FB41-8264-8725C48DEF76}"/>
              </a:ext>
            </a:extLst>
          </p:cNvPr>
          <p:cNvSpPr>
            <a:spLocks/>
          </p:cNvSpPr>
          <p:nvPr/>
        </p:nvSpPr>
        <p:spPr bwMode="auto">
          <a:xfrm>
            <a:off x="5638800" y="4237038"/>
            <a:ext cx="3382963" cy="609600"/>
          </a:xfrm>
          <a:custGeom>
            <a:avLst/>
            <a:gdLst>
              <a:gd name="T0" fmla="*/ 0 w 3382963"/>
              <a:gd name="T1" fmla="*/ 304800 h 609600"/>
              <a:gd name="T2" fmla="*/ 1691482 w 3382963"/>
              <a:gd name="T3" fmla="*/ 0 h 609600"/>
              <a:gd name="T4" fmla="*/ 3382964 w 3382963"/>
              <a:gd name="T5" fmla="*/ 304800 h 609600"/>
              <a:gd name="T6" fmla="*/ 1691482 w 3382963"/>
              <a:gd name="T7" fmla="*/ 609600 h 609600"/>
              <a:gd name="T8" fmla="*/ 0 w 3382963"/>
              <a:gd name="T9" fmla="*/ 304800 h 609600"/>
              <a:gd name="T10" fmla="*/ 31437 w 3382963"/>
              <a:gd name="T11" fmla="*/ 304800 h 609600"/>
              <a:gd name="T12" fmla="*/ 1691481 w 3382963"/>
              <a:gd name="T13" fmla="*/ 578163 h 609600"/>
              <a:gd name="T14" fmla="*/ 3351525 w 3382963"/>
              <a:gd name="T15" fmla="*/ 304800 h 609600"/>
              <a:gd name="T16" fmla="*/ 1691481 w 3382963"/>
              <a:gd name="T17" fmla="*/ 31437 h 609600"/>
              <a:gd name="T18" fmla="*/ 31437 w 3382963"/>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82963" h="609600">
                <a:moveTo>
                  <a:pt x="0" y="304800"/>
                </a:moveTo>
                <a:cubicBezTo>
                  <a:pt x="0" y="136464"/>
                  <a:pt x="757302" y="0"/>
                  <a:pt x="1691482" y="0"/>
                </a:cubicBezTo>
                <a:cubicBezTo>
                  <a:pt x="2625662" y="0"/>
                  <a:pt x="3382964" y="136464"/>
                  <a:pt x="3382964" y="304800"/>
                </a:cubicBezTo>
                <a:cubicBezTo>
                  <a:pt x="3382964" y="473136"/>
                  <a:pt x="2625662" y="609600"/>
                  <a:pt x="1691482" y="609600"/>
                </a:cubicBezTo>
                <a:cubicBezTo>
                  <a:pt x="757302" y="609600"/>
                  <a:pt x="0" y="473136"/>
                  <a:pt x="0" y="304800"/>
                </a:cubicBezTo>
                <a:close/>
                <a:moveTo>
                  <a:pt x="31437" y="304800"/>
                </a:moveTo>
                <a:cubicBezTo>
                  <a:pt x="31437" y="455774"/>
                  <a:pt x="774664" y="578163"/>
                  <a:pt x="1691481" y="578163"/>
                </a:cubicBezTo>
                <a:cubicBezTo>
                  <a:pt x="2608298" y="578163"/>
                  <a:pt x="3351525" y="455774"/>
                  <a:pt x="3351525" y="304800"/>
                </a:cubicBezTo>
                <a:cubicBezTo>
                  <a:pt x="3351525" y="153826"/>
                  <a:pt x="2608298" y="31437"/>
                  <a:pt x="1691481" y="31437"/>
                </a:cubicBezTo>
                <a:cubicBezTo>
                  <a:pt x="774664" y="31437"/>
                  <a:pt x="31437" y="153826"/>
                  <a:pt x="31437"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solidFill>
                <a:srgbClr val="FFFFFF"/>
              </a:solidFill>
            </a:endParaRPr>
          </a:p>
        </p:txBody>
      </p:sp>
      <p:sp>
        <p:nvSpPr>
          <p:cNvPr id="9" name="Donut 8">
            <a:extLst>
              <a:ext uri="{FF2B5EF4-FFF2-40B4-BE49-F238E27FC236}">
                <a16:creationId xmlns:a16="http://schemas.microsoft.com/office/drawing/2014/main" id="{3B2F1996-AF64-5E4E-9BF5-BD8ECA94AB35}"/>
              </a:ext>
            </a:extLst>
          </p:cNvPr>
          <p:cNvSpPr>
            <a:spLocks/>
          </p:cNvSpPr>
          <p:nvPr/>
        </p:nvSpPr>
        <p:spPr bwMode="auto">
          <a:xfrm>
            <a:off x="5334000" y="884238"/>
            <a:ext cx="838200" cy="3719512"/>
          </a:xfrm>
          <a:custGeom>
            <a:avLst/>
            <a:gdLst>
              <a:gd name="T0" fmla="*/ 0 w 838200"/>
              <a:gd name="T1" fmla="*/ 1859756 h 3719512"/>
              <a:gd name="T2" fmla="*/ 419100 w 838200"/>
              <a:gd name="T3" fmla="*/ 0 h 3719512"/>
              <a:gd name="T4" fmla="*/ 838200 w 838200"/>
              <a:gd name="T5" fmla="*/ 1859756 h 3719512"/>
              <a:gd name="T6" fmla="*/ 419100 w 838200"/>
              <a:gd name="T7" fmla="*/ 3719512 h 3719512"/>
              <a:gd name="T8" fmla="*/ 0 w 838200"/>
              <a:gd name="T9" fmla="*/ 1859756 h 3719512"/>
              <a:gd name="T10" fmla="*/ 43226 w 838200"/>
              <a:gd name="T11" fmla="*/ 1859756 h 3719512"/>
              <a:gd name="T12" fmla="*/ 419100 w 838200"/>
              <a:gd name="T13" fmla="*/ 3676286 h 3719512"/>
              <a:gd name="T14" fmla="*/ 794974 w 838200"/>
              <a:gd name="T15" fmla="*/ 1859756 h 3719512"/>
              <a:gd name="T16" fmla="*/ 419100 w 838200"/>
              <a:gd name="T17" fmla="*/ 43226 h 3719512"/>
              <a:gd name="T18" fmla="*/ 43226 w 838200"/>
              <a:gd name="T19" fmla="*/ 1859756 h 37195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8200" h="3719512">
                <a:moveTo>
                  <a:pt x="0" y="1859756"/>
                </a:moveTo>
                <a:cubicBezTo>
                  <a:pt x="0" y="832641"/>
                  <a:pt x="187637" y="0"/>
                  <a:pt x="419100" y="0"/>
                </a:cubicBezTo>
                <a:cubicBezTo>
                  <a:pt x="650563" y="0"/>
                  <a:pt x="838200" y="832641"/>
                  <a:pt x="838200" y="1859756"/>
                </a:cubicBezTo>
                <a:cubicBezTo>
                  <a:pt x="838200" y="2886871"/>
                  <a:pt x="650563" y="3719512"/>
                  <a:pt x="419100" y="3719512"/>
                </a:cubicBezTo>
                <a:cubicBezTo>
                  <a:pt x="187637" y="3719512"/>
                  <a:pt x="0" y="2886871"/>
                  <a:pt x="0" y="1859756"/>
                </a:cubicBezTo>
                <a:close/>
                <a:moveTo>
                  <a:pt x="43226" y="1859756"/>
                </a:moveTo>
                <a:cubicBezTo>
                  <a:pt x="43226" y="2862998"/>
                  <a:pt x="211511" y="3676286"/>
                  <a:pt x="419100" y="3676286"/>
                </a:cubicBezTo>
                <a:cubicBezTo>
                  <a:pt x="626689" y="3676286"/>
                  <a:pt x="794974" y="2862998"/>
                  <a:pt x="794974" y="1859756"/>
                </a:cubicBezTo>
                <a:cubicBezTo>
                  <a:pt x="794974" y="856514"/>
                  <a:pt x="626689" y="43226"/>
                  <a:pt x="419100" y="43226"/>
                </a:cubicBezTo>
                <a:cubicBezTo>
                  <a:pt x="211511" y="43226"/>
                  <a:pt x="43226" y="856514"/>
                  <a:pt x="43226" y="1859756"/>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64323">
                                            <p:txEl>
                                              <p:pRg st="0" end="0"/>
                                            </p:txEl>
                                          </p:spTgt>
                                        </p:tgtEl>
                                        <p:attrNameLst>
                                          <p:attrName>style.visibility</p:attrName>
                                        </p:attrNameLst>
                                      </p:cBhvr>
                                      <p:to>
                                        <p:strVal val="visible"/>
                                      </p:to>
                                    </p:set>
                                    <p:animEffect transition="in" filter="fade">
                                      <p:cBhvr>
                                        <p:cTn id="7" dur="2000"/>
                                        <p:tgtEl>
                                          <p:spTgt spid="14643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64323">
                                            <p:txEl>
                                              <p:pRg st="1" end="1"/>
                                            </p:txEl>
                                          </p:spTgt>
                                        </p:tgtEl>
                                        <p:attrNameLst>
                                          <p:attrName>style.visibility</p:attrName>
                                        </p:attrNameLst>
                                      </p:cBhvr>
                                      <p:to>
                                        <p:strVal val="visible"/>
                                      </p:to>
                                    </p:set>
                                    <p:animEffect transition="in" filter="fade">
                                      <p:cBhvr>
                                        <p:cTn id="12" dur="2000"/>
                                        <p:tgtEl>
                                          <p:spTgt spid="14643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64323">
                                            <p:txEl>
                                              <p:pRg st="2" end="2"/>
                                            </p:txEl>
                                          </p:spTgt>
                                        </p:tgtEl>
                                        <p:attrNameLst>
                                          <p:attrName>style.visibility</p:attrName>
                                        </p:attrNameLst>
                                      </p:cBhvr>
                                      <p:to>
                                        <p:strVal val="visible"/>
                                      </p:to>
                                    </p:set>
                                    <p:animEffect transition="in" filter="fade">
                                      <p:cBhvr>
                                        <p:cTn id="17" dur="2000"/>
                                        <p:tgtEl>
                                          <p:spTgt spid="14643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464323">
                                            <p:txEl>
                                              <p:pRg st="3" end="3"/>
                                            </p:txEl>
                                          </p:spTgt>
                                        </p:tgtEl>
                                        <p:attrNameLst>
                                          <p:attrName>style.visibility</p:attrName>
                                        </p:attrNameLst>
                                      </p:cBhvr>
                                      <p:to>
                                        <p:strVal val="visible"/>
                                      </p:to>
                                    </p:set>
                                    <p:animEffect transition="in" filter="fade">
                                      <p:cBhvr>
                                        <p:cTn id="22" dur="2000"/>
                                        <p:tgtEl>
                                          <p:spTgt spid="146432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464323">
                                            <p:txEl>
                                              <p:pRg st="4" end="4"/>
                                            </p:txEl>
                                          </p:spTgt>
                                        </p:tgtEl>
                                        <p:attrNameLst>
                                          <p:attrName>style.visibility</p:attrName>
                                        </p:attrNameLst>
                                      </p:cBhvr>
                                      <p:to>
                                        <p:strVal val="visible"/>
                                      </p:to>
                                    </p:set>
                                    <p:animEffect transition="in" filter="fade">
                                      <p:cBhvr>
                                        <p:cTn id="27" dur="2000"/>
                                        <p:tgtEl>
                                          <p:spTgt spid="146432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464324"/>
                                        </p:tgtEl>
                                        <p:attrNameLst>
                                          <p:attrName>style.visibility</p:attrName>
                                        </p:attrNameLst>
                                      </p:cBhvr>
                                      <p:to>
                                        <p:strVal val="visible"/>
                                      </p:to>
                                    </p:set>
                                    <p:animEffect transition="in" filter="fade">
                                      <p:cBhvr>
                                        <p:cTn id="32" dur="2000"/>
                                        <p:tgtEl>
                                          <p:spTgt spid="146432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0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12683</TotalTime>
  <Words>2424</Words>
  <Application>Microsoft Macintosh PowerPoint</Application>
  <PresentationFormat>On-screen Show (4:3)</PresentationFormat>
  <Paragraphs>437</Paragraphs>
  <Slides>26</Slides>
  <Notes>26</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26</vt:i4>
      </vt:variant>
    </vt:vector>
  </HeadingPairs>
  <TitlesOfParts>
    <vt:vector size="36" baseType="lpstr">
      <vt:lpstr>Arial</vt:lpstr>
      <vt:lpstr>Cambria Math</vt:lpstr>
      <vt:lpstr>Times New Roman</vt:lpstr>
      <vt:lpstr>Wingdings</vt:lpstr>
      <vt:lpstr>2_Default Design</vt:lpstr>
      <vt:lpstr>3_Default Design</vt:lpstr>
      <vt:lpstr>4_Default Design</vt:lpstr>
      <vt:lpstr>5_Default Design</vt:lpstr>
      <vt:lpstr>6_Default Design</vt:lpstr>
      <vt:lpstr>8_Default Design</vt:lpstr>
      <vt:lpstr>Milky Way Variables</vt:lpstr>
      <vt:lpstr>Assignments</vt:lpstr>
      <vt:lpstr>NSF Proposal Ideas: Meetings</vt:lpstr>
      <vt:lpstr>Milky Way Neighborhood (2024)</vt:lpstr>
      <vt:lpstr>Milky Way Neighborhood (2022)</vt:lpstr>
      <vt:lpstr>Milky Way Neighborhood (2020)</vt:lpstr>
      <vt:lpstr>Milky Way Variables</vt:lpstr>
      <vt:lpstr>Distance Ladder</vt:lpstr>
      <vt:lpstr>Variable Stars</vt:lpstr>
      <vt:lpstr>Standard Candles</vt:lpstr>
      <vt:lpstr>Pulsating Variables</vt:lpstr>
      <vt:lpstr>Miras</vt:lpstr>
      <vt:lpstr>RR Lyraes</vt:lpstr>
      <vt:lpstr>RR Lyrae, the Prototype</vt:lpstr>
      <vt:lpstr>RR Lyrae Subtypes</vt:lpstr>
      <vt:lpstr>RR Lyraes in Gaia DR2</vt:lpstr>
      <vt:lpstr>RR Lyraes in Gaia DR3</vt:lpstr>
      <vt:lpstr>RR Lyraes in LMC + SMC </vt:lpstr>
      <vt:lpstr>Cepheids</vt:lpstr>
      <vt:lpstr>Type I (Classical) Cepheids</vt:lpstr>
      <vt:lpstr>Cepheids</vt:lpstr>
      <vt:lpstr>Type II Cepheids</vt:lpstr>
      <vt:lpstr>Anomalous Cepheids</vt:lpstr>
      <vt:lpstr>9500 Cepheids in Gaia DR2</vt:lpstr>
      <vt:lpstr>Cepheids in LMC+ SMC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Henry</dc:creator>
  <cp:lastModifiedBy>Manzano Pisco</cp:lastModifiedBy>
  <cp:revision>934</cp:revision>
  <cp:lastPrinted>2022-02-01T20:48:59Z</cp:lastPrinted>
  <dcterms:created xsi:type="dcterms:W3CDTF">2013-03-14T16:04:26Z</dcterms:created>
  <dcterms:modified xsi:type="dcterms:W3CDTF">2024-02-12T19:53:06Z</dcterms:modified>
</cp:coreProperties>
</file>