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979" r:id="rId3"/>
    <p:sldId id="980" r:id="rId4"/>
    <p:sldId id="981" r:id="rId5"/>
    <p:sldId id="292" r:id="rId6"/>
    <p:sldId id="969" r:id="rId7"/>
    <p:sldId id="970" r:id="rId8"/>
    <p:sldId id="971" r:id="rId9"/>
    <p:sldId id="972" r:id="rId10"/>
    <p:sldId id="973" r:id="rId11"/>
    <p:sldId id="974" r:id="rId12"/>
    <p:sldId id="975" r:id="rId13"/>
    <p:sldId id="976" r:id="rId14"/>
    <p:sldId id="977" r:id="rId15"/>
    <p:sldId id="978" r:id="rId16"/>
    <p:sldId id="9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873"/>
  </p:normalViewPr>
  <p:slideViewPr>
    <p:cSldViewPr snapToGrid="0" showGuides="1">
      <p:cViewPr varScale="1">
        <p:scale>
          <a:sx n="109" d="100"/>
          <a:sy n="109" d="100"/>
        </p:scale>
        <p:origin x="6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4T01:12:17.0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15135 24575,'11'44'0,"10"-4"0,23 23 0,8-3 0,0 1 0,6 4 0,-8-15 0,0-1 0,-3-1 0,-14-16 0,-3-6 0,-8-10 0,-5-6 0,-2 1 0,-5-5 0,6-2 0,1-4 0,5 5 0,0-4 0,1 9 0,5-9 0,3 10 0,-1-10 0,5 5 0,-5-1 0,7-4 0,-7 5 0,5-6 0,-11 0 0,5 0 0,-7 0 0,0 0 0,0 0 0,1 0 0,-1 0 0,7 0 0,1 0 0,7 0 0,-1 0 0,1 0 0,-1 0 0,1 0 0,0 0 0,-1 0 0,1 0 0,7 0 0,-5-6 0,12-1 0,11-6 0,-12 6 0,18 2 0,-30-1 0,0 5 0,-3-5 0,-11 6 0,11 0 0,-5-5 0,7 3 0,-1-3 0,8-1 0,2 4 0,8-4 0,-1 0 0,8 5 0,-5-5 0,5 6 0,1 0 0,11 0 0,1 0 0,-24 0 0,1 0-530,36 0 530,-31 0 0,1 0 0,-4 0 0,0 0 0,5 0 0,0 0 0,-1 0 0,2 0-965,16 0 0,3 0 965,2 0 0,2 0-1147,16 0 1,3 0 1146,0 0 0,-4 0 0,-26 0 0,1 0 0,-1 0 0,5 0 0,-10 0-1452,28 0 1452,-22 0 0,10 0 0,-8 0 0,-18 0 0,-3 0 0,30 0 0,1 0-242,-19 0 1,-2 0 241,-4 0 0,1 0 0,9 0 0,0 0 0,-4-4 0,1 0 0,4 3 0,1 0 135,6-3 0,0 0-135,-5 4 0,0 0 0,6-4 0,-2 0 0,-15 3 0,-2 0 604,3-3 0,1 1-604,-5 2 0,1 2 0,0-1 0,1 0 0,-1 0 0,-1 0 662,-5 0 1,-3 0-663,34 0 0,7 0 0,-17 0 0,-23 0 0,-1 0 0,18 0 0,31 0 0,-2 0 0,-16 0 0,-25 0 0,-2 0 0,12 0 1037,15 0-1037,-17-6 1514,-2 4-1514,-16-4 1056,-2 1-1056,-14 3 278,5-3-278,-5 5 0,14 0 0,10 0 0,2-6 0,14 4 0,13-11-908,14 4 908,-39 1 0,0-1 0,38-7 0,-29 7 0,1 1 0,-17 4 0,1-1 0,18-3 0,-1 1 0,19-1 0,-21 0 0,-1-2 0,18-5 0,-26 7 0,1 0 0,32-8 0,-7 1 0,9 0-334,-10 6 334,-1-4 0,-10 11 0,-9-10 0,-1 10 0,-9-4 0,0 6 892,9 0-892,-7 0 350,15-6-350,-14 4 0,14-4 0,-15 6 0,7-6 0,-9 4 0,0-4 0,0 6 0,1-6 0,-1 5 0,0-5 0,1 0 0,7 4 0,-5-4 0,5 6 0,-8 0 0,1 0 0,-1 0 0,0 0 0,-7 0 0,6 0 0,-7 0 0,9 0 0,23 0 0,-26 0 0,25 0 0,-38 0 0,6 0 0,-7 0 0,-7 0 0,-7 0 0,-7-4 0,-6-2 0,-5-4 0,16 4 0,-1 2 0,17 4 0,15 0 0,-4 0 0,22 0 0,-6 0 0,8 0 0,0 0 0,-8 0 0,-2 0 0,-1-7 0,-5 6 0,5-6 0,-8 1 0,1 5 0,-1-11 0,-7 10 0,5-10 0,-12 5 0,5-5 0,-8-1 0,1 1 0,0 0 0,-1-1 0,8 0 0,-5 1 0,5-6 0,0 3 0,-6-3 0,6 6 0,-7-6 0,-7 5 0,-1-10 0,-7 11 0,1-9 0,-6 3 0,13-20 0,-15 12 0,16-19 0,-17 7 0,9 0 0,-3-14 0,6 6 0,0 0 0,-6-6 0,4 6 0,-9-15 0,5 5 0,-6-23 0,0 21 0,1-22 0,-2 17 0,1-1 0,0 9 0,-7 1 0,-2 21 0,0-5 0,-3 21 0,2 1 0,-4-22 0,7-16 0,1-20 0,7-8 0,0 10 0,-7 0 0,4 8 0,-11 2 0,5 16 0,-6 8 0,0 15 0,0 7 0,0 6 0,0 0 0,0-6 0,0-23 0,0-11 0,0-22 0,0 8 0,0-6 0,0 22 0,0-21 0,0 28 0,0-28 0,0 13 0,0-1 0,0-3 0,0 14 0,0 0 0,0 2 0,0 14 0,0 1 0,0 12 0,0 1 0,0 6 0,0-20 0,0 15 0,0-42 0,0 3 0,0-40-802,0 37 1,0-3 801,0-10 0,0-3 0,0-4 0,0-2 0,0-6 0,0 0 0,0 6 0,0 1 0,1 1 0,-2 1 0,-2 3 0,-2 4-563,2 18 0,-2-1 563,-3-28 0,-2 3 0,-4 8-301,6 1 1,-1 0 300,-13-7 0,5-9 0,-5-7 0,7 7 0,6 0 0,-5-6 0,6 15 0,-7-6 0,0-1 0,1 8-155,5-8 155,-4 10 0,5 0 0,0 8 1444,-5-6-1444,12 14 1169,-6-6-1169,7 9 687,-6 0-687,5-1 0,-5-27 0,6 3-469,0 22 1,0-2 468,0-1 0,0 1 0,0-42 0,0 38 0,0 1 0,0-25-341,0-8 341,0 21 0,0 18 0,0 11 0,-6 7 0,5-15 1102,-5-5-1102,6-15 361,0 8-361,0 3 0,0-1 0,0 6 0,0 0 0,0-1 0,0-9 0,0 6 0,0-3 0,0-22 0,0-2 0,0-5 0,0 20 0,0 16 0,0 3 0,0 16 0,0 7 0,0 7 0,0 7 0,0-13 0,0-14 0,0-30 0,0-2 0,0 25 0,0-1 0,0-35 0,0-8-618,0 3 618,0 7 0,0-9 0,0 9 0,0 33 0,0 1 0,0-19 0,-7-30 0,6 33 0,-13-25 0,12 17 0,-12-17 0,13 16 0,-13-15 0,6 15 0,0 25 0,0-1 0,-1-35 0,-4 0 0,11-3 0,-10 23-152,4-31 152,1 29 0,1-9 0,6 31 0,0 2 0,0 7 0,0 0 613,0-7-613,0 6 157,0-14-157,0-2 0,0-2 0,0-6 0,0 9 0,0 7 0,0 2 0,0-3 0,0 19 0,0-4 0,0 22 0,0 0 0,0-6 0,0-23 0,0-11 0,0-22 0,6 0 0,1 8 0,1-6 0,4 22 0,-11-5 0,4 23 0,-5 6 0,0 9 0,0-1 0,0-15 0,0-8 0,0-15 0,0-8 0,7-11 0,-5-1 0,12-17-535,-6 7 535,8-9 0,-8 18 0,5-5 0,-11 25 0,4-7 0,-6 8 0,0 8 0,0 2 0,6 7 535,-5 1-535,5-1 0,-6-7 0,0 5 0,0-13 0,0 6 0,6-15 0,-4 5 0,4-34 0,-6 30 0,0-39 0,0 33 0,6-16 0,-4 18 0,4 3 0,0 15 0,1-6 0,0 6 0,4 0 0,-4-6 0,6 6 0,1-7 0,-1 0 0,0-1 0,5 8 0,-4 2 0,5 0 0,-3 11 0,-1-17 0,6 25 0,-7-18 0,7 19 0,-8-5 0,3 7 0,-6 5 0,1 1 0,-1 6 0,5-6 0,-4 5 0,10-11 0,-4 5 0,11 0 0,3-6 0,-1 5 0,5-6 0,3 5 0,0-4 0,6 9 0,-14-4 0,5 11 0,-4-3 0,5 3 0,1-5 0,0 5 0,-1-4 0,-5 9 0,4-9 0,-5 10 0,6-10 0,-5 10 0,4-5 0,2 6 0,2 0 0,21 0 0,-19 0 0,12 0 0,-23 0 0,-1 0 0,-7 0 0,-5 0 0,-2 0 0,-5 0 0,1 0 0,-1 0 0,5 0 0,2 0 0,5 0 0,-5 0 0,4 0 0,-10 0 0,5 0 0,-1 0 0,-3 0 0,9 0 0,-4 0 0,5 0 0,7 0 0,4 0 0,-1 0 0,6 0 0,-14 0 0,-1 0 0,-7 5 0,-6-4 0,0 8 0,0-8 0,5 8 0,2-7 0,0 7 0,4-3 0,-4 5 0,5 0 0,1 0 0,-7 0 0,0-1 0,-1 1 0,-3-5 0,3 3 0,-5-3 0,0 4 0,1 0 0,3 4 0,-3-3 0,9 4 0,-8-4 0,9 0 0,-10-1 0,5 0 0,-1 1 0,-3-1 0,3 1 0,-5-1 0,-4 0 0,3 0 0,-4-4 0,1 2 0,3-2 0,-4 0 0,5 3 0,1-4 0,-1 5 0,0 6 0,6-4 0,-4 9 0,9-4 0,-3 5 0,4 1 0,0-1 0,0 0 0,1 1 0,-1-1 0,-5 0 0,4-5 0,-8 4 0,2-9 0,-4 9 0,0-9 0,0 9 0,4-9 0,-2 9 0,2-9 0,-4 8 0,-1-8 0,1 3 0,-1-5 0,0 1 0,0-1 0,-4 5 0,3-3 0,-4 8 0,6-4 0,0 6 0,-1-6 0,1 0 0,-1-1 0,1 2 0,0 0 0,0 4 0,-6-4 0,5 5 0,-3 0 0,4 1 0,0-1 0,0 0 0,0 1 0,0-1 0,0 0 0,-4-5 0,2-1 0,-8-6 0,9 5 0,-9-3 0,4 8 0,-1-8 0,-3 3 0,8 5 0,-8-2 0,4 4 0,-1-7 0,-3-5 0,4 0 0,-5 0 0,0 0 0,0 1 0,0-1 0,0 5 0,0 2 0,0 0 0,5 4 0,-4-10 0,4 5 0,-5-6 0,0 0 0,0 0 0,0 0 0,0 0 0,0 0 0,0 0 0,0 0 0,0 0 0,0 0 0,0 1 0,0-1 0,0 0 0,5 0 0,-4 0 0,3 0 0,-4 0 0,5 5 0,-4-3 0,4 3 0,-5-5 0,5 1 0,-4-1 0,8 0 0,-8 0 0,3 0 0,1 0 0,-4 0 0,4 0 0,-5 0 0,4 0 0,-3 0 0,8 0 0,-8 0 0,4 1 0,-1-1 0,-3 0 0,8 0 0,-8 0 0,4 0 0,-5 0 0,0 0 0,0 0 0,0 0 0,0 0 0,0 0 0,0 0 0,0 1 0,0-1 0,0 0 0,0 0 0,0 0 0,0 0 0,0 0 0,0 0 0,0 0 0,0 0 0,0 0 0,0 0 0,5 6 0,-4 1 0,4 0 0,-5 3 0,0-3 0,0 0 0,0-1 0,0-6 0,4 0 0,-2 0 0,2 0 0,-4 0 0,0 0 0,0 0 0,0 0 0,0 0 0,0 0 0,0 1 0,0-1 0,0 0 0,0 0 0,0 0 0,0 0 0,0 0 0,0 0 0,-4-9 0,2 2 0,-2-7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1E8F6-0497-1B4B-A8E6-DD9A14B71F73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05BD3-EDD6-814D-B887-73D5AD841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0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Halo stars tend to have almost no rotational velocity (low angular momentum!). Disk is very high angular momentum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Halo stars tend to have almost no rotational velocity (low angular momentum!). Disk is very high angular momentum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Halo stars tend to have almost no rotational velocity (low angular momentum!). Disk is very high angular momentum</a:t>
            </a:r>
          </a:p>
          <a:p>
            <a:endParaRPr lang="en-US" dirty="0"/>
          </a:p>
          <a:p>
            <a:r>
              <a:rPr lang="en-US" dirty="0"/>
              <a:t>Takes ~I billion years for Type </a:t>
            </a:r>
            <a:r>
              <a:rPr lang="en-US" dirty="0" err="1"/>
              <a:t>Ia</a:t>
            </a:r>
            <a:r>
              <a:rPr lang="en-US" dirty="0"/>
              <a:t> to start. Disk formed after that initial period. Also some amount of star formation happening while knee part going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7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dirty="0" err="1"/>
              <a:t>infall</a:t>
            </a:r>
            <a:r>
              <a:rPr lang="en-US" dirty="0"/>
              <a:t> is what forms the halo and the bulge. This is low angular momentum gas so that’s why its not unform</a:t>
            </a:r>
          </a:p>
          <a:p>
            <a:endParaRPr lang="en-US" dirty="0"/>
          </a:p>
          <a:p>
            <a:r>
              <a:rPr lang="en-US" dirty="0"/>
              <a:t>Disk is formed from </a:t>
            </a:r>
            <a:r>
              <a:rPr lang="en-US" dirty="0" err="1"/>
              <a:t>infall</a:t>
            </a:r>
            <a:r>
              <a:rPr lang="en-US" dirty="0"/>
              <a:t> of high angular momentum gas. Probably from another merger or satellite passing by. As </a:t>
            </a:r>
            <a:r>
              <a:rPr lang="en-US" dirty="0" err="1"/>
              <a:t>infall</a:t>
            </a:r>
            <a:r>
              <a:rPr lang="en-US" dirty="0"/>
              <a:t> happens, get star formation. HALO FIRST DISK LAST!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B49BD-BCC1-0B4B-A03A-749E8FC3CA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0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MGC 3198</a:t>
            </a:r>
          </a:p>
          <a:p>
            <a:endParaRPr lang="en-US" dirty="0"/>
          </a:p>
          <a:p>
            <a:r>
              <a:rPr lang="en-US" dirty="0"/>
              <a:t>Mu = surface brightness profile. Assume mass to light ratio to get density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 = surface brightness profile. Assume mass to light ratio to get density profile</a:t>
            </a:r>
          </a:p>
          <a:p>
            <a:endParaRPr lang="en-US" dirty="0"/>
          </a:p>
          <a:p>
            <a:r>
              <a:rPr lang="en-US" dirty="0"/>
              <a:t>Know inclination? Then can get rotation 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21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3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Vera parallax is from mission monitoring radio emitting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05BD3-EDD6-814D-B887-73D5AD841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4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7F69-0343-8DB1-ECB0-8CAE6117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788A7-FDCC-65A5-F646-4CD0F0E23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B45A-C7BA-6315-ABC0-79E2E7C5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5C917-9B63-09B1-BBD1-371144534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FD0BB-ED4F-CD83-A591-5B8D135B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1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800D-D52F-51AF-45FF-14CA5E8A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E6BF8-857A-0042-34A8-54E3C4C66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9842-F3DE-DF46-29D1-ABA8957E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68C4C-2F9E-1DC8-27BE-601B32EE8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CA87B-8425-98FF-19FD-3E3DB3F0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4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C001C-8588-2A74-CDD5-1147C7BC7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C30E5-0123-F9A3-2878-FC84421E2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4D27C-E5BA-D070-F8CE-D004957C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A4521-D9AF-5DCA-5432-D850853C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DFC3C-630C-3A3F-0222-44539C8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1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072A-8260-2CF2-DABE-07244318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83" y="136525"/>
            <a:ext cx="116740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875BB-1CAA-23C5-87D6-B8616F42D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65" y="1605706"/>
            <a:ext cx="11673551" cy="4750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1903-9149-55A8-A066-8266F4B13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983" y="6469725"/>
            <a:ext cx="2743200" cy="365125"/>
          </a:xfrm>
        </p:spPr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BF5A5-03A9-9740-87C0-EE08D2E0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45473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7A757-E7EF-94AF-90F7-718B9E64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9816" y="6454734"/>
            <a:ext cx="2743200" cy="365125"/>
          </a:xfrm>
        </p:spPr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3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95A8B-D8A6-DBF6-2FA9-F67D357C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80AF-B5EE-0AEA-FE0F-C54300354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BAC1A-D223-2300-FB35-75672F00E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7AB81-0E86-5BDF-87F2-E26FDDD30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FDCC3-11BC-C1BD-ECC0-6A5AB9B3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1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6959-0049-911F-D35E-B5137DB2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12BE8-2522-49EA-DA4A-B695F2FC44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1B81C-7106-9DA1-A202-5BA437FF4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42BBE-BD0D-4750-6DFA-28DB2ED0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2FB82-865A-4BB2-5304-E74A7132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97B7A-A71B-4122-2054-619B54A0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0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94CA-A252-5CC0-6A97-1FBFCB66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D489C-3D95-2E3B-B73C-083AB0BF7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CB111-97C1-0B51-D073-A8178BC65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8482A-0E9C-BA88-8517-BBABA145FA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241AE5-261E-172F-45E9-66B8D3664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54B5D2-8352-EC54-1375-14DFEDFD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ACDA33-B38C-E7E5-43A1-9BBA182F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30C14-CAF0-C85F-55B0-C67CBCBF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9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BAFB2-9D65-CBA7-6ACE-162373BD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C71A2-8149-6A55-4628-78D5B150F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9260E-15F2-8655-ABE5-92EC7974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9B2C5-64EE-F4BB-C8B3-D0E552291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20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E218CA-0370-EA21-BFA9-01576E315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4B9B6-0B00-5409-8B82-DCBF1BC3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9833E-B129-5A06-6A8A-DA27F9CA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5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44E43-6467-D7CA-59BD-57B29601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B73E7-3ADA-4C5F-DCC4-827D597AD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49E97-D442-F919-56AE-1F1999352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E0E471-983A-0D84-3500-9AFD8604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2ADEE-6CCE-3736-526B-5B2784E2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4FA7E-5703-71EB-1EB2-A94FC365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3B1F-40EA-A908-FB4F-0F054A3E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584532-C8C8-B0FC-5C73-91310D28E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BC14E-0BCD-8EFF-0885-B398D063B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DFDF9-E2CC-2E4A-6F7A-0985E980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AB1A8-5514-5030-786E-F488A37B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D72BF-5F71-2710-606B-7B43A683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91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6210F8-99CE-8D2D-7D7E-733CD016D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0E01D-A7BA-ADC8-3668-E57BFD5FD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135D0-2F41-657C-6F27-3B55D2C02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BBB12-CEAE-E646-8249-08CFB703B58A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D373D-318E-871C-64E7-24A3341A1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C80A7-C241-41C0-B8AA-92C8DC6B9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B874-7DEB-0241-8613-7A386CAD2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8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galaxy in space with a bright light&#10;&#10;Description automatically generated">
            <a:extLst>
              <a:ext uri="{FF2B5EF4-FFF2-40B4-BE49-F238E27FC236}">
                <a16:creationId xmlns:a16="http://schemas.microsoft.com/office/drawing/2014/main" id="{4E0FED88-1108-F1B3-1546-73D0C5BD2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8344" r="2343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B8410-3D4B-7854-AEEC-229613FFD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Galactic 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F37013-A4DD-661C-1591-0FFF4B64B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Disk Structure and Formation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Guest Lecture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Ilija Medan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30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C58C-19C5-5936-3845-36C717B6F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Rotation Curve – Tangent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5B974-8893-3E38-89E8-E9AE64F4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24" y="1253330"/>
            <a:ext cx="6043692" cy="5604670"/>
          </a:xfrm>
        </p:spPr>
        <p:txBody>
          <a:bodyPr>
            <a:normAutofit/>
          </a:bodyPr>
          <a:lstStyle/>
          <a:p>
            <a:r>
              <a:rPr lang="en-US" sz="2000" dirty="0"/>
              <a:t>How do you measure rotation when you are </a:t>
            </a:r>
            <a:r>
              <a:rPr lang="en-US" sz="2000" b="1" i="1" dirty="0"/>
              <a:t>inside</a:t>
            </a:r>
            <a:r>
              <a:rPr lang="en-US" sz="2000" dirty="0"/>
              <a:t> the rotating disk?</a:t>
            </a:r>
          </a:p>
          <a:p>
            <a:r>
              <a:rPr lang="en-US" sz="2000" dirty="0"/>
              <a:t>Use HI clouds!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Don’t know distance to clouds? Assume v decreases with R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Have relationship between circular velocity and R!</a:t>
            </a:r>
          </a:p>
          <a:p>
            <a:pPr lvl="1"/>
            <a:r>
              <a:rPr lang="en-US" sz="1600" dirty="0"/>
              <a:t>Only works for R &lt; </a:t>
            </a:r>
            <a:r>
              <a:rPr lang="en-US" sz="1600" dirty="0" err="1"/>
              <a:t>R</a:t>
            </a:r>
            <a:r>
              <a:rPr lang="en-US" sz="1600" baseline="-25000" dirty="0" err="1"/>
              <a:t>Sun</a:t>
            </a:r>
            <a:r>
              <a:rPr lang="en-US" sz="1600" dirty="0"/>
              <a:t>…</a:t>
            </a:r>
          </a:p>
          <a:p>
            <a:pPr lvl="1"/>
            <a:r>
              <a:rPr lang="en-US" sz="1600" dirty="0"/>
              <a:t>Assumes maximal velocity at tangent…</a:t>
            </a:r>
          </a:p>
        </p:txBody>
      </p:sp>
      <p:pic>
        <p:nvPicPr>
          <p:cNvPr id="4098" name="Picture 2" descr="The Milky Way Galaxy - NASA Science">
            <a:extLst>
              <a:ext uri="{FF2B5EF4-FFF2-40B4-BE49-F238E27FC236}">
                <a16:creationId xmlns:a16="http://schemas.microsoft.com/office/drawing/2014/main" id="{9B2B7479-1EEB-ADFE-6AF3-25D9E5F9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6" y="1361663"/>
            <a:ext cx="5271051" cy="52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2B842E-9314-A701-A3B3-27E3496D40E3}"/>
              </a:ext>
            </a:extLst>
          </p:cNvPr>
          <p:cNvCxnSpPr>
            <a:cxnSpLocks/>
          </p:cNvCxnSpPr>
          <p:nvPr/>
        </p:nvCxnSpPr>
        <p:spPr>
          <a:xfrm flipH="1" flipV="1">
            <a:off x="1200419" y="3173512"/>
            <a:ext cx="1947895" cy="18383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6A7805A-E95B-7754-73BD-2E01AD7F12A6}"/>
              </a:ext>
            </a:extLst>
          </p:cNvPr>
          <p:cNvSpPr/>
          <p:nvPr/>
        </p:nvSpPr>
        <p:spPr>
          <a:xfrm>
            <a:off x="2095017" y="3997188"/>
            <a:ext cx="254643" cy="254643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746C7A-0E20-343B-9B25-C5D4D2574F5C}"/>
              </a:ext>
            </a:extLst>
          </p:cNvPr>
          <p:cNvSpPr/>
          <p:nvPr/>
        </p:nvSpPr>
        <p:spPr>
          <a:xfrm>
            <a:off x="1311796" y="3279493"/>
            <a:ext cx="254643" cy="254643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DD54FB-CC17-CB38-F877-C48900ACCFA8}"/>
              </a:ext>
            </a:extLst>
          </p:cNvPr>
          <p:cNvSpPr/>
          <p:nvPr/>
        </p:nvSpPr>
        <p:spPr>
          <a:xfrm>
            <a:off x="2839237" y="4737903"/>
            <a:ext cx="254643" cy="254643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45CC91-7E88-408F-B135-B7C66806BB0E}"/>
              </a:ext>
            </a:extLst>
          </p:cNvPr>
          <p:cNvGrpSpPr/>
          <p:nvPr/>
        </p:nvGrpSpPr>
        <p:grpSpPr>
          <a:xfrm>
            <a:off x="2679866" y="3997188"/>
            <a:ext cx="462555" cy="995358"/>
            <a:chOff x="2679866" y="3997188"/>
            <a:chExt cx="462555" cy="99535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1AD19B9-8FA4-01C5-8CD9-38F8CB8BB184}"/>
                </a:ext>
              </a:extLst>
            </p:cNvPr>
            <p:cNvCxnSpPr>
              <a:stCxn id="6" idx="7"/>
            </p:cNvCxnSpPr>
            <p:nvPr/>
          </p:nvCxnSpPr>
          <p:spPr>
            <a:xfrm flipV="1">
              <a:off x="2694332" y="3997188"/>
              <a:ext cx="399548" cy="4269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50E2D6-4181-2997-BF1B-AF7D113F9C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93880" y="3997188"/>
              <a:ext cx="48541" cy="9953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0EF64DE-96CD-ECBE-5566-D80813A57713}"/>
                </a:ext>
              </a:extLst>
            </p:cNvPr>
            <p:cNvSpPr/>
            <p:nvPr/>
          </p:nvSpPr>
          <p:spPr>
            <a:xfrm rot="2700000">
              <a:off x="2679866" y="4380735"/>
              <a:ext cx="226076" cy="22607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5422488D-8116-87A3-54E4-DC153B8AC5F2}"/>
              </a:ext>
            </a:extLst>
          </p:cNvPr>
          <p:cNvSpPr/>
          <p:nvPr/>
        </p:nvSpPr>
        <p:spPr>
          <a:xfrm>
            <a:off x="2476981" y="4386805"/>
            <a:ext cx="254643" cy="254643"/>
          </a:xfrm>
          <a:prstGeom prst="ellipse">
            <a:avLst/>
          </a:prstGeom>
          <a:solidFill>
            <a:srgbClr val="FF85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9B1542-EB34-1B5B-6272-7704E62C3BA4}"/>
              </a:ext>
            </a:extLst>
          </p:cNvPr>
          <p:cNvSpPr txBox="1"/>
          <p:nvPr/>
        </p:nvSpPr>
        <p:spPr>
          <a:xfrm>
            <a:off x="2436365" y="3888333"/>
            <a:ext cx="70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min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7B14AA-5777-BC9F-E934-FDDA4963544F}"/>
              </a:ext>
            </a:extLst>
          </p:cNvPr>
          <p:cNvSpPr txBox="1"/>
          <p:nvPr/>
        </p:nvSpPr>
        <p:spPr>
          <a:xfrm>
            <a:off x="2541078" y="4694340"/>
            <a:ext cx="28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E6ACF-793A-87E3-7753-C3A33CADC7CE}"/>
              </a:ext>
            </a:extLst>
          </p:cNvPr>
          <p:cNvSpPr txBox="1"/>
          <p:nvPr/>
        </p:nvSpPr>
        <p:spPr>
          <a:xfrm>
            <a:off x="3085524" y="4316737"/>
            <a:ext cx="70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Sun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FBF009-2559-C99F-164C-E3DB683428D9}"/>
              </a:ext>
            </a:extLst>
          </p:cNvPr>
          <p:cNvSpPr txBox="1"/>
          <p:nvPr/>
        </p:nvSpPr>
        <p:spPr>
          <a:xfrm>
            <a:off x="2918377" y="4464227"/>
            <a:ext cx="21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</a:t>
            </a:r>
          </a:p>
        </p:txBody>
      </p:sp>
      <p:pic>
        <p:nvPicPr>
          <p:cNvPr id="23" name="Picture 4" descr="tp2c.gif">
            <a:extLst>
              <a:ext uri="{FF2B5EF4-FFF2-40B4-BE49-F238E27FC236}">
                <a16:creationId xmlns:a16="http://schemas.microsoft.com/office/drawing/2014/main" id="{1C991487-1DF4-1C7B-751E-01B9AC697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93" y="2243216"/>
            <a:ext cx="3333461" cy="205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CB9264-99EE-E435-9E96-004B99618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372" y="4969396"/>
            <a:ext cx="2422780" cy="299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69A0F3-1B6D-F4CD-F580-E60B32907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083" y="5395642"/>
            <a:ext cx="3003173" cy="3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8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6" grpId="0" animBg="1"/>
      <p:bldP spid="19" grpId="0"/>
      <p:bldP spid="20" grpId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3365-1F0F-4B3D-F806-C8110092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Rotation Curve</a:t>
            </a:r>
          </a:p>
        </p:txBody>
      </p:sp>
      <p:pic>
        <p:nvPicPr>
          <p:cNvPr id="4" name="Picture 6" descr="Screen Shot 2020-02-17 at 10.24.51 PM.png">
            <a:extLst>
              <a:ext uri="{FF2B5EF4-FFF2-40B4-BE49-F238E27FC236}">
                <a16:creationId xmlns:a16="http://schemas.microsoft.com/office/drawing/2014/main" id="{E2FD45FC-5C82-97CE-9069-355568F9A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3" y="1347485"/>
            <a:ext cx="9035970" cy="51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F024-606C-55C0-451B-6AB733755012}"/>
              </a:ext>
            </a:extLst>
          </p:cNvPr>
          <p:cNvSpPr txBox="1"/>
          <p:nvPr/>
        </p:nvSpPr>
        <p:spPr>
          <a:xfrm>
            <a:off x="3738285" y="6471291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Sofue</a:t>
            </a:r>
            <a:r>
              <a:rPr lang="en-US" sz="1400" dirty="0"/>
              <a:t> et al. 2009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FB7FDB-A825-FB32-1019-8854EEB2B897}"/>
              </a:ext>
            </a:extLst>
          </p:cNvPr>
          <p:cNvCxnSpPr>
            <a:cxnSpLocks/>
          </p:cNvCxnSpPr>
          <p:nvPr/>
        </p:nvCxnSpPr>
        <p:spPr>
          <a:xfrm flipH="1">
            <a:off x="2324100" y="1911965"/>
            <a:ext cx="1137238" cy="76108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B13BD67-E2B5-3086-4245-D00FB31C6FAB}"/>
              </a:ext>
            </a:extLst>
          </p:cNvPr>
          <p:cNvCxnSpPr>
            <a:cxnSpLocks/>
          </p:cNvCxnSpPr>
          <p:nvPr/>
        </p:nvCxnSpPr>
        <p:spPr>
          <a:xfrm>
            <a:off x="4016415" y="1911965"/>
            <a:ext cx="977577" cy="89033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FDBAE05-13D4-2F06-85F0-B93137C04157}"/>
              </a:ext>
            </a:extLst>
          </p:cNvPr>
          <p:cNvSpPr txBox="1"/>
          <p:nvPr/>
        </p:nvSpPr>
        <p:spPr>
          <a:xfrm>
            <a:off x="3288923" y="1462088"/>
            <a:ext cx="1041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Dips?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D99B8F-D789-7A28-215F-13FAF4BAED2D}"/>
              </a:ext>
            </a:extLst>
          </p:cNvPr>
          <p:cNvCxnSpPr>
            <a:cxnSpLocks/>
          </p:cNvCxnSpPr>
          <p:nvPr/>
        </p:nvCxnSpPr>
        <p:spPr>
          <a:xfrm flipV="1">
            <a:off x="7712399" y="2753465"/>
            <a:ext cx="688361" cy="15784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BA8B64F-0730-1022-F9D1-8701E87A1495}"/>
              </a:ext>
            </a:extLst>
          </p:cNvPr>
          <p:cNvSpPr txBox="1"/>
          <p:nvPr/>
        </p:nvSpPr>
        <p:spPr>
          <a:xfrm>
            <a:off x="6273813" y="4538530"/>
            <a:ext cx="252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Also, no </a:t>
            </a:r>
            <a:r>
              <a:rPr lang="en-US" sz="2400" b="1" dirty="0" err="1">
                <a:solidFill>
                  <a:srgbClr val="FF0000"/>
                </a:solidFill>
              </a:rPr>
              <a:t>dropoff</a:t>
            </a:r>
            <a:r>
              <a:rPr lang="en-US" sz="2400" b="1" dirty="0">
                <a:solidFill>
                  <a:srgbClr val="FF0000"/>
                </a:solidFill>
              </a:rPr>
              <a:t> at large 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A57D3-2D45-0A60-8A70-C05990BCD2CF}"/>
              </a:ext>
            </a:extLst>
          </p:cNvPr>
          <p:cNvSpPr txBox="1"/>
          <p:nvPr/>
        </p:nvSpPr>
        <p:spPr>
          <a:xfrm>
            <a:off x="9244168" y="3370779"/>
            <a:ext cx="2746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NEED MORE THAN A DISK!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BC2D62-54A8-5F75-89C6-78092552CDB0}"/>
              </a:ext>
            </a:extLst>
          </p:cNvPr>
          <p:cNvCxnSpPr>
            <a:cxnSpLocks/>
          </p:cNvCxnSpPr>
          <p:nvPr/>
        </p:nvCxnSpPr>
        <p:spPr>
          <a:xfrm flipH="1">
            <a:off x="7049051" y="1039708"/>
            <a:ext cx="2396226" cy="15449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5742AB8-6B45-D51C-1642-4A7D099A9C32}"/>
              </a:ext>
            </a:extLst>
          </p:cNvPr>
          <p:cNvSpPr txBox="1"/>
          <p:nvPr/>
        </p:nvSpPr>
        <p:spPr>
          <a:xfrm>
            <a:off x="9409576" y="604035"/>
            <a:ext cx="2523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Less tracers at large R (use HII regions, VERA parallax)</a:t>
            </a:r>
          </a:p>
        </p:txBody>
      </p:sp>
    </p:spTree>
    <p:extLst>
      <p:ext uri="{BB962C8B-B14F-4D97-AF65-F5344CB8AC3E}">
        <p14:creationId xmlns:p14="http://schemas.microsoft.com/office/powerpoint/2010/main" val="10830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3365-1F0F-4B3D-F806-C8110092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Rotation Curve</a:t>
            </a:r>
          </a:p>
        </p:txBody>
      </p:sp>
      <p:pic>
        <p:nvPicPr>
          <p:cNvPr id="4" name="Picture 6" descr="Screen Shot 2020-02-17 at 10.24.51 PM.png">
            <a:extLst>
              <a:ext uri="{FF2B5EF4-FFF2-40B4-BE49-F238E27FC236}">
                <a16:creationId xmlns:a16="http://schemas.microsoft.com/office/drawing/2014/main" id="{E2FD45FC-5C82-97CE-9069-355568F9A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3" y="1347485"/>
            <a:ext cx="9035970" cy="5123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F024-606C-55C0-451B-6AB733755012}"/>
              </a:ext>
            </a:extLst>
          </p:cNvPr>
          <p:cNvSpPr txBox="1"/>
          <p:nvPr/>
        </p:nvSpPr>
        <p:spPr>
          <a:xfrm>
            <a:off x="3738285" y="6471291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Sofue</a:t>
            </a:r>
            <a:r>
              <a:rPr lang="en-US" sz="1400" dirty="0"/>
              <a:t> et al. 2009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26D1A7-D9DF-F806-FA58-BFA91515C397}"/>
              </a:ext>
            </a:extLst>
          </p:cNvPr>
          <p:cNvSpPr txBox="1"/>
          <p:nvPr/>
        </p:nvSpPr>
        <p:spPr>
          <a:xfrm>
            <a:off x="9244168" y="3370779"/>
            <a:ext cx="2746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NEED MORE THAN A DISK!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5CA3B1-75D3-DD17-B34D-394EFC75BC40}"/>
              </a:ext>
            </a:extLst>
          </p:cNvPr>
          <p:cNvSpPr/>
          <p:nvPr/>
        </p:nvSpPr>
        <p:spPr>
          <a:xfrm>
            <a:off x="1226916" y="1488555"/>
            <a:ext cx="972274" cy="4217764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88EE8A-2E87-93CB-6CBF-92FF22D2702D}"/>
              </a:ext>
            </a:extLst>
          </p:cNvPr>
          <p:cNvSpPr/>
          <p:nvPr/>
        </p:nvSpPr>
        <p:spPr>
          <a:xfrm>
            <a:off x="2199189" y="1488556"/>
            <a:ext cx="2558005" cy="4244231"/>
          </a:xfrm>
          <a:prstGeom prst="rect">
            <a:avLst/>
          </a:prstGeom>
          <a:solidFill>
            <a:srgbClr val="FF0000">
              <a:alpha val="57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831FE3-2B00-07B0-4B37-B73C3BE95935}"/>
              </a:ext>
            </a:extLst>
          </p:cNvPr>
          <p:cNvSpPr/>
          <p:nvPr/>
        </p:nvSpPr>
        <p:spPr>
          <a:xfrm>
            <a:off x="4776968" y="1488555"/>
            <a:ext cx="4309159" cy="4244231"/>
          </a:xfrm>
          <a:prstGeom prst="rect">
            <a:avLst/>
          </a:prstGeom>
          <a:solidFill>
            <a:srgbClr val="7030A0">
              <a:alpha val="57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3CC8DB-F4E1-F4C5-30E1-76650FDDFE63}"/>
              </a:ext>
            </a:extLst>
          </p:cNvPr>
          <p:cNvSpPr txBox="1"/>
          <p:nvPr/>
        </p:nvSpPr>
        <p:spPr>
          <a:xfrm>
            <a:off x="1166149" y="1013656"/>
            <a:ext cx="109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Bulge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294C46-378E-E152-14A0-89EBC17AC3F8}"/>
              </a:ext>
            </a:extLst>
          </p:cNvPr>
          <p:cNvSpPr txBox="1"/>
          <p:nvPr/>
        </p:nvSpPr>
        <p:spPr>
          <a:xfrm>
            <a:off x="2871485" y="987110"/>
            <a:ext cx="109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2A0E4B-4694-06B7-843F-460854851631}"/>
              </a:ext>
            </a:extLst>
          </p:cNvPr>
          <p:cNvSpPr txBox="1"/>
          <p:nvPr/>
        </p:nvSpPr>
        <p:spPr>
          <a:xfrm>
            <a:off x="6095999" y="953000"/>
            <a:ext cx="1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(Dark) Halo</a:t>
            </a:r>
          </a:p>
        </p:txBody>
      </p:sp>
    </p:spTree>
    <p:extLst>
      <p:ext uri="{BB962C8B-B14F-4D97-AF65-F5344CB8AC3E}">
        <p14:creationId xmlns:p14="http://schemas.microsoft.com/office/powerpoint/2010/main" val="335653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BD75B-5467-C3F8-813E-301E9017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DAF14-314B-BD4A-1EF5-FD2ACAF6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3" y="1331579"/>
            <a:ext cx="7959042" cy="5071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14B947-6DC5-2605-E679-FBE305DA28B4}"/>
              </a:ext>
            </a:extLst>
          </p:cNvPr>
          <p:cNvSpPr txBox="1"/>
          <p:nvPr/>
        </p:nvSpPr>
        <p:spPr>
          <a:xfrm>
            <a:off x="3390662" y="6403331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Sofue</a:t>
            </a:r>
            <a:r>
              <a:rPr lang="en-US" sz="1400" dirty="0"/>
              <a:t> et al. 2009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6A725E-9AAB-96A6-5757-A0F8A464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536" y="1718283"/>
            <a:ext cx="3633968" cy="3723784"/>
          </a:xfrm>
        </p:spPr>
        <p:txBody>
          <a:bodyPr>
            <a:normAutofit/>
          </a:bodyPr>
          <a:lstStyle/>
          <a:p>
            <a:r>
              <a:rPr lang="en-US" sz="2400" dirty="0"/>
              <a:t>Velocity profile of three components</a:t>
            </a:r>
          </a:p>
          <a:p>
            <a:r>
              <a:rPr lang="en-US" sz="2400" dirty="0"/>
              <a:t>Adding spiral arms adds “wiggles” to the curve</a:t>
            </a:r>
          </a:p>
          <a:p>
            <a:pPr lvl="1"/>
            <a:r>
              <a:rPr lang="en-US" sz="2000" dirty="0"/>
              <a:t>Explain dips in rotation curve?</a:t>
            </a:r>
          </a:p>
          <a:p>
            <a:r>
              <a:rPr lang="en-US" sz="2400" dirty="0"/>
              <a:t>Some recent studies don’t see such pronounced dips</a:t>
            </a:r>
          </a:p>
        </p:txBody>
      </p:sp>
    </p:spTree>
    <p:extLst>
      <p:ext uri="{BB962C8B-B14F-4D97-AF65-F5344CB8AC3E}">
        <p14:creationId xmlns:p14="http://schemas.microsoft.com/office/powerpoint/2010/main" val="350491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BD75B-5467-C3F8-813E-301E9017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Components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14B947-6DC5-2605-E679-FBE305DA28B4}"/>
              </a:ext>
            </a:extLst>
          </p:cNvPr>
          <p:cNvSpPr txBox="1"/>
          <p:nvPr/>
        </p:nvSpPr>
        <p:spPr>
          <a:xfrm>
            <a:off x="3390662" y="6403331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Eilers</a:t>
            </a:r>
            <a:r>
              <a:rPr lang="en-US" sz="1400" dirty="0"/>
              <a:t> et al. 2019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6A725E-9AAB-96A6-5757-A0F8A464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536" y="1718283"/>
            <a:ext cx="3633968" cy="3723784"/>
          </a:xfrm>
        </p:spPr>
        <p:txBody>
          <a:bodyPr>
            <a:normAutofit/>
          </a:bodyPr>
          <a:lstStyle/>
          <a:p>
            <a:r>
              <a:rPr lang="en-US" sz="2400" dirty="0"/>
              <a:t>Velocity profile of three components</a:t>
            </a:r>
          </a:p>
          <a:p>
            <a:r>
              <a:rPr lang="en-US" sz="2400" dirty="0"/>
              <a:t>Adding spiral arms adds “wiggles” to the curve</a:t>
            </a:r>
          </a:p>
          <a:p>
            <a:pPr lvl="1"/>
            <a:r>
              <a:rPr lang="en-US" sz="2000" dirty="0"/>
              <a:t>Explain dips in rotation curve?</a:t>
            </a:r>
          </a:p>
          <a:p>
            <a:r>
              <a:rPr lang="en-US" sz="2400" dirty="0"/>
              <a:t>Some recent studies don’t see such pronounced dips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2BA6E-A5D7-D18C-FCD8-619C2D90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1" y="1350382"/>
            <a:ext cx="6739306" cy="48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6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94E2-27E4-02A4-90CF-3671CBCA4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 Mass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07BB5-3D4B-0ACB-3E15-6EAC1B870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268" y="2091843"/>
            <a:ext cx="4604118" cy="3424667"/>
          </a:xfrm>
        </p:spPr>
        <p:txBody>
          <a:bodyPr/>
          <a:lstStyle/>
          <a:p>
            <a:r>
              <a:rPr lang="en-US" dirty="0"/>
              <a:t>Fitting rotation curve with 3 components gives total mass profile</a:t>
            </a:r>
          </a:p>
          <a:p>
            <a:r>
              <a:rPr lang="en-US" dirty="0"/>
              <a:t>~10</a:t>
            </a:r>
            <a:r>
              <a:rPr lang="en-US" baseline="30000" dirty="0"/>
              <a:t>11</a:t>
            </a:r>
            <a:r>
              <a:rPr lang="en-US" dirty="0"/>
              <a:t>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r>
              <a:rPr lang="en-US" dirty="0"/>
              <a:t> for R &lt; 12 kpc</a:t>
            </a:r>
          </a:p>
          <a:p>
            <a:r>
              <a:rPr lang="en-US" dirty="0"/>
              <a:t>Median stellar mass:</a:t>
            </a:r>
          </a:p>
          <a:p>
            <a:pPr lvl="1"/>
            <a:r>
              <a:rPr lang="en-US" dirty="0"/>
              <a:t>0.3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baseline="-250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~300 billion stars</a:t>
            </a:r>
          </a:p>
        </p:txBody>
      </p:sp>
      <p:pic>
        <p:nvPicPr>
          <p:cNvPr id="4" name="Picture 6" descr="Screen Shot 2020-02-17 at 4.17.09 PM.png">
            <a:extLst>
              <a:ext uri="{FF2B5EF4-FFF2-40B4-BE49-F238E27FC236}">
                <a16:creationId xmlns:a16="http://schemas.microsoft.com/office/drawing/2014/main" id="{4357B71C-3245-BF2D-DD87-E04B0FAA0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1" y="1762425"/>
            <a:ext cx="7464317" cy="45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09791-F3BA-0523-5771-7D8C07204A6A}"/>
              </a:ext>
            </a:extLst>
          </p:cNvPr>
          <p:cNvSpPr txBox="1"/>
          <p:nvPr/>
        </p:nvSpPr>
        <p:spPr>
          <a:xfrm>
            <a:off x="3095869" y="6346624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Sofue</a:t>
            </a:r>
            <a:r>
              <a:rPr lang="en-US" sz="1400" dirty="0"/>
              <a:t> et al. 2009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8E002-543E-8FFC-963E-DA5CCE84FA3A}"/>
              </a:ext>
            </a:extLst>
          </p:cNvPr>
          <p:cNvSpPr txBox="1"/>
          <p:nvPr/>
        </p:nvSpPr>
        <p:spPr>
          <a:xfrm>
            <a:off x="6127829" y="5180542"/>
            <a:ext cx="109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Bulge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A1054-13B4-9E0F-652B-920347867372}"/>
              </a:ext>
            </a:extLst>
          </p:cNvPr>
          <p:cNvSpPr txBox="1"/>
          <p:nvPr/>
        </p:nvSpPr>
        <p:spPr>
          <a:xfrm>
            <a:off x="4131147" y="4273793"/>
            <a:ext cx="109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F515F-E88B-5DF3-795E-B55C7F3D5A08}"/>
              </a:ext>
            </a:extLst>
          </p:cNvPr>
          <p:cNvSpPr txBox="1"/>
          <p:nvPr/>
        </p:nvSpPr>
        <p:spPr>
          <a:xfrm>
            <a:off x="5497249" y="4568708"/>
            <a:ext cx="1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(Dark) Halo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BDEE3-7739-0125-06CC-EADCD1B51836}"/>
              </a:ext>
            </a:extLst>
          </p:cNvPr>
          <p:cNvSpPr txBox="1"/>
          <p:nvPr/>
        </p:nvSpPr>
        <p:spPr>
          <a:xfrm>
            <a:off x="4732426" y="2289292"/>
            <a:ext cx="109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3248184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A47C-455E-9D81-CA59-36DB9197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2F1F-2C44-1237-9C1B-06ED2A84D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class exercises!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4EEE3-B6F1-A8D0-2C13-D5F8F7F12B16}"/>
              </a:ext>
            </a:extLst>
          </p:cNvPr>
          <p:cNvSpPr txBox="1"/>
          <p:nvPr/>
        </p:nvSpPr>
        <p:spPr>
          <a:xfrm>
            <a:off x="418617" y="3334697"/>
            <a:ext cx="1135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https://</a:t>
            </a:r>
            <a:r>
              <a:rPr lang="en-US" sz="3600" b="1" dirty="0" err="1">
                <a:solidFill>
                  <a:srgbClr val="FF0000"/>
                </a:solidFill>
              </a:rPr>
              <a:t>github.com</a:t>
            </a:r>
            <a:r>
              <a:rPr lang="en-US" sz="3600" b="1" dirty="0">
                <a:solidFill>
                  <a:srgbClr val="FF0000"/>
                </a:solidFill>
              </a:rPr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imedan</a:t>
            </a:r>
            <a:r>
              <a:rPr lang="en-US" sz="3600" b="1" dirty="0">
                <a:solidFill>
                  <a:srgbClr val="FF0000"/>
                </a:solidFill>
              </a:rPr>
              <a:t>/</a:t>
            </a:r>
            <a:r>
              <a:rPr lang="en-US" sz="3600" b="1" dirty="0" err="1">
                <a:solidFill>
                  <a:srgbClr val="FF0000"/>
                </a:solidFill>
              </a:rPr>
              <a:t>gs_guest_lecture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7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80B2-E43F-EE79-5F51-7443C65A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 Galaxy Form?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EB0556-10DF-A20A-F2BD-F4E670ED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83" y="1611460"/>
            <a:ext cx="6624094" cy="43133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37BE59-AD46-C689-B17D-B1879FEF88F5}"/>
              </a:ext>
            </a:extLst>
          </p:cNvPr>
          <p:cNvSpPr txBox="1">
            <a:spLocks/>
          </p:cNvSpPr>
          <p:nvPr/>
        </p:nvSpPr>
        <p:spPr>
          <a:xfrm>
            <a:off x="7037408" y="1296364"/>
            <a:ext cx="4895608" cy="519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Evidence of Milky Way formation from both kinematics and chemistry</a:t>
            </a:r>
          </a:p>
          <a:p>
            <a:r>
              <a:rPr lang="en-US" dirty="0"/>
              <a:t>Kinematics:</a:t>
            </a:r>
          </a:p>
          <a:p>
            <a:pPr lvl="1"/>
            <a:r>
              <a:rPr lang="en-US" dirty="0"/>
              <a:t>Halo star: no rotational velocity</a:t>
            </a:r>
          </a:p>
          <a:p>
            <a:pPr lvl="1"/>
            <a:r>
              <a:rPr lang="en-US" dirty="0"/>
              <a:t>Disk stars: high rotational velocity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7524B-2996-2D2D-2686-88191E36F135}"/>
              </a:ext>
            </a:extLst>
          </p:cNvPr>
          <p:cNvSpPr txBox="1"/>
          <p:nvPr/>
        </p:nvSpPr>
        <p:spPr>
          <a:xfrm>
            <a:off x="1909486" y="6074196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Cristina </a:t>
            </a:r>
            <a:r>
              <a:rPr lang="en-US" sz="1400" dirty="0" err="1"/>
              <a:t>Chiappini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9800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80B2-E43F-EE79-5F51-7443C65A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 Galaxy 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338B1-1816-DA98-0ABA-570917159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408" y="1296364"/>
            <a:ext cx="4895608" cy="5197033"/>
          </a:xfrm>
        </p:spPr>
        <p:txBody>
          <a:bodyPr>
            <a:normAutofit/>
          </a:bodyPr>
          <a:lstStyle/>
          <a:p>
            <a:r>
              <a:rPr lang="en-US" dirty="0"/>
              <a:t>Evidence of Milky Way formation from both kinematics and chemistry</a:t>
            </a:r>
          </a:p>
          <a:p>
            <a:r>
              <a:rPr lang="en-US" dirty="0"/>
              <a:t>Kinematics:</a:t>
            </a:r>
          </a:p>
          <a:p>
            <a:pPr lvl="1"/>
            <a:r>
              <a:rPr lang="en-US" dirty="0"/>
              <a:t>Halo star: no rotational velocity</a:t>
            </a:r>
          </a:p>
          <a:p>
            <a:pPr lvl="1"/>
            <a:r>
              <a:rPr lang="en-US" dirty="0"/>
              <a:t>Disk stars: high rotational velocity</a:t>
            </a:r>
          </a:p>
          <a:p>
            <a:r>
              <a:rPr lang="en-US" dirty="0"/>
              <a:t>Chemistry</a:t>
            </a:r>
          </a:p>
          <a:p>
            <a:pPr lvl="1"/>
            <a:r>
              <a:rPr lang="en-US" dirty="0"/>
              <a:t>Alpha abundance relative to iron different for disk</a:t>
            </a:r>
          </a:p>
          <a:p>
            <a:pPr lvl="1"/>
            <a:r>
              <a:rPr lang="en-US" dirty="0"/>
              <a:t>Indication of periods of star formation</a:t>
            </a:r>
          </a:p>
        </p:txBody>
      </p:sp>
      <p:pic>
        <p:nvPicPr>
          <p:cNvPr id="5" name="Picture 2" descr="The diagram shows the iron abundance on the x-axis and the abundance of alpha process elements on the y-axis.">
            <a:extLst>
              <a:ext uri="{FF2B5EF4-FFF2-40B4-BE49-F238E27FC236}">
                <a16:creationId xmlns:a16="http://schemas.microsoft.com/office/drawing/2014/main" id="{6923D6A3-FF4B-4452-B51D-ACD7258B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0" y="2073682"/>
            <a:ext cx="6697722" cy="34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B85AC-D2E3-62A6-0812-B2A1AED6A115}"/>
              </a:ext>
            </a:extLst>
          </p:cNvPr>
          <p:cNvSpPr/>
          <p:nvPr/>
        </p:nvSpPr>
        <p:spPr>
          <a:xfrm>
            <a:off x="1180618" y="3090441"/>
            <a:ext cx="3530278" cy="9838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858094-EA57-DBA0-8777-1F98FCA3180F}"/>
              </a:ext>
            </a:extLst>
          </p:cNvPr>
          <p:cNvSpPr/>
          <p:nvPr/>
        </p:nvSpPr>
        <p:spPr>
          <a:xfrm>
            <a:off x="3634450" y="3894880"/>
            <a:ext cx="2270567" cy="98384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A859D-9C82-3A37-3F1B-D8459209AF52}"/>
              </a:ext>
            </a:extLst>
          </p:cNvPr>
          <p:cNvSpPr txBox="1"/>
          <p:nvPr/>
        </p:nvSpPr>
        <p:spPr>
          <a:xfrm>
            <a:off x="1285753" y="2695943"/>
            <a:ext cx="295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Halo + Thick Disk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3F268D-3832-856C-1B60-3C9E2E1FE20C}"/>
              </a:ext>
            </a:extLst>
          </p:cNvPr>
          <p:cNvSpPr txBox="1"/>
          <p:nvPr/>
        </p:nvSpPr>
        <p:spPr>
          <a:xfrm>
            <a:off x="4070429" y="5136437"/>
            <a:ext cx="1724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Thin Disk</a:t>
            </a:r>
          </a:p>
        </p:txBody>
      </p:sp>
    </p:spTree>
    <p:extLst>
      <p:ext uri="{BB962C8B-B14F-4D97-AF65-F5344CB8AC3E}">
        <p14:creationId xmlns:p14="http://schemas.microsoft.com/office/powerpoint/2010/main" val="7945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80B2-E43F-EE79-5F51-7443C65AA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the Galaxy Form?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338B1-1816-DA98-0ABA-570917159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408" y="1296364"/>
            <a:ext cx="4895608" cy="5197033"/>
          </a:xfrm>
        </p:spPr>
        <p:txBody>
          <a:bodyPr>
            <a:normAutofit/>
          </a:bodyPr>
          <a:lstStyle/>
          <a:p>
            <a:r>
              <a:rPr lang="en-US" dirty="0"/>
              <a:t>Evidence of Milky Way formation from both kinematics and chemistry</a:t>
            </a:r>
          </a:p>
          <a:p>
            <a:r>
              <a:rPr lang="en-US" dirty="0"/>
              <a:t>Kinematics:</a:t>
            </a:r>
          </a:p>
          <a:p>
            <a:pPr lvl="1"/>
            <a:r>
              <a:rPr lang="en-US" dirty="0"/>
              <a:t>Halo star: no rotational velocity</a:t>
            </a:r>
          </a:p>
          <a:p>
            <a:pPr lvl="1"/>
            <a:r>
              <a:rPr lang="en-US" dirty="0"/>
              <a:t>Disk stars: high rotational velocity</a:t>
            </a:r>
          </a:p>
          <a:p>
            <a:r>
              <a:rPr lang="en-US" dirty="0"/>
              <a:t>Chemistry</a:t>
            </a:r>
          </a:p>
          <a:p>
            <a:pPr lvl="1"/>
            <a:r>
              <a:rPr lang="en-US" dirty="0"/>
              <a:t>Alpha abundance relative to iron different for disk</a:t>
            </a:r>
          </a:p>
          <a:p>
            <a:pPr lvl="1"/>
            <a:r>
              <a:rPr lang="en-US" dirty="0"/>
              <a:t>Indication of periods of star 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C6EB2-1747-86B2-41BA-429927B3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55" y="1670423"/>
            <a:ext cx="6674253" cy="4209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26C8A-C2E2-A117-F96B-55B84DA26C32}"/>
              </a:ext>
            </a:extLst>
          </p:cNvPr>
          <p:cNvSpPr txBox="1"/>
          <p:nvPr/>
        </p:nvSpPr>
        <p:spPr>
          <a:xfrm>
            <a:off x="2449256" y="6088571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Cristina </a:t>
            </a:r>
            <a:r>
              <a:rPr lang="en-US" sz="1400" dirty="0" err="1"/>
              <a:t>Chiappini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11893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C86D01-D097-E547-88A8-673A1A09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571" y="1878274"/>
            <a:ext cx="5817608" cy="46624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0FEE-6212-A84E-912A-89201D4E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C0E75-6A14-654A-92DF-BC6752A56928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9F843-1219-FC47-834D-0604237B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1" y="971822"/>
            <a:ext cx="5899470" cy="5568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297B1E7-B458-CD4D-B609-35D828A59476}"/>
                  </a:ext>
                </a:extLst>
              </p14:cNvPr>
              <p14:cNvContentPartPr/>
              <p14:nvPr/>
            </p14:nvContentPartPr>
            <p14:xfrm>
              <a:off x="1051809" y="1054495"/>
              <a:ext cx="6042600" cy="5676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297B1E7-B458-CD4D-B609-35D828A594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4169" y="1036495"/>
                <a:ext cx="6078240" cy="57117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96B6023-C6D9-704A-8D48-445844C8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91" y="0"/>
            <a:ext cx="10515600" cy="1325563"/>
          </a:xfrm>
        </p:spPr>
        <p:txBody>
          <a:bodyPr/>
          <a:lstStyle/>
          <a:p>
            <a:r>
              <a:rPr lang="en-US" dirty="0"/>
              <a:t>Disk Formation: Two-</a:t>
            </a:r>
            <a:r>
              <a:rPr lang="en-US" dirty="0" err="1"/>
              <a:t>Infall</a:t>
            </a:r>
            <a:r>
              <a:rPr lang="en-US" dirty="0"/>
              <a:t>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CA0C1-9225-347B-D4B7-4159502186D2}"/>
              </a:ext>
            </a:extLst>
          </p:cNvPr>
          <p:cNvSpPr txBox="1"/>
          <p:nvPr/>
        </p:nvSpPr>
        <p:spPr>
          <a:xfrm>
            <a:off x="8118698" y="6512082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Cristina </a:t>
            </a:r>
            <a:r>
              <a:rPr lang="en-US" sz="1400" dirty="0" err="1"/>
              <a:t>Chiappini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9627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20B66-9E38-955F-3AE4-788880D2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Where’s the Mass?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590DF-33BD-52D9-A6C5-4096C28F1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27" y="1462088"/>
            <a:ext cx="11673551" cy="4750644"/>
          </a:xfrm>
        </p:spPr>
        <p:txBody>
          <a:bodyPr/>
          <a:lstStyle/>
          <a:p>
            <a:r>
              <a:rPr lang="en-US" dirty="0"/>
              <a:t>We now have a good visual picture of the disk</a:t>
            </a:r>
          </a:p>
          <a:p>
            <a:r>
              <a:rPr lang="en-US" dirty="0"/>
              <a:t>Also have good idea how it formed</a:t>
            </a:r>
          </a:p>
          <a:p>
            <a:r>
              <a:rPr lang="en-US" dirty="0"/>
              <a:t>How is the mass distributed? How do we trace this?</a:t>
            </a:r>
          </a:p>
        </p:txBody>
      </p:sp>
      <p:pic>
        <p:nvPicPr>
          <p:cNvPr id="2050" name="Picture 2" descr="ESA - Anatomy of the Milky Way">
            <a:extLst>
              <a:ext uri="{FF2B5EF4-FFF2-40B4-BE49-F238E27FC236}">
                <a16:creationId xmlns:a16="http://schemas.microsoft.com/office/drawing/2014/main" id="{9EF97B4A-3558-8A08-6609-9DA81EB6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70" y="3187246"/>
            <a:ext cx="7068457" cy="353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3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F059-A520-4286-FDBC-CDE30A58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Rotation Curves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AA959-1C41-7E36-AA99-3B318E18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6029" cy="4351338"/>
          </a:xfrm>
        </p:spPr>
        <p:txBody>
          <a:bodyPr/>
          <a:lstStyle/>
          <a:p>
            <a:r>
              <a:rPr lang="en-US" dirty="0"/>
              <a:t>Can use rotational velocity to inform about mass of galaxy: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visible light in galaxies in the disk! So, would imply: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18029-5DD7-D024-301A-AD0011FE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657" y="2889137"/>
            <a:ext cx="2946400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68F65-12FB-5BB4-B9CF-494D18D9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57" y="5184317"/>
            <a:ext cx="4851400" cy="1054100"/>
          </a:xfrm>
          <a:prstGeom prst="rect">
            <a:avLst/>
          </a:prstGeom>
        </p:spPr>
      </p:pic>
      <p:pic>
        <p:nvPicPr>
          <p:cNvPr id="1026" name="Picture 2" descr="Galaxy - Wikipedia">
            <a:extLst>
              <a:ext uri="{FF2B5EF4-FFF2-40B4-BE49-F238E27FC236}">
                <a16:creationId xmlns:a16="http://schemas.microsoft.com/office/drawing/2014/main" id="{11BD84FF-8C90-C606-C87B-53380F02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638" y="2051708"/>
            <a:ext cx="4725941" cy="38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A338-0DE3-3072-FCE9-ACDE3BB9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Curves External Galaxies</a:t>
            </a:r>
          </a:p>
        </p:txBody>
      </p:sp>
      <p:pic>
        <p:nvPicPr>
          <p:cNvPr id="2050" name="Picture 2" descr="Figure 35 of Walter et al. (2008): HI emission, optical image, velocity field, and velocity dispersion of NGC 3198">
            <a:extLst>
              <a:ext uri="{FF2B5EF4-FFF2-40B4-BE49-F238E27FC236}">
                <a16:creationId xmlns:a16="http://schemas.microsoft.com/office/drawing/2014/main" id="{2368855D-CDF5-6E3E-E532-567AB120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9" y="1365207"/>
            <a:ext cx="5079772" cy="50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A0684-255B-6A7B-BC3A-0947B6AD8BDB}"/>
              </a:ext>
            </a:extLst>
          </p:cNvPr>
          <p:cNvSpPr txBox="1"/>
          <p:nvPr/>
        </p:nvSpPr>
        <p:spPr>
          <a:xfrm>
            <a:off x="1666417" y="6492875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Walter et al. 2008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9DCF2-9EDC-26FF-4F4E-0CCD6F5B3750}"/>
              </a:ext>
            </a:extLst>
          </p:cNvPr>
          <p:cNvSpPr txBox="1"/>
          <p:nvPr/>
        </p:nvSpPr>
        <p:spPr>
          <a:xfrm>
            <a:off x="1077794" y="1473539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D7C4A-8E2A-8C8B-9EAB-395784E916BD}"/>
              </a:ext>
            </a:extLst>
          </p:cNvPr>
          <p:cNvSpPr txBox="1"/>
          <p:nvPr/>
        </p:nvSpPr>
        <p:spPr>
          <a:xfrm>
            <a:off x="3268919" y="1473539"/>
            <a:ext cx="923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Optical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0DE71-568E-2609-8D8F-E7F39746691A}"/>
              </a:ext>
            </a:extLst>
          </p:cNvPr>
          <p:cNvSpPr txBox="1"/>
          <p:nvPr/>
        </p:nvSpPr>
        <p:spPr>
          <a:xfrm>
            <a:off x="1077794" y="3791698"/>
            <a:ext cx="1458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LOS Velocity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4F33A-3FF8-1E35-5049-32BF2B6EB308}"/>
              </a:ext>
            </a:extLst>
          </p:cNvPr>
          <p:cNvSpPr txBox="1"/>
          <p:nvPr/>
        </p:nvSpPr>
        <p:spPr>
          <a:xfrm>
            <a:off x="3268919" y="3791697"/>
            <a:ext cx="2163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Velocity Dispersion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F5628-7B6F-A15F-3392-87A344EF8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335"/>
          <a:stretch/>
        </p:blipFill>
        <p:spPr>
          <a:xfrm>
            <a:off x="7360617" y="1365207"/>
            <a:ext cx="4196252" cy="2318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8449B-19E8-3CA6-D197-E07F4CADB464}"/>
              </a:ext>
            </a:extLst>
          </p:cNvPr>
          <p:cNvSpPr txBox="1"/>
          <p:nvPr/>
        </p:nvSpPr>
        <p:spPr>
          <a:xfrm>
            <a:off x="8106074" y="6492874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Begeman</a:t>
            </a:r>
            <a:r>
              <a:rPr lang="en-US" sz="1400" dirty="0"/>
              <a:t> 1989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76EE1B-55A7-7153-3E97-EC4EA1CB05E7}"/>
              </a:ext>
            </a:extLst>
          </p:cNvPr>
          <p:cNvCxnSpPr/>
          <p:nvPr/>
        </p:nvCxnSpPr>
        <p:spPr>
          <a:xfrm>
            <a:off x="5917972" y="3791697"/>
            <a:ext cx="106425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A3DC52A-02ED-813D-B375-0181EA6AB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43"/>
          <a:stretch/>
        </p:blipFill>
        <p:spPr>
          <a:xfrm>
            <a:off x="7355141" y="3677994"/>
            <a:ext cx="4196252" cy="6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8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A338-0DE3-3072-FCE9-ACDE3BB9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Curves External Galaxies</a:t>
            </a:r>
          </a:p>
        </p:txBody>
      </p:sp>
      <p:pic>
        <p:nvPicPr>
          <p:cNvPr id="2050" name="Picture 2" descr="Figure 35 of Walter et al. (2008): HI emission, optical image, velocity field, and velocity dispersion of NGC 3198">
            <a:extLst>
              <a:ext uri="{FF2B5EF4-FFF2-40B4-BE49-F238E27FC236}">
                <a16:creationId xmlns:a16="http://schemas.microsoft.com/office/drawing/2014/main" id="{2368855D-CDF5-6E3E-E532-567AB1209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9" y="1365207"/>
            <a:ext cx="5079772" cy="50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A0684-255B-6A7B-BC3A-0947B6AD8BDB}"/>
              </a:ext>
            </a:extLst>
          </p:cNvPr>
          <p:cNvSpPr txBox="1"/>
          <p:nvPr/>
        </p:nvSpPr>
        <p:spPr>
          <a:xfrm>
            <a:off x="1666417" y="6492875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Walter et al. 2008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9DCF2-9EDC-26FF-4F4E-0CCD6F5B3750}"/>
              </a:ext>
            </a:extLst>
          </p:cNvPr>
          <p:cNvSpPr txBox="1"/>
          <p:nvPr/>
        </p:nvSpPr>
        <p:spPr>
          <a:xfrm>
            <a:off x="1077794" y="1473539"/>
            <a:ext cx="4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D7C4A-8E2A-8C8B-9EAB-395784E916BD}"/>
              </a:ext>
            </a:extLst>
          </p:cNvPr>
          <p:cNvSpPr txBox="1"/>
          <p:nvPr/>
        </p:nvSpPr>
        <p:spPr>
          <a:xfrm>
            <a:off x="3268919" y="1473539"/>
            <a:ext cx="923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Optical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0DE71-568E-2609-8D8F-E7F39746691A}"/>
              </a:ext>
            </a:extLst>
          </p:cNvPr>
          <p:cNvSpPr txBox="1"/>
          <p:nvPr/>
        </p:nvSpPr>
        <p:spPr>
          <a:xfrm>
            <a:off x="1077794" y="3791698"/>
            <a:ext cx="1458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LOS Velocity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4F33A-3FF8-1E35-5049-32BF2B6EB308}"/>
              </a:ext>
            </a:extLst>
          </p:cNvPr>
          <p:cNvSpPr txBox="1"/>
          <p:nvPr/>
        </p:nvSpPr>
        <p:spPr>
          <a:xfrm>
            <a:off x="3268919" y="3791697"/>
            <a:ext cx="2163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Velocity Dispersion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0F5628-7B6F-A15F-3392-87A344EF8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617" y="1365207"/>
            <a:ext cx="4196252" cy="5078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8449B-19E8-3CA6-D197-E07F4CADB464}"/>
              </a:ext>
            </a:extLst>
          </p:cNvPr>
          <p:cNvSpPr txBox="1"/>
          <p:nvPr/>
        </p:nvSpPr>
        <p:spPr>
          <a:xfrm>
            <a:off x="8106074" y="6492874"/>
            <a:ext cx="270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Credit: </a:t>
            </a:r>
            <a:r>
              <a:rPr lang="en-US" sz="1400" dirty="0" err="1"/>
              <a:t>Begeman</a:t>
            </a:r>
            <a:r>
              <a:rPr lang="en-US" sz="1400" dirty="0"/>
              <a:t> 1989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76EE1B-55A7-7153-3E97-EC4EA1CB05E7}"/>
              </a:ext>
            </a:extLst>
          </p:cNvPr>
          <p:cNvCxnSpPr/>
          <p:nvPr/>
        </p:nvCxnSpPr>
        <p:spPr>
          <a:xfrm>
            <a:off x="5917972" y="3791697"/>
            <a:ext cx="106425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517B19-0739-165A-93FA-29FC07C91C0A}"/>
              </a:ext>
            </a:extLst>
          </p:cNvPr>
          <p:cNvCxnSpPr>
            <a:cxnSpLocks/>
          </p:cNvCxnSpPr>
          <p:nvPr/>
        </p:nvCxnSpPr>
        <p:spPr>
          <a:xfrm>
            <a:off x="9753600" y="4320209"/>
            <a:ext cx="0" cy="49033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073204-D06F-00AA-4661-AA6A22054EE5}"/>
              </a:ext>
            </a:extLst>
          </p:cNvPr>
          <p:cNvSpPr txBox="1"/>
          <p:nvPr/>
        </p:nvSpPr>
        <p:spPr>
          <a:xfrm>
            <a:off x="9814628" y="4365319"/>
            <a:ext cx="21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What’s Missing???</a:t>
            </a:r>
          </a:p>
        </p:txBody>
      </p:sp>
    </p:spTree>
    <p:extLst>
      <p:ext uri="{BB962C8B-B14F-4D97-AF65-F5344CB8AC3E}">
        <p14:creationId xmlns:p14="http://schemas.microsoft.com/office/powerpoint/2010/main" val="30130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744</Words>
  <Application>Microsoft Macintosh PowerPoint</Application>
  <PresentationFormat>Widescreen</PresentationFormat>
  <Paragraphs>140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Galactic Structure</vt:lpstr>
      <vt:lpstr>How Did the Galaxy Form?</vt:lpstr>
      <vt:lpstr>How Did the Galaxy Form?</vt:lpstr>
      <vt:lpstr>How Did the Galaxy Form?</vt:lpstr>
      <vt:lpstr>Disk Formation: Two-Infall Model</vt:lpstr>
      <vt:lpstr>Where’s the Mass?</vt:lpstr>
      <vt:lpstr>Galactic Rotation Curves</vt:lpstr>
      <vt:lpstr>Rotation Curves External Galaxies</vt:lpstr>
      <vt:lpstr>Rotation Curves External Galaxies</vt:lpstr>
      <vt:lpstr>Milky Way Rotation Curve – Tangent Method</vt:lpstr>
      <vt:lpstr>Milky Way Rotation Curve</vt:lpstr>
      <vt:lpstr>Milky Way Rotation Curve</vt:lpstr>
      <vt:lpstr>Milky Way Components</vt:lpstr>
      <vt:lpstr>Milky Way Components</vt:lpstr>
      <vt:lpstr>Milky Way Mass Profile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Galactic Structure</dc:title>
  <dc:creator>Ilija Miroslav Medan</dc:creator>
  <cp:lastModifiedBy>Manzano Pisco</cp:lastModifiedBy>
  <cp:revision>30</cp:revision>
  <dcterms:created xsi:type="dcterms:W3CDTF">2024-02-25T23:36:29Z</dcterms:created>
  <dcterms:modified xsi:type="dcterms:W3CDTF">2024-03-06T19:01:28Z</dcterms:modified>
</cp:coreProperties>
</file>