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1377" r:id="rId2"/>
    <p:sldId id="1405" r:id="rId3"/>
    <p:sldId id="1397" r:id="rId4"/>
    <p:sldId id="1390" r:id="rId5"/>
    <p:sldId id="1394" r:id="rId6"/>
    <p:sldId id="1392" r:id="rId7"/>
    <p:sldId id="1395" r:id="rId8"/>
    <p:sldId id="1396" r:id="rId9"/>
    <p:sldId id="1379" r:id="rId10"/>
    <p:sldId id="1398" r:id="rId11"/>
    <p:sldId id="1321" r:id="rId12"/>
    <p:sldId id="1253" r:id="rId13"/>
    <p:sldId id="1403" r:id="rId14"/>
    <p:sldId id="1382" r:id="rId15"/>
    <p:sldId id="1331" r:id="rId16"/>
    <p:sldId id="1368" r:id="rId17"/>
    <p:sldId id="260" r:id="rId18"/>
    <p:sldId id="1280" r:id="rId19"/>
    <p:sldId id="1245" r:id="rId20"/>
    <p:sldId id="1300" r:id="rId21"/>
    <p:sldId id="1301" r:id="rId22"/>
    <p:sldId id="1302" r:id="rId23"/>
    <p:sldId id="1315" r:id="rId24"/>
    <p:sldId id="1387" r:id="rId25"/>
    <p:sldId id="1362" r:id="rId26"/>
    <p:sldId id="1385" r:id="rId27"/>
    <p:sldId id="1407" r:id="rId28"/>
    <p:sldId id="1384" r:id="rId29"/>
    <p:sldId id="1374" r:id="rId30"/>
    <p:sldId id="1376" r:id="rId31"/>
    <p:sldId id="1375" r:id="rId32"/>
    <p:sldId id="1370" r:id="rId33"/>
    <p:sldId id="1406" r:id="rId34"/>
    <p:sldId id="1404" r:id="rId35"/>
    <p:sldId id="1388" r:id="rId36"/>
    <p:sldId id="1399" r:id="rId37"/>
    <p:sldId id="1408" r:id="rId38"/>
    <p:sldId id="1410" r:id="rId39"/>
    <p:sldId id="140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35C541-FAAB-2C47-9AB3-C5784DC54AA1}">
          <p14:sldIdLst>
            <p14:sldId id="1377"/>
            <p14:sldId id="1405"/>
            <p14:sldId id="1397"/>
            <p14:sldId id="1390"/>
            <p14:sldId id="1394"/>
            <p14:sldId id="1392"/>
            <p14:sldId id="1395"/>
            <p14:sldId id="1396"/>
            <p14:sldId id="1379"/>
            <p14:sldId id="1398"/>
            <p14:sldId id="1321"/>
            <p14:sldId id="1253"/>
            <p14:sldId id="1403"/>
            <p14:sldId id="1382"/>
            <p14:sldId id="1331"/>
            <p14:sldId id="1368"/>
            <p14:sldId id="260"/>
            <p14:sldId id="1280"/>
            <p14:sldId id="1245"/>
            <p14:sldId id="1300"/>
            <p14:sldId id="1301"/>
            <p14:sldId id="1302"/>
            <p14:sldId id="1315"/>
            <p14:sldId id="1387"/>
            <p14:sldId id="1362"/>
            <p14:sldId id="1385"/>
            <p14:sldId id="1407"/>
            <p14:sldId id="1384"/>
            <p14:sldId id="1374"/>
            <p14:sldId id="1376"/>
            <p14:sldId id="1375"/>
            <p14:sldId id="1370"/>
            <p14:sldId id="1406"/>
            <p14:sldId id="1404"/>
            <p14:sldId id="1388"/>
            <p14:sldId id="1399"/>
            <p14:sldId id="1408"/>
            <p14:sldId id="1410"/>
            <p14:sldId id="14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73"/>
    <a:srgbClr val="F2F2F2"/>
    <a:srgbClr val="FFFFFF"/>
    <a:srgbClr val="770001"/>
    <a:srgbClr val="C67C39"/>
    <a:srgbClr val="C239C5"/>
    <a:srgbClr val="0F091D"/>
    <a:srgbClr val="281D45"/>
    <a:srgbClr val="241637"/>
    <a:srgbClr val="F3C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9B0D1-0B0B-DD41-8215-4867F3F0E3AD}" v="150" dt="2026-03-03T17:48:30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37"/>
    <p:restoredTop sz="96197"/>
  </p:normalViewPr>
  <p:slideViewPr>
    <p:cSldViewPr snapToGrid="0">
      <p:cViewPr varScale="1">
        <p:scale>
          <a:sx n="119" d="100"/>
          <a:sy n="119" d="100"/>
        </p:scale>
        <p:origin x="712" y="17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7" Type="http://schemas.openxmlformats.org/officeDocument/2006/relationships/slide" Target="slides/slide29.xml"/><Relationship Id="rId2" Type="http://schemas.openxmlformats.org/officeDocument/2006/relationships/slide" Target="slides/slide23.xml"/><Relationship Id="rId1" Type="http://schemas.openxmlformats.org/officeDocument/2006/relationships/slide" Target="slides/slide1.xml"/><Relationship Id="rId6" Type="http://schemas.openxmlformats.org/officeDocument/2006/relationships/slide" Target="slides/slide28.xml"/><Relationship Id="rId5" Type="http://schemas.openxmlformats.org/officeDocument/2006/relationships/slide" Target="slides/slide26.xml"/><Relationship Id="rId4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D78CD-4FFA-2245-AD73-FC2D4D132A37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7B079-AEA2-B346-B6D5-358671CA0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00:00-00:30</a:t>
            </a:r>
          </a:p>
          <a:p>
            <a:endParaRPr lang="en-US" sz="1600" b="1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K Dwarfs and Space Motions in the Solar Neighborhood</a:t>
            </a:r>
            <a:endParaRPr lang="en-US" sz="1600" b="1" dirty="0"/>
          </a:p>
          <a:p>
            <a:endParaRPr lang="en-US" sz="1600" b="1" dirty="0"/>
          </a:p>
          <a:p>
            <a:pPr rtl="0"/>
            <a:r>
              <a:rPr lang="en-US" sz="1100" dirty="0">
                <a:effectLst/>
              </a:rPr>
              <a:t>Since you are actually an astronomer (or presenting in that field), using this specific image is a fantastic "full circle" moment. It’s not plagiarism; in fact, it’s a standard way to bridge pop culture and science history.</a:t>
            </a:r>
          </a:p>
          <a:p>
            <a:pPr rtl="0"/>
            <a:r>
              <a:rPr lang="en-US" sz="1100" b="1" dirty="0">
                <a:effectLst/>
              </a:rPr>
              <a:t>The Backstory (Use this to your advantage)</a:t>
            </a:r>
          </a:p>
          <a:p>
            <a:pPr rtl="0"/>
            <a:r>
              <a:rPr lang="en-US" sz="1100" dirty="0">
                <a:effectLst/>
              </a:rPr>
              <a:t>The image on </a:t>
            </a:r>
            <a:r>
              <a:rPr lang="en-US" sz="1100" i="1" dirty="0">
                <a:effectLst/>
              </a:rPr>
              <a:t>Unknown Pleasures</a:t>
            </a:r>
            <a:r>
              <a:rPr lang="en-US" sz="1100" dirty="0">
                <a:effectLst/>
              </a:rPr>
              <a:t> is a "stacked plot" of </a:t>
            </a:r>
            <a:r>
              <a:rPr lang="en-US" sz="1100" b="1" dirty="0">
                <a:effectLst/>
              </a:rPr>
              <a:t>80 pulses</a:t>
            </a:r>
            <a:r>
              <a:rPr lang="en-US" sz="1100" dirty="0">
                <a:effectLst/>
              </a:rPr>
              <a:t> from the first pulsar ever discovered: </a:t>
            </a:r>
            <a:r>
              <a:rPr lang="en-US" sz="1100" b="1" dirty="0">
                <a:effectLst/>
              </a:rPr>
              <a:t>PSR B1919+21</a:t>
            </a:r>
            <a:r>
              <a:rPr lang="en-US" sz="1100" dirty="0">
                <a:effectLst/>
              </a:rPr>
              <a:t> (then called CP 1919).</a:t>
            </a:r>
          </a:p>
          <a:p>
            <a:pPr rtl="0"/>
            <a:r>
              <a:rPr lang="en-US" sz="1100" b="1" dirty="0">
                <a:effectLst/>
              </a:rPr>
              <a:t>The Scientist:</a:t>
            </a:r>
            <a:r>
              <a:rPr lang="en-US" sz="1100" dirty="0">
                <a:effectLst/>
              </a:rPr>
              <a:t> While Jocelyn Bell Burnell discovered the pulsar in 1967, the specific visualization used on the album was actually created by </a:t>
            </a:r>
            <a:r>
              <a:rPr lang="en-US" sz="1100" b="1" dirty="0">
                <a:effectLst/>
              </a:rPr>
              <a:t>Harold D. Craft, Jr.</a:t>
            </a:r>
            <a:r>
              <a:rPr lang="en-US" sz="1100" dirty="0">
                <a:effectLst/>
              </a:rPr>
              <a:t> for his 1970 PhD thesis at Cornell/Arecibo.</a:t>
            </a:r>
          </a:p>
          <a:p>
            <a:pPr rtl="0"/>
            <a:r>
              <a:rPr lang="en-US" sz="1100" b="1" dirty="0">
                <a:effectLst/>
              </a:rPr>
              <a:t>The Designer:</a:t>
            </a:r>
            <a:r>
              <a:rPr lang="en-US" sz="1100" dirty="0">
                <a:effectLst/>
              </a:rPr>
              <a:t> Peter Saville (the album artist) simply found it in the </a:t>
            </a:r>
            <a:r>
              <a:rPr lang="en-US" sz="1100" i="1" dirty="0">
                <a:effectLst/>
              </a:rPr>
              <a:t>Cambridge Encyclopedia of Astronomy</a:t>
            </a:r>
            <a:r>
              <a:rPr lang="en-US" sz="1100" dirty="0">
                <a:effectLst/>
              </a:rPr>
              <a:t> and inverted the colors.</a:t>
            </a:r>
          </a:p>
          <a:p>
            <a:pPr rtl="0"/>
            <a:r>
              <a:rPr lang="en-US" sz="1100" b="1" dirty="0">
                <a:effectLst/>
              </a:rPr>
              <a:t>How to Acknowledge it on a Slide</a:t>
            </a:r>
          </a:p>
          <a:p>
            <a:pPr rtl="0"/>
            <a:r>
              <a:rPr lang="en-US" sz="1100" dirty="0">
                <a:effectLst/>
              </a:rPr>
              <a:t>Since you are giving a science talk, you can credit the "scientific" source and "aesthetic" source simultaneously. Here are two ways to do it:</a:t>
            </a:r>
          </a:p>
          <a:p>
            <a:pPr rtl="0"/>
            <a:r>
              <a:rPr lang="en-US" sz="1100" b="1" dirty="0">
                <a:effectLst/>
              </a:rPr>
              <a:t>Option 1: The "Classy Science" Credit (Lower corner of the image)</a:t>
            </a:r>
            <a:endParaRPr lang="en-US" sz="1100" dirty="0">
              <a:effectLst/>
            </a:endParaRPr>
          </a:p>
          <a:p>
            <a:pPr rtl="0"/>
            <a:r>
              <a:rPr lang="en-US" sz="1100" dirty="0">
                <a:effectLst/>
              </a:rPr>
              <a:t>Data visualization of PSR B1919+21 by Harold D. Craft, Jr. (1970); stylized after Peter Saville’s cover for Joy Division's </a:t>
            </a:r>
            <a:r>
              <a:rPr lang="en-US" sz="1100" i="1" dirty="0">
                <a:effectLst/>
              </a:rPr>
              <a:t>Unknown Pleasures</a:t>
            </a:r>
            <a:r>
              <a:rPr lang="en-US" sz="1100" dirty="0">
                <a:effectLst/>
              </a:rPr>
              <a:t>.</a:t>
            </a:r>
          </a:p>
          <a:p>
            <a:pPr rtl="0"/>
            <a:r>
              <a:rPr lang="en-US" sz="1100" b="1" dirty="0">
                <a:effectLst/>
              </a:rPr>
              <a:t>Option 2: The "Short &amp; Punchy" Credit (Good for a title slide)</a:t>
            </a:r>
            <a:endParaRPr lang="en-US" sz="1100" dirty="0">
              <a:effectLst/>
            </a:endParaRPr>
          </a:p>
          <a:p>
            <a:pPr rtl="0"/>
            <a:r>
              <a:rPr lang="en-US" sz="1100" dirty="0">
                <a:effectLst/>
              </a:rPr>
              <a:t>Visual: Pulsar B1919+21 (Credit: H. Craft / Joy Division)</a:t>
            </a:r>
          </a:p>
          <a:p>
            <a:endParaRPr lang="en-US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7B079-AEA2-B346-B6D5-358671CA0C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22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2:00 – 3:00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 94.56% thick 3.66% intermediate 1.55% halo 0.23%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17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B69C5-C238-3ABC-DD88-63CDF7BAC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9CBC9-0B09-0403-C3E6-F9544B87A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B252C0-6EB1-5F93-FA65-9B60BF47A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2:00 – 3:00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 94.56% thick 3.66% intermediate 1.55% halo 0.23%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0BE0B-9FA0-DD41-48A6-C3EA34803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7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78075-2459-1B0B-480D-9FA49868C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33D4F-2256-D15F-BE17-21501FA70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A41EC0-0BA2-1121-DC4B-FB17A82BC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2:00 – 3:00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 94.56% thick 3.66% intermediate 1.55% halo 0.23%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6D8A9-30A4-B4AA-B4F5-06F1A2E99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01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6E767-D306-CF6A-50C1-63E57ACE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E00D4-55E9-210C-322D-A3BDD68B5B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CA9DEC-C3E0-9BDE-350B-44D09D8BD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Velocity (toward/away from the Galactic center)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 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The star is moving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the Galactic center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 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The star is moving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away from the Galactic center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Velocity (with or against Galactic rotation)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 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The star is moving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same direction as the Galaxy’s rotation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(prograde).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 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The star is moving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opposite Galactic rotation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(retrograde).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key indicator for identifying counter-rotating stars.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6AB24-4227-94D4-8AC2-A75E9871D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10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Velocity (toward/away from the Galactic center)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 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The star is moving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the Galactic center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 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The star is moving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away from the Galactic center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Velocity (with or against Galactic rotation)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 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The star is moving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same direction as the Galaxy’s rotation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(prograde).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 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The star is moving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opposite Galactic rotation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(retrograde).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key indicator for identifying counter-rotating stars.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70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CDE9E-45AC-3C4E-BBA9-7FD125433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A02C93-43E1-5610-636E-ECD565F73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1FF4B-8175-29D0-08A6-F887BA668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01:30-2:30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9B3F-9DD8-F343-C5D9-62E64791DB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377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EFED0-5B59-C86F-4F88-CE7486DAC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71B10-96B6-81D2-1149-315B657A1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01FF6-45D3-EC24-1944-1449166BCB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03:00-03:30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92DBC-3D87-6A99-E9B3-BB1C6D5EE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7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29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8E72E-EFBD-84BB-BEE8-CF0B12E91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1F71E-AFA0-F155-03F8-A532CE4C6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41349F-10D7-3737-5B91-34FB313AE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06:00-06:30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1.- Li I </a:t>
            </a:r>
            <a:r>
              <a:rPr lang="en-US" baseline="-25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(6707.8 Å)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EWs by Voigt profile fitting accounting for local continuum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2.- H</a:t>
            </a:r>
            <a:r>
              <a:rPr lang="el-GR" baseline="-25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α</a:t>
            </a:r>
            <a:r>
              <a:rPr lang="el-GR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(6562.8 Å)</a:t>
            </a:r>
            <a:endParaRPr lang="en-US" dirty="0">
              <a:solidFill>
                <a:schemeClr val="bg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Voigt profile fitting for </a:t>
            </a:r>
            <a:r>
              <a:rPr lang="en-US" b="1" dirty="0">
                <a:solidFill>
                  <a:schemeClr val="bg2"/>
                </a:solidFill>
              </a:rPr>
              <a:t>absorption features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Integration in a spectral window otherwise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ECA46-E382-78FE-E98B-F1A553B59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7B079-AEA2-B346-B6D5-358671CA0C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60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06:00-06:30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1.- Li I </a:t>
            </a:r>
            <a:r>
              <a:rPr lang="en-US" baseline="-25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(6707.8 Å)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EWs by Voigt profile fitting accounting for local continuum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2.- H</a:t>
            </a:r>
            <a:r>
              <a:rPr lang="el-GR" baseline="-25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α</a:t>
            </a:r>
            <a:r>
              <a:rPr lang="el-GR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(6562.8 Å)</a:t>
            </a:r>
            <a:endParaRPr lang="en-US" dirty="0">
              <a:solidFill>
                <a:schemeClr val="bg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Voigt profile fitting for </a:t>
            </a:r>
            <a:r>
              <a:rPr lang="en-US" b="1" dirty="0">
                <a:solidFill>
                  <a:schemeClr val="bg2"/>
                </a:solidFill>
              </a:rPr>
              <a:t>absorption features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Integration in a spectral window otherwise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7B079-AEA2-B346-B6D5-358671CA0C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01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FC611-C43C-35BF-ACF4-01B598AB4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450DEF-BE91-DD0F-43FD-7E75D811B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CCCB9-17F4-15E3-CE6E-546249DF1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75C8C-F75B-7B26-ADE2-A4651C2DE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7B079-AEA2-B346-B6D5-358671CA0C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20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accent1"/>
                </a:solidFill>
              </a:rPr>
              <a:t>Great for stellar and planet formation and evolution studies</a:t>
            </a:r>
          </a:p>
          <a:p>
            <a:endParaRPr lang="en-US" sz="1700" b="1" kern="1200" dirty="0">
              <a:solidFill>
                <a:sysClr val="windowText" lastClr="000000"/>
              </a:solidFill>
              <a:latin typeface="Aptos" panose="020B0004020202020204" pitchFamily="34" charset="0"/>
              <a:ea typeface="+mn-ea"/>
              <a:cs typeface="Fahkwang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103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88EAA-6A91-1280-10ED-0E0DABE7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BD0EF5-C944-5252-3857-9797EA20D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A1F887-6151-D6A4-EC00-C84CA7C27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accent1"/>
                </a:solidFill>
              </a:rPr>
              <a:t>Great for stellar and planet formation and evolution studies</a:t>
            </a:r>
          </a:p>
          <a:p>
            <a:endParaRPr lang="en-US" sz="1700" b="1" kern="1200" dirty="0">
              <a:solidFill>
                <a:sysClr val="windowText" lastClr="000000"/>
              </a:solidFill>
              <a:latin typeface="Aptos" panose="020B0004020202020204" pitchFamily="34" charset="0"/>
              <a:ea typeface="+mn-ea"/>
              <a:cs typeface="Fahkwang" pitchFamily="2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875AB-D710-2068-E34E-3C9AA6EE5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7B079-AEA2-B346-B6D5-358671CA0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8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3867F-B73F-947C-BCE3-D1FB0F74F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48816-BA0A-D468-B33D-22FDA1DE4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3D5B2-AE27-B4BA-DB32-09325381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1869-15C0-AB43-A2FD-F333E9BF4253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538CD-A176-829D-20D1-3AF61659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5D472-A0E3-5AA1-8D02-63F7EDB2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6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4182D-D17C-480C-91D5-27CB6F171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FBA4F-BFCC-31D2-E432-1EF8EABFD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6E9C2-5AD8-5B10-4355-7F56807A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7AC-29FB-894F-85DC-DF8CBF4C2068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6FD98-5B2B-3FBC-D6F0-95E340E1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F7077-CE29-E925-6E5F-CB62AE9A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9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2B683-B715-ABA6-01E6-7EEBF323F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0E16A-406C-9B21-08B2-37516275D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7C06-5AB9-0FFF-BC9D-AA6D9DFD9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4662-15A7-3949-90BC-E0CA2AAE42B7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9C699-0626-956C-E808-A7F1FC1B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4639E-9044-CBF7-2025-39C479D6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32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D3CD-AD78-4B33-5F8E-DAC564465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56BE5-2E22-551A-2B5C-710A4629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6C9FE-D2BD-6DF0-7F4C-7F80EE99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E0EF-2145-EE4F-A0F9-934A7F1B0703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1983-8933-97BF-16DB-6F83092E0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EBF52-BD74-4A92-6FAF-88620B74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13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E934-6B0F-8548-420B-C07E09144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160FB-60C3-EE2B-3918-E391268CA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7A6A7-FC94-3A88-314A-FFAD13A1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CF93-00E8-4D4A-AAC1-B290D9F61D8C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1BC6D-F931-4E83-BDD5-FD5C6C2D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9EFED-2C2A-5BC0-7D7B-A65A5909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5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F82C-CBC7-4304-70B5-56EE8F187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51A04-043B-1276-C4CE-2B74F5211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9D27F-1E4C-70EC-1CE9-C7125E6A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999A2-3CA4-A5B6-2EE1-CBDC7E85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EE5E4-4E66-AF48-B40B-7D762A8AE630}" type="datetime1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2CA86-5F45-DE6E-4288-772F3EA3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AFB4B-FF23-71A8-9E8A-5F5E3429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20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B6AF0-8D8E-ACB0-2080-967F4EE7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F1B0C-7288-ACDD-98EB-13C8E3F0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EC4A2-9FAA-C684-5EFC-73D0A34DD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23429-74AC-902D-EF4B-59B52AB92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D31FF8-2F10-8BDA-F69B-F5A24E0CE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809AB-C37E-6A32-FC14-9E62C030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8999-960C-DB49-AC9A-9458CE88FE48}" type="datetime1">
              <a:rPr lang="en-US" smtClean="0"/>
              <a:t>3/10/26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C74C5D-F689-92D1-6BE3-03A9D9E4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CA2ECD-3213-8E0F-EF33-B805A527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60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456F-A664-2328-8E24-C1CB21FC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99286-B70C-9C39-2774-0A8A2C58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E5BA-F3BF-0C4F-AA5F-C0C262BF1958}" type="datetime1">
              <a:rPr lang="en-US" smtClean="0"/>
              <a:t>3/10/26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A2AD9-5ECC-9DFC-A5CC-F986ADC7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F3C53-73C6-D7C4-D73F-08E2E8B7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88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52835-BF17-BCB0-E711-D2A9E731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CE489-21B1-FD44-B86F-74DB0AEED20F}" type="datetime1">
              <a:rPr lang="en-US" smtClean="0"/>
              <a:t>3/10/26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FD9354-DB5C-D372-938F-7C4850CA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02F50-34DA-D07F-7D3F-A3088919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68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F6ED-1286-B5F3-93F2-6EF73ACC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7035A-7C0D-5C60-1AEA-E160742D5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B4F2E-CB44-E180-8C5F-EC3F37CF5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A70FE-C8D7-2F75-8684-8AA0283E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B861-0544-EB44-A345-907FD21F8423}" type="datetime1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A2F5F-3DB8-9D2B-58B2-8080BA0C1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B7B40-7446-6282-68B7-FB5B6164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4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11CB-CC42-D19B-E353-FA7FB607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584510-CA76-C4D5-3A57-8C276706E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83B93-07C0-4C5C-4E57-4B7FAE1B1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DE5E4-307F-C3C7-E8EC-58228074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5E0D-28D2-BC44-BC0F-47CFDDE0A9E8}" type="datetime1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49CD6-8FCA-4C64-A807-2BBF0C52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A225D-749D-A372-FEB5-6531CDA1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49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256D6B-259D-E188-50FC-C7D27E50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DCF8E-88D2-A21E-CF95-F58FCC12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D44D3-C77C-7D0E-1FF8-2F469CF1CE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A1C6A5-E7BC-3944-9281-35EA9E31D750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2D4B1-9AAA-1CDC-E4B1-6DABDDF57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2E1ED-0F5E-B23D-4182-538485F06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4D1370-2F0B-D04B-AB30-DA9AF2EE2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5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microsoft.com/office/2007/relationships/hdphoto" Target="../media/hdphoto3.wdp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stroarchive.noirlab.edu/portal/search/" TargetMode="External"/><Relationship Id="rId2" Type="http://schemas.openxmlformats.org/officeDocument/2006/relationships/hyperlink" Target="https://astro.gsu.edu/~thenry/SMARTS/CHIRON_FAQ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ience.nasa.gov/researchers/sara/grant-solicitation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sers.flatironinstitute.org/~jhunt/research-Mergers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as247-aas.ipostersessions.com/?s=8E-5C-70-81-14-E5-54-51-EC-55-35-20-09-2B-A5-07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642C4499-1369-32FD-7818-865FD1964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74" y="-14228"/>
            <a:ext cx="12308440" cy="5595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DAE7C-7CC9-5E38-C7AC-5B3F3308B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136" y="722028"/>
            <a:ext cx="9376909" cy="289440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Helvetica" pitchFamily="2" charset="0"/>
                <a:cs typeface="Fahkwang" pitchFamily="2" charset="-34"/>
              </a:rPr>
              <a:t>Young </a:t>
            </a:r>
            <a:r>
              <a:rPr lang="en-US" sz="3200" b="1" dirty="0">
                <a:solidFill>
                  <a:schemeClr val="accent2"/>
                </a:solidFill>
                <a:latin typeface="Helvetica" pitchFamily="2" charset="0"/>
                <a:cs typeface="Fahkwang" pitchFamily="2" charset="-34"/>
              </a:rPr>
              <a:t>K Dwarfs </a:t>
            </a:r>
            <a:r>
              <a:rPr lang="en-US" sz="3200" dirty="0">
                <a:solidFill>
                  <a:schemeClr val="bg1"/>
                </a:solidFill>
                <a:latin typeface="Helvetica" pitchFamily="2" charset="0"/>
                <a:cs typeface="Fahkwang" pitchFamily="2" charset="-34"/>
              </a:rPr>
              <a:t>and Space Motions </a:t>
            </a:r>
            <a:br>
              <a:rPr lang="en-US" sz="3200" dirty="0">
                <a:solidFill>
                  <a:schemeClr val="bg1"/>
                </a:solidFill>
                <a:latin typeface="Helvetica" pitchFamily="2" charset="0"/>
                <a:cs typeface="Fahkwang" pitchFamily="2" charset="-34"/>
              </a:rPr>
            </a:br>
            <a:r>
              <a:rPr lang="en-US" sz="3200" dirty="0">
                <a:solidFill>
                  <a:schemeClr val="bg1"/>
                </a:solidFill>
                <a:latin typeface="Helvetica" pitchFamily="2" charset="0"/>
                <a:cs typeface="Fahkwang" pitchFamily="2" charset="-34"/>
              </a:rPr>
              <a:t>in the Solar Neighborhood: </a:t>
            </a:r>
            <a:br>
              <a:rPr lang="en-US" sz="3200" dirty="0">
                <a:solidFill>
                  <a:schemeClr val="bg1"/>
                </a:solidFill>
                <a:latin typeface="Helvetica" pitchFamily="2" charset="0"/>
                <a:cs typeface="Fahkwang" pitchFamily="2" charset="-34"/>
              </a:rPr>
            </a:br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  <a:cs typeface="Fahkwang" pitchFamily="2" charset="-34"/>
              </a:rPr>
              <a:t>The Nearby Young K dwarfs Paradox,</a:t>
            </a:r>
            <a:b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  <a:cs typeface="Fahkwang" pitchFamily="2" charset="-34"/>
              </a:rPr>
            </a:b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  <a:cs typeface="Fahkwang" pitchFamily="2" charset="-34"/>
              </a:rPr>
              <a:t>and How I’m losing my mind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Helvetica" pitchFamily="2" charset="0"/>
              <a:cs typeface="Fahkwang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FD508-0EC8-3713-92CB-57E0FA6E4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138" y="3415628"/>
            <a:ext cx="6370868" cy="224939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SEBASTIÁN CARRAZCO-GAXIOLA </a:t>
            </a:r>
            <a:r>
              <a:rPr lang="en-US" sz="2000" b="1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1,2</a:t>
            </a:r>
            <a:endParaRPr lang="en-US" sz="2000" b="1" baseline="30000" dirty="0">
              <a:solidFill>
                <a:schemeClr val="bg2"/>
              </a:solidFill>
              <a:latin typeface="Aptos" panose="020B00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Astronomy PhD Candidate | CHIRON/SMARTS 1.5-m Telescope Fellow</a:t>
            </a:r>
          </a:p>
        </p:txBody>
      </p:sp>
      <p:grpSp>
        <p:nvGrpSpPr>
          <p:cNvPr id="8" name="Google Shape;279;p25">
            <a:extLst>
              <a:ext uri="{FF2B5EF4-FFF2-40B4-BE49-F238E27FC236}">
                <a16:creationId xmlns:a16="http://schemas.microsoft.com/office/drawing/2014/main" id="{6D16D965-DF79-E144-85D2-B0E4ABC8344F}"/>
              </a:ext>
            </a:extLst>
          </p:cNvPr>
          <p:cNvGrpSpPr/>
          <p:nvPr/>
        </p:nvGrpSpPr>
        <p:grpSpPr>
          <a:xfrm>
            <a:off x="135082" y="136528"/>
            <a:ext cx="250098" cy="250098"/>
            <a:chOff x="3023950" y="3689950"/>
            <a:chExt cx="316100" cy="316100"/>
          </a:xfrm>
        </p:grpSpPr>
        <p:sp>
          <p:nvSpPr>
            <p:cNvPr id="9" name="Google Shape;280;p25">
              <a:extLst>
                <a:ext uri="{FF2B5EF4-FFF2-40B4-BE49-F238E27FC236}">
                  <a16:creationId xmlns:a16="http://schemas.microsoft.com/office/drawing/2014/main" id="{14087355-53D6-2CA9-6064-180CDF559DD3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1;p25">
              <a:extLst>
                <a:ext uri="{FF2B5EF4-FFF2-40B4-BE49-F238E27FC236}">
                  <a16:creationId xmlns:a16="http://schemas.microsoft.com/office/drawing/2014/main" id="{51CE7B5E-053D-C4D8-2D48-B8D5B48004B1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2;p25">
              <a:extLst>
                <a:ext uri="{FF2B5EF4-FFF2-40B4-BE49-F238E27FC236}">
                  <a16:creationId xmlns:a16="http://schemas.microsoft.com/office/drawing/2014/main" id="{CB8C5302-4B49-009C-B469-C2C06F779DBC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83;p25">
            <a:extLst>
              <a:ext uri="{FF2B5EF4-FFF2-40B4-BE49-F238E27FC236}">
                <a16:creationId xmlns:a16="http://schemas.microsoft.com/office/drawing/2014/main" id="{C96C985B-090D-50EA-047F-E4A29D72DD7A}"/>
              </a:ext>
            </a:extLst>
          </p:cNvPr>
          <p:cNvGrpSpPr/>
          <p:nvPr/>
        </p:nvGrpSpPr>
        <p:grpSpPr>
          <a:xfrm>
            <a:off x="134529" y="6471374"/>
            <a:ext cx="250098" cy="250098"/>
            <a:chOff x="3023950" y="3689950"/>
            <a:chExt cx="316100" cy="316100"/>
          </a:xfrm>
        </p:grpSpPr>
        <p:sp>
          <p:nvSpPr>
            <p:cNvPr id="13" name="Google Shape;284;p25">
              <a:extLst>
                <a:ext uri="{FF2B5EF4-FFF2-40B4-BE49-F238E27FC236}">
                  <a16:creationId xmlns:a16="http://schemas.microsoft.com/office/drawing/2014/main" id="{EFDF2DEC-56C4-F3D8-CC78-C8879763B428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5;p25">
              <a:extLst>
                <a:ext uri="{FF2B5EF4-FFF2-40B4-BE49-F238E27FC236}">
                  <a16:creationId xmlns:a16="http://schemas.microsoft.com/office/drawing/2014/main" id="{F6F49D07-E4AE-AF5E-CF63-987F7F275D7B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6;p25">
              <a:extLst>
                <a:ext uri="{FF2B5EF4-FFF2-40B4-BE49-F238E27FC236}">
                  <a16:creationId xmlns:a16="http://schemas.microsoft.com/office/drawing/2014/main" id="{E197183A-514E-8B25-9A8F-651A7DFB7077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79;p25">
            <a:extLst>
              <a:ext uri="{FF2B5EF4-FFF2-40B4-BE49-F238E27FC236}">
                <a16:creationId xmlns:a16="http://schemas.microsoft.com/office/drawing/2014/main" id="{E69FA798-E8CE-8037-7EA8-19030CBC8D31}"/>
              </a:ext>
            </a:extLst>
          </p:cNvPr>
          <p:cNvGrpSpPr/>
          <p:nvPr/>
        </p:nvGrpSpPr>
        <p:grpSpPr>
          <a:xfrm>
            <a:off x="11772282" y="100331"/>
            <a:ext cx="250098" cy="250098"/>
            <a:chOff x="3023950" y="3689950"/>
            <a:chExt cx="316100" cy="316100"/>
          </a:xfrm>
        </p:grpSpPr>
        <p:sp>
          <p:nvSpPr>
            <p:cNvPr id="17" name="Google Shape;280;p25">
              <a:extLst>
                <a:ext uri="{FF2B5EF4-FFF2-40B4-BE49-F238E27FC236}">
                  <a16:creationId xmlns:a16="http://schemas.microsoft.com/office/drawing/2014/main" id="{05DF52EC-E01D-55E7-71C8-55958185909A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1;p25">
              <a:extLst>
                <a:ext uri="{FF2B5EF4-FFF2-40B4-BE49-F238E27FC236}">
                  <a16:creationId xmlns:a16="http://schemas.microsoft.com/office/drawing/2014/main" id="{8859BB11-D0EE-757C-3DF3-1B111C20B3DE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2;p25">
              <a:extLst>
                <a:ext uri="{FF2B5EF4-FFF2-40B4-BE49-F238E27FC236}">
                  <a16:creationId xmlns:a16="http://schemas.microsoft.com/office/drawing/2014/main" id="{622E95F0-AD27-081E-2F90-2D0E1A55DAFB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83;p25">
            <a:extLst>
              <a:ext uri="{FF2B5EF4-FFF2-40B4-BE49-F238E27FC236}">
                <a16:creationId xmlns:a16="http://schemas.microsoft.com/office/drawing/2014/main" id="{955E20C1-4DD6-F5D1-9781-95CA8D6FCD3A}"/>
              </a:ext>
            </a:extLst>
          </p:cNvPr>
          <p:cNvGrpSpPr/>
          <p:nvPr/>
        </p:nvGrpSpPr>
        <p:grpSpPr>
          <a:xfrm>
            <a:off x="11771729" y="6471354"/>
            <a:ext cx="250098" cy="250098"/>
            <a:chOff x="3023950" y="3689950"/>
            <a:chExt cx="316100" cy="316100"/>
          </a:xfrm>
        </p:grpSpPr>
        <p:sp>
          <p:nvSpPr>
            <p:cNvPr id="21" name="Google Shape;284;p25">
              <a:extLst>
                <a:ext uri="{FF2B5EF4-FFF2-40B4-BE49-F238E27FC236}">
                  <a16:creationId xmlns:a16="http://schemas.microsoft.com/office/drawing/2014/main" id="{A06051C8-4E34-144D-16FF-4BE2CD552295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5;p25">
              <a:extLst>
                <a:ext uri="{FF2B5EF4-FFF2-40B4-BE49-F238E27FC236}">
                  <a16:creationId xmlns:a16="http://schemas.microsoft.com/office/drawing/2014/main" id="{D0ADE61B-457A-5C11-49A1-B3BF1EE0BBD3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6;p25">
              <a:extLst>
                <a:ext uri="{FF2B5EF4-FFF2-40B4-BE49-F238E27FC236}">
                  <a16:creationId xmlns:a16="http://schemas.microsoft.com/office/drawing/2014/main" id="{3300773F-A37D-1C10-FEAC-FFAD53F6F556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Georgia State University Logo PNG Transparent &amp; SVG Vector ...">
            <a:extLst>
              <a:ext uri="{FF2B5EF4-FFF2-40B4-BE49-F238E27FC236}">
                <a16:creationId xmlns:a16="http://schemas.microsoft.com/office/drawing/2014/main" id="{61C14432-8050-59B0-BDE8-17E0FD29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28" y="1242320"/>
            <a:ext cx="1830401" cy="18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✓ Check Mark Button Emoji: Meaning &amp; Usage">
            <a:extLst>
              <a:ext uri="{FF2B5EF4-FFF2-40B4-BE49-F238E27FC236}">
                <a16:creationId xmlns:a16="http://schemas.microsoft.com/office/drawing/2014/main" id="{36BD01EB-2470-EE4D-D1CD-2F920789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001" y="5860495"/>
            <a:ext cx="997505" cy="9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ross - Discord Emoji">
            <a:extLst>
              <a:ext uri="{FF2B5EF4-FFF2-40B4-BE49-F238E27FC236}">
                <a16:creationId xmlns:a16="http://schemas.microsoft.com/office/drawing/2014/main" id="{8840D864-EBDA-8EB0-0DAF-A8BE2DBB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94965" y="4582140"/>
            <a:ext cx="1093223" cy="10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black and white logo&#10;&#10;AI-generated content may be incorrect.">
            <a:extLst>
              <a:ext uri="{FF2B5EF4-FFF2-40B4-BE49-F238E27FC236}">
                <a16:creationId xmlns:a16="http://schemas.microsoft.com/office/drawing/2014/main" id="{2EB217ED-A998-1D35-E4A8-76D5803387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627" y="5848711"/>
            <a:ext cx="2113323" cy="648406"/>
          </a:xfrm>
          <a:prstGeom prst="rect">
            <a:avLst/>
          </a:prstGeom>
        </p:spPr>
      </p:pic>
      <p:pic>
        <p:nvPicPr>
          <p:cNvPr id="32" name="Google Shape;64;p13">
            <a:extLst>
              <a:ext uri="{FF2B5EF4-FFF2-40B4-BE49-F238E27FC236}">
                <a16:creationId xmlns:a16="http://schemas.microsoft.com/office/drawing/2014/main" id="{E45E05F1-6AC2-05FA-B29E-F0098AD8498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66567" y="5838580"/>
            <a:ext cx="874230" cy="73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5;p13">
            <a:extLst>
              <a:ext uri="{FF2B5EF4-FFF2-40B4-BE49-F238E27FC236}">
                <a16:creationId xmlns:a16="http://schemas.microsoft.com/office/drawing/2014/main" id="{9E597EC5-5768-0447-CA4B-7C69C600623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t="11954" b="12144"/>
          <a:stretch/>
        </p:blipFill>
        <p:spPr>
          <a:xfrm>
            <a:off x="10134998" y="5848711"/>
            <a:ext cx="1204144" cy="7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7;p13">
            <a:extLst>
              <a:ext uri="{FF2B5EF4-FFF2-40B4-BE49-F238E27FC236}">
                <a16:creationId xmlns:a16="http://schemas.microsoft.com/office/drawing/2014/main" id="{7417D30F-3FD4-94FF-2C6D-8BC3BCA0679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69385" y="5865199"/>
            <a:ext cx="2536995" cy="7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9;p13">
            <a:extLst>
              <a:ext uri="{FF2B5EF4-FFF2-40B4-BE49-F238E27FC236}">
                <a16:creationId xmlns:a16="http://schemas.microsoft.com/office/drawing/2014/main" id="{4B536D9A-1187-2523-E3B4-D61EFA3CD122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51737" y="5894749"/>
            <a:ext cx="1922355" cy="6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Center for Astrophysics | Harvard &amp; Smithsonian">
            <a:extLst>
              <a:ext uri="{FF2B5EF4-FFF2-40B4-BE49-F238E27FC236}">
                <a16:creationId xmlns:a16="http://schemas.microsoft.com/office/drawing/2014/main" id="{041C9C08-D82D-840C-9445-3FD410CD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79" y="5943079"/>
            <a:ext cx="1290570" cy="55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1F07A0-21A3-A772-8FE4-6E45CDE9B829}"/>
              </a:ext>
            </a:extLst>
          </p:cNvPr>
          <p:cNvSpPr txBox="1"/>
          <p:nvPr/>
        </p:nvSpPr>
        <p:spPr>
          <a:xfrm>
            <a:off x="384627" y="4834522"/>
            <a:ext cx="3014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ASTR8200 / Guess Lecture</a:t>
            </a:r>
          </a:p>
          <a:p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2026.0303</a:t>
            </a:r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521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0960B-0F4A-E214-EB38-670459243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CB01-25DD-ADC8-2F86-86A2D591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0515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4000" b="1" dirty="0"/>
              <a:t>Ages // The age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06513-379E-E51E-1DC2-282D8CC7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10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2D288-532E-2CAE-1EA3-ADB42BC5983D}"/>
              </a:ext>
            </a:extLst>
          </p:cNvPr>
          <p:cNvSpPr txBox="1"/>
          <p:nvPr/>
        </p:nvSpPr>
        <p:spPr>
          <a:xfrm>
            <a:off x="3529506" y="5890478"/>
            <a:ext cx="5132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From: “Precursor and Preparatory Science Needs for the HWO Target Star Systems” </a:t>
            </a:r>
          </a:p>
          <a:p>
            <a:pPr algn="ctr"/>
            <a:r>
              <a:rPr lang="en-US" sz="1600" dirty="0" err="1"/>
              <a:t>Mamajek</a:t>
            </a:r>
            <a:r>
              <a:rPr lang="en-US" sz="1600" dirty="0"/>
              <a:t> in prep.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BA6C4FC-163D-05F0-26C0-23D35EC5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152" y="1534216"/>
            <a:ext cx="7015456" cy="39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912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CBB587-5CAC-66D9-DDB5-FFC7FB28F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11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DF525B-B478-F863-845D-5E748097164B}"/>
              </a:ext>
            </a:extLst>
          </p:cNvPr>
          <p:cNvGrpSpPr/>
          <p:nvPr/>
        </p:nvGrpSpPr>
        <p:grpSpPr>
          <a:xfrm>
            <a:off x="3949346" y="897557"/>
            <a:ext cx="7494461" cy="4313359"/>
            <a:chOff x="2097774" y="2042991"/>
            <a:chExt cx="7494461" cy="431335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B4CB11F-2240-E5C9-2DB0-6D026CDF7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774" y="2042991"/>
              <a:ext cx="7494461" cy="431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243FDF-838D-2E6C-16A6-7F85E4DDFF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3123" y="2347546"/>
              <a:ext cx="0" cy="370156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75B04B6-71CF-DD15-481C-0C02830140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1275" y="2347546"/>
              <a:ext cx="0" cy="371914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FFA571-F043-9697-F5B3-8B5765E7650F}"/>
                </a:ext>
              </a:extLst>
            </p:cNvPr>
            <p:cNvSpPr txBox="1"/>
            <p:nvPr/>
          </p:nvSpPr>
          <p:spPr>
            <a:xfrm>
              <a:off x="7532710" y="2403753"/>
              <a:ext cx="1043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 dwarfs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D75CAE0-1D11-0068-5690-85BB605000A9}"/>
              </a:ext>
            </a:extLst>
          </p:cNvPr>
          <p:cNvSpPr/>
          <p:nvPr/>
        </p:nvSpPr>
        <p:spPr>
          <a:xfrm>
            <a:off x="4408762" y="1196215"/>
            <a:ext cx="1122743" cy="1195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6CA626-419C-1C36-5E28-ABDBD8F43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7538" r="78855" b="79157"/>
          <a:stretch/>
        </p:blipFill>
        <p:spPr bwMode="auto">
          <a:xfrm>
            <a:off x="4548930" y="5243466"/>
            <a:ext cx="1516930" cy="75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7CFCFBF-4EEA-3D1F-6167-2DA5176E1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21163" r="78855" b="65358"/>
          <a:stretch/>
        </p:blipFill>
        <p:spPr bwMode="auto">
          <a:xfrm>
            <a:off x="5951950" y="5288465"/>
            <a:ext cx="1516930" cy="7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BA5C2C-A0AE-ADDD-650C-B866B49B4FDC}"/>
              </a:ext>
            </a:extLst>
          </p:cNvPr>
          <p:cNvSpPr txBox="1"/>
          <p:nvPr/>
        </p:nvSpPr>
        <p:spPr>
          <a:xfrm>
            <a:off x="7223598" y="6307422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Jeffries+2023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2EF309A-57B2-BB30-F28B-3520B0526972}"/>
              </a:ext>
            </a:extLst>
          </p:cNvPr>
          <p:cNvSpPr txBox="1">
            <a:spLocks noChangeAspect="1"/>
          </p:cNvSpPr>
          <p:nvPr/>
        </p:nvSpPr>
        <p:spPr>
          <a:xfrm>
            <a:off x="504353" y="772418"/>
            <a:ext cx="2976355" cy="134113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4400" dirty="0">
                <a:latin typeface="+mj-lt"/>
                <a:ea typeface="+mj-ea"/>
                <a:cs typeface="+mj-cs"/>
              </a:rPr>
              <a:t>Ages by </a:t>
            </a:r>
          </a:p>
          <a:p>
            <a:pPr>
              <a:lnSpc>
                <a:spcPct val="110000"/>
              </a:lnSpc>
            </a:pPr>
            <a:r>
              <a:rPr lang="en-US" sz="4400" dirty="0">
                <a:latin typeface="+mj-lt"/>
                <a:ea typeface="+mj-ea"/>
                <a:cs typeface="+mj-cs"/>
              </a:rPr>
              <a:t>Li I Depletion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9E3367-4A54-5D45-EA53-5F71DB0ADA20}"/>
              </a:ext>
            </a:extLst>
          </p:cNvPr>
          <p:cNvSpPr txBox="1"/>
          <p:nvPr/>
        </p:nvSpPr>
        <p:spPr>
          <a:xfrm>
            <a:off x="10717032" y="2619196"/>
            <a:ext cx="165078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Depletes Li I faster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A19CA-D09E-7188-B468-B99D25713F0E}"/>
              </a:ext>
            </a:extLst>
          </p:cNvPr>
          <p:cNvSpPr txBox="1"/>
          <p:nvPr/>
        </p:nvSpPr>
        <p:spPr>
          <a:xfrm>
            <a:off x="9498297" y="1784240"/>
            <a:ext cx="88908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Perfect!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57C62-62CC-61E2-2D5C-0D0D844C851B}"/>
              </a:ext>
            </a:extLst>
          </p:cNvPr>
          <p:cNvSpPr txBox="1"/>
          <p:nvPr/>
        </p:nvSpPr>
        <p:spPr>
          <a:xfrm>
            <a:off x="8303529" y="3448601"/>
            <a:ext cx="77696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Clumpy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2AF3D0-278C-55F0-5F39-D08F320A190A}"/>
              </a:ext>
            </a:extLst>
          </p:cNvPr>
          <p:cNvSpPr txBox="1"/>
          <p:nvPr/>
        </p:nvSpPr>
        <p:spPr>
          <a:xfrm>
            <a:off x="431734" y="3888011"/>
            <a:ext cx="331203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EAGLES</a:t>
            </a:r>
            <a:r>
              <a:rPr lang="en-US" dirty="0"/>
              <a:t>*, Jeffries+2023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6200 stars in 52 open clusters</a:t>
            </a:r>
            <a:r>
              <a:rPr lang="en-US" b="1" dirty="0"/>
              <a:t>, </a:t>
            </a:r>
            <a:r>
              <a:rPr lang="en-US" dirty="0"/>
              <a:t>observed in the Gaia-ESO spectroscopic survey.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ages</a:t>
            </a:r>
            <a:r>
              <a:rPr lang="en-US" dirty="0"/>
              <a:t> from 2–6000 Myr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−0.3 &lt; </a:t>
            </a:r>
            <a:r>
              <a:rPr lang="en-US" b="1" dirty="0">
                <a:solidFill>
                  <a:schemeClr val="accent5"/>
                </a:solidFill>
              </a:rPr>
              <a:t>[Fe/H] </a:t>
            </a:r>
            <a:r>
              <a:rPr lang="en-US" dirty="0"/>
              <a:t>&lt; 0.2,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D28394-B299-3D9E-89EB-09EA86A9A72B}"/>
              </a:ext>
            </a:extLst>
          </p:cNvPr>
          <p:cNvSpPr txBox="1"/>
          <p:nvPr/>
        </p:nvSpPr>
        <p:spPr>
          <a:xfrm>
            <a:off x="432273" y="2589558"/>
            <a:ext cx="3282754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Lithium in photosphere from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Is depleted as star ages </a:t>
            </a:r>
          </a:p>
        </p:txBody>
      </p:sp>
    </p:spTree>
    <p:extLst>
      <p:ext uri="{BB962C8B-B14F-4D97-AF65-F5344CB8AC3E}">
        <p14:creationId xmlns:p14="http://schemas.microsoft.com/office/powerpoint/2010/main" val="700690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B2431-57EE-67F6-998C-1E2ADE5A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C0465A-9099-78AC-96CC-28DE9EA8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28" y="452325"/>
            <a:ext cx="4227172" cy="1325563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4400" b="1" dirty="0"/>
              <a:t>Gyrochronology, </a:t>
            </a:r>
            <a:br>
              <a:rPr lang="en-US" sz="4400" b="1" dirty="0"/>
            </a:br>
            <a:r>
              <a:rPr lang="en-US" sz="2800" b="1" dirty="0"/>
              <a:t>Up to 3 Gyr</a:t>
            </a:r>
            <a:endParaRPr lang="en-US" sz="4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55C23-D522-A854-07C7-35236ED45722}"/>
              </a:ext>
            </a:extLst>
          </p:cNvPr>
          <p:cNvSpPr txBox="1"/>
          <p:nvPr/>
        </p:nvSpPr>
        <p:spPr>
          <a:xfrm>
            <a:off x="7415100" y="597347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Bouma+2023,+2024</a:t>
            </a:r>
          </a:p>
        </p:txBody>
      </p:sp>
      <p:pic>
        <p:nvPicPr>
          <p:cNvPr id="5" name="Picture 4" descr="A diagram of different colored dots&#10;&#10;AI-generated content may be incorrect.">
            <a:extLst>
              <a:ext uri="{FF2B5EF4-FFF2-40B4-BE49-F238E27FC236}">
                <a16:creationId xmlns:a16="http://schemas.microsoft.com/office/drawing/2014/main" id="{99E2B989-33B9-8928-7A6D-991BDEF958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14"/>
          <a:stretch>
            <a:fillRect/>
          </a:stretch>
        </p:blipFill>
        <p:spPr>
          <a:xfrm>
            <a:off x="5040171" y="699861"/>
            <a:ext cx="6983100" cy="5072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21C8E9-C0F0-F036-9B51-D833414F34F4}"/>
              </a:ext>
            </a:extLst>
          </p:cNvPr>
          <p:cNvSpPr txBox="1"/>
          <p:nvPr/>
        </p:nvSpPr>
        <p:spPr>
          <a:xfrm>
            <a:off x="606199" y="2782669"/>
            <a:ext cx="4308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To derive ages of field stars using the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spin down clocking relation</a:t>
            </a:r>
            <a:r>
              <a:rPr lang="en-US" sz="2000" dirty="0"/>
              <a:t>, using young coeval of stars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F8E0A4-A201-B4CC-73A0-58A4FAF3ADCD}"/>
              </a:ext>
            </a:extLst>
          </p:cNvPr>
          <p:cNvCxnSpPr>
            <a:cxnSpLocks/>
          </p:cNvCxnSpPr>
          <p:nvPr/>
        </p:nvCxnSpPr>
        <p:spPr>
          <a:xfrm flipV="1">
            <a:off x="8302973" y="1029643"/>
            <a:ext cx="0" cy="430163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016631-C9F3-EF00-4023-E15349124FFB}"/>
              </a:ext>
            </a:extLst>
          </p:cNvPr>
          <p:cNvCxnSpPr>
            <a:cxnSpLocks/>
          </p:cNvCxnSpPr>
          <p:nvPr/>
        </p:nvCxnSpPr>
        <p:spPr>
          <a:xfrm flipV="1">
            <a:off x="10255282" y="1029643"/>
            <a:ext cx="0" cy="417917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872093-4126-A753-4C2B-E871CC62C209}"/>
              </a:ext>
            </a:extLst>
          </p:cNvPr>
          <p:cNvSpPr txBox="1"/>
          <p:nvPr/>
        </p:nvSpPr>
        <p:spPr>
          <a:xfrm>
            <a:off x="8432560" y="1085850"/>
            <a:ext cx="104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dwarfs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B02E4-41A4-6B12-4D74-CB4CC919A070}"/>
              </a:ext>
            </a:extLst>
          </p:cNvPr>
          <p:cNvSpPr txBox="1"/>
          <p:nvPr/>
        </p:nvSpPr>
        <p:spPr>
          <a:xfrm>
            <a:off x="7858429" y="2628780"/>
            <a:ext cx="88908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Perfect!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AD741-ADF5-65B0-C457-4F433AA08E89}"/>
              </a:ext>
            </a:extLst>
          </p:cNvPr>
          <p:cNvSpPr txBox="1"/>
          <p:nvPr/>
        </p:nvSpPr>
        <p:spPr>
          <a:xfrm>
            <a:off x="9774642" y="2305135"/>
            <a:ext cx="77696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Clumpy</a:t>
            </a:r>
          </a:p>
        </p:txBody>
      </p:sp>
    </p:spTree>
    <p:extLst>
      <p:ext uri="{BB962C8B-B14F-4D97-AF65-F5344CB8AC3E}">
        <p14:creationId xmlns:p14="http://schemas.microsoft.com/office/powerpoint/2010/main" val="3176723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9515B-8EFB-4D68-EF50-72DA4DF1F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CCD71FBA-A3B9-8EF1-A8DC-F984E2F220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D7BC40-8E08-8DE9-C030-DAF9D29E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How K dwarfs contribute??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DC15B-471F-909E-99E8-58C50461A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Current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D9EAA-8B12-C090-208A-EB2CF2C2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E4D1370-2F0B-D04B-AB30-DA9AF2EE208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A1773422-C724-BFD3-EC11-5A1CA5683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28600"/>
            <a:ext cx="1069522" cy="10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7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6BFF8-5B5F-B696-D7EA-CE1DB7E91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F5EB224-FFF3-FE74-AB82-4817FB400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39" name="Google Shape;283;p25">
            <a:extLst>
              <a:ext uri="{FF2B5EF4-FFF2-40B4-BE49-F238E27FC236}">
                <a16:creationId xmlns:a16="http://schemas.microsoft.com/office/drawing/2014/main" id="{D74A0ADB-BB1C-E28F-1E2E-60541684F8DD}"/>
              </a:ext>
            </a:extLst>
          </p:cNvPr>
          <p:cNvGrpSpPr/>
          <p:nvPr/>
        </p:nvGrpSpPr>
        <p:grpSpPr>
          <a:xfrm>
            <a:off x="134529" y="647137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40" name="Google Shape;284;p25">
              <a:extLst>
                <a:ext uri="{FF2B5EF4-FFF2-40B4-BE49-F238E27FC236}">
                  <a16:creationId xmlns:a16="http://schemas.microsoft.com/office/drawing/2014/main" id="{BAADBE41-EB1C-CE93-B570-24381F2AC756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2">
                  <a:lumMod val="50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1" name="Google Shape;285;p25">
              <a:extLst>
                <a:ext uri="{FF2B5EF4-FFF2-40B4-BE49-F238E27FC236}">
                  <a16:creationId xmlns:a16="http://schemas.microsoft.com/office/drawing/2014/main" id="{B32E070C-6F1B-1A7E-1945-4C8F852644DB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2">
                  <a:lumMod val="50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2" name="Google Shape;286;p25">
              <a:extLst>
                <a:ext uri="{FF2B5EF4-FFF2-40B4-BE49-F238E27FC236}">
                  <a16:creationId xmlns:a16="http://schemas.microsoft.com/office/drawing/2014/main" id="{E5596E68-5D1A-1D22-87FD-2DE938C3D59B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2">
                  <a:lumMod val="50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47" name="Google Shape;283;p25">
            <a:extLst>
              <a:ext uri="{FF2B5EF4-FFF2-40B4-BE49-F238E27FC236}">
                <a16:creationId xmlns:a16="http://schemas.microsoft.com/office/drawing/2014/main" id="{CD2514B5-B47F-5358-117D-D07CAB886599}"/>
              </a:ext>
            </a:extLst>
          </p:cNvPr>
          <p:cNvGrpSpPr/>
          <p:nvPr/>
        </p:nvGrpSpPr>
        <p:grpSpPr>
          <a:xfrm>
            <a:off x="11771729" y="647135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48" name="Google Shape;284;p25">
              <a:extLst>
                <a:ext uri="{FF2B5EF4-FFF2-40B4-BE49-F238E27FC236}">
                  <a16:creationId xmlns:a16="http://schemas.microsoft.com/office/drawing/2014/main" id="{CADC2EB4-1032-4A78-B9E5-B3124FD42326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2">
                  <a:lumMod val="50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9" name="Google Shape;285;p25">
              <a:extLst>
                <a:ext uri="{FF2B5EF4-FFF2-40B4-BE49-F238E27FC236}">
                  <a16:creationId xmlns:a16="http://schemas.microsoft.com/office/drawing/2014/main" id="{070854EA-47C0-57F9-0DF7-B3196DE8BD0B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2">
                  <a:lumMod val="50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0" name="Google Shape;286;p25">
              <a:extLst>
                <a:ext uri="{FF2B5EF4-FFF2-40B4-BE49-F238E27FC236}">
                  <a16:creationId xmlns:a16="http://schemas.microsoft.com/office/drawing/2014/main" id="{63B21668-A1B4-ACE3-E1B1-86CFD9312EDF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2">
                  <a:lumMod val="50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87F132DC-4CCE-69F5-1284-F888426565BE}"/>
              </a:ext>
            </a:extLst>
          </p:cNvPr>
          <p:cNvSpPr txBox="1">
            <a:spLocks/>
          </p:cNvSpPr>
          <p:nvPr/>
        </p:nvSpPr>
        <p:spPr>
          <a:xfrm>
            <a:off x="68958" y="830044"/>
            <a:ext cx="5281672" cy="808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Why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dwarfs?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6245B-8792-F23C-7C2D-5A53F033A00F}"/>
              </a:ext>
            </a:extLst>
          </p:cNvPr>
          <p:cNvSpPr txBox="1"/>
          <p:nvPr/>
        </p:nvSpPr>
        <p:spPr>
          <a:xfrm>
            <a:off x="775844" y="2006144"/>
            <a:ext cx="4139056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ahkwang" pitchFamily="2" charset="-34"/>
              </a:rPr>
              <a:t>Second most abundant type of stars,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ahkwang" pitchFamily="2" charset="-34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ahkwang" pitchFamily="2" charset="-34"/>
              </a:rPr>
              <a:t>11%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ahkwang" pitchFamily="2" charset="-34"/>
              </a:rPr>
              <a:t>in solar neighborhood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ahkwang" pitchFamily="2" charset="-34"/>
              </a:rPr>
              <a:t>Long lifetimes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ahkwang" pitchFamily="2" charset="-34"/>
              </a:rPr>
              <a:t>15-45 Gyr (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Montserrat"/>
                <a:cs typeface="Montserrat"/>
                <a:sym typeface="Montserrat"/>
              </a:rPr>
              <a:t>Guinan+2016)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Fahkwang" pitchFamily="2" charset="-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ahkwang" pitchFamily="2" charset="-34"/>
              </a:rPr>
              <a:t>Perfect trackers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Fahkwang" pitchFamily="2" charset="-34"/>
              </a:rPr>
              <a:t>abundances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ahkwang" pitchFamily="2" charset="-34"/>
              </a:rPr>
              <a:t>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Fahkwang" pitchFamily="2" charset="-34"/>
              </a:rPr>
              <a:t>star formation history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ahkwang" pitchFamily="2" charset="-34"/>
              </a:rPr>
              <a:t>(Kotoneva+2002)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Fahkwang" pitchFamily="2" charset="-34"/>
            </a:endParaRPr>
          </a:p>
        </p:txBody>
      </p:sp>
      <p:grpSp>
        <p:nvGrpSpPr>
          <p:cNvPr id="19" name="Google Shape;279;p25">
            <a:extLst>
              <a:ext uri="{FF2B5EF4-FFF2-40B4-BE49-F238E27FC236}">
                <a16:creationId xmlns:a16="http://schemas.microsoft.com/office/drawing/2014/main" id="{FB40C9A6-7B12-230E-D810-F69792C071E9}"/>
              </a:ext>
            </a:extLst>
          </p:cNvPr>
          <p:cNvGrpSpPr/>
          <p:nvPr/>
        </p:nvGrpSpPr>
        <p:grpSpPr>
          <a:xfrm>
            <a:off x="135082" y="136528"/>
            <a:ext cx="250098" cy="250098"/>
            <a:chOff x="3023950" y="3689950"/>
            <a:chExt cx="316100" cy="316100"/>
          </a:xfrm>
        </p:grpSpPr>
        <p:sp>
          <p:nvSpPr>
            <p:cNvPr id="20" name="Google Shape;280;p25">
              <a:extLst>
                <a:ext uri="{FF2B5EF4-FFF2-40B4-BE49-F238E27FC236}">
                  <a16:creationId xmlns:a16="http://schemas.microsoft.com/office/drawing/2014/main" id="{AD978938-22D6-51DD-D17E-03EF186B809E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1" name="Google Shape;281;p25">
              <a:extLst>
                <a:ext uri="{FF2B5EF4-FFF2-40B4-BE49-F238E27FC236}">
                  <a16:creationId xmlns:a16="http://schemas.microsoft.com/office/drawing/2014/main" id="{72647302-D8F3-7EAB-4165-033E1243FC0A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2" name="Google Shape;282;p25">
              <a:extLst>
                <a:ext uri="{FF2B5EF4-FFF2-40B4-BE49-F238E27FC236}">
                  <a16:creationId xmlns:a16="http://schemas.microsoft.com/office/drawing/2014/main" id="{6A55F3DD-C2EA-C200-F945-875193A0558E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23" name="Google Shape;279;p25">
            <a:extLst>
              <a:ext uri="{FF2B5EF4-FFF2-40B4-BE49-F238E27FC236}">
                <a16:creationId xmlns:a16="http://schemas.microsoft.com/office/drawing/2014/main" id="{D83026C7-5C98-D923-D6C4-6254E0BB6377}"/>
              </a:ext>
            </a:extLst>
          </p:cNvPr>
          <p:cNvGrpSpPr/>
          <p:nvPr/>
        </p:nvGrpSpPr>
        <p:grpSpPr>
          <a:xfrm>
            <a:off x="11772282" y="100331"/>
            <a:ext cx="250098" cy="250098"/>
            <a:chOff x="3023950" y="3689950"/>
            <a:chExt cx="316100" cy="316100"/>
          </a:xfrm>
        </p:grpSpPr>
        <p:sp>
          <p:nvSpPr>
            <p:cNvPr id="24" name="Google Shape;280;p25">
              <a:extLst>
                <a:ext uri="{FF2B5EF4-FFF2-40B4-BE49-F238E27FC236}">
                  <a16:creationId xmlns:a16="http://schemas.microsoft.com/office/drawing/2014/main" id="{C221CC56-1499-CA34-916E-78C03EF26C7F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5" name="Google Shape;281;p25">
              <a:extLst>
                <a:ext uri="{FF2B5EF4-FFF2-40B4-BE49-F238E27FC236}">
                  <a16:creationId xmlns:a16="http://schemas.microsoft.com/office/drawing/2014/main" id="{E0049BF1-348F-1183-1F09-5E203493534F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7" name="Google Shape;282;p25">
              <a:extLst>
                <a:ext uri="{FF2B5EF4-FFF2-40B4-BE49-F238E27FC236}">
                  <a16:creationId xmlns:a16="http://schemas.microsoft.com/office/drawing/2014/main" id="{BEA67550-9577-E53B-AEC8-8AB69333513D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bg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3" name="Google Shape;216;p25">
            <a:extLst>
              <a:ext uri="{FF2B5EF4-FFF2-40B4-BE49-F238E27FC236}">
                <a16:creationId xmlns:a16="http://schemas.microsoft.com/office/drawing/2014/main" id="{4F421DFA-4B47-455B-B7EE-BDB371EC00BE}"/>
              </a:ext>
            </a:extLst>
          </p:cNvPr>
          <p:cNvSpPr txBox="1"/>
          <p:nvPr/>
        </p:nvSpPr>
        <p:spPr>
          <a:xfrm>
            <a:off x="7508887" y="5729262"/>
            <a:ext cx="2684665" cy="86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>
              <a:lnSpc>
                <a:spcPct val="150000"/>
              </a:lnSpc>
              <a:spcAft>
                <a:spcPts val="1600"/>
              </a:spcAft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Guinan+2016</a:t>
            </a:r>
          </a:p>
        </p:txBody>
      </p:sp>
      <p:pic>
        <p:nvPicPr>
          <p:cNvPr id="5" name="Picture 4" descr="A graph of a number of times&#10;&#10;AI-generated content may be incorrect.">
            <a:extLst>
              <a:ext uri="{FF2B5EF4-FFF2-40B4-BE49-F238E27FC236}">
                <a16:creationId xmlns:a16="http://schemas.microsoft.com/office/drawing/2014/main" id="{10B77249-380A-FC16-367F-5C9708F6E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45" y="714497"/>
            <a:ext cx="7380097" cy="5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A1D8C-B06A-44E3-0E04-371D45BBB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3BBBB6-544D-78E5-884F-DB5666CFAF6D}"/>
              </a:ext>
            </a:extLst>
          </p:cNvPr>
          <p:cNvSpPr/>
          <p:nvPr/>
        </p:nvSpPr>
        <p:spPr>
          <a:xfrm>
            <a:off x="-17872" y="-10633"/>
            <a:ext cx="6140422" cy="693242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C8A096E-D20F-5D9D-D7B7-42C7A0148D30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189955" y="442545"/>
            <a:ext cx="5688313" cy="1642745"/>
          </a:xfrm>
          <a:ln w="28575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chemeClr val="accent2"/>
                </a:solidFill>
                <a:latin typeface="+mj-lt"/>
                <a:cs typeface="Fahkwang" pitchFamily="2" charset="-34"/>
              </a:rPr>
              <a:t>RKSTAR</a:t>
            </a:r>
            <a:r>
              <a:rPr lang="en-US" sz="4800" b="1" dirty="0">
                <a:solidFill>
                  <a:schemeClr val="bg1"/>
                </a:solidFill>
                <a:latin typeface="+mj-lt"/>
                <a:cs typeface="Fahkwang" pitchFamily="2" charset="-34"/>
              </a:rPr>
              <a:t> Project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cs typeface="Fahkwang" pitchFamily="2" charset="-34"/>
              </a:rPr>
              <a:t>RECONS </a:t>
            </a:r>
            <a:r>
              <a:rPr lang="en-US" sz="2400" b="1" dirty="0">
                <a:solidFill>
                  <a:schemeClr val="accent2"/>
                </a:solidFill>
                <a:cs typeface="Fahkwang" pitchFamily="2" charset="-34"/>
              </a:rPr>
              <a:t>K</a:t>
            </a:r>
            <a:r>
              <a:rPr lang="en-US" sz="2400" b="1" dirty="0">
                <a:solidFill>
                  <a:schemeClr val="bg1"/>
                </a:solidFill>
                <a:cs typeface="Fahkwang" pitchFamily="2" charset="-34"/>
              </a:rPr>
              <a:t> STAR</a:t>
            </a:r>
            <a:endParaRPr lang="en-US" sz="2400" b="1" dirty="0">
              <a:solidFill>
                <a:schemeClr val="bg1"/>
              </a:solidFill>
              <a:latin typeface="+mj-lt"/>
              <a:cs typeface="Fahkwang" pitchFamily="2" charset="-34"/>
            </a:endParaRP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4AFC085A-F1DF-3B15-F838-02AAA332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2" name="Google Shape;283;p25">
            <a:extLst>
              <a:ext uri="{FF2B5EF4-FFF2-40B4-BE49-F238E27FC236}">
                <a16:creationId xmlns:a16="http://schemas.microsoft.com/office/drawing/2014/main" id="{0AF71C47-B9E8-ECEE-D396-444CDE39E3BC}"/>
              </a:ext>
            </a:extLst>
          </p:cNvPr>
          <p:cNvGrpSpPr/>
          <p:nvPr/>
        </p:nvGrpSpPr>
        <p:grpSpPr>
          <a:xfrm>
            <a:off x="134529" y="647137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4" name="Google Shape;284;p25">
              <a:extLst>
                <a:ext uri="{FF2B5EF4-FFF2-40B4-BE49-F238E27FC236}">
                  <a16:creationId xmlns:a16="http://schemas.microsoft.com/office/drawing/2014/main" id="{6DFC0BB6-C674-51E3-4B90-477C97CA1E71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Google Shape;285;p25">
              <a:extLst>
                <a:ext uri="{FF2B5EF4-FFF2-40B4-BE49-F238E27FC236}">
                  <a16:creationId xmlns:a16="http://schemas.microsoft.com/office/drawing/2014/main" id="{13D314B9-75BE-04DA-EC20-B8B15C5BD9AF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" name="Google Shape;286;p25">
              <a:extLst>
                <a:ext uri="{FF2B5EF4-FFF2-40B4-BE49-F238E27FC236}">
                  <a16:creationId xmlns:a16="http://schemas.microsoft.com/office/drawing/2014/main" id="{312EBADA-2A04-80ED-23B3-673723C728A0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8" name="Google Shape;283;p25">
            <a:extLst>
              <a:ext uri="{FF2B5EF4-FFF2-40B4-BE49-F238E27FC236}">
                <a16:creationId xmlns:a16="http://schemas.microsoft.com/office/drawing/2014/main" id="{625B5A8B-E145-D190-96C6-4AA0A688CA6A}"/>
              </a:ext>
            </a:extLst>
          </p:cNvPr>
          <p:cNvGrpSpPr/>
          <p:nvPr/>
        </p:nvGrpSpPr>
        <p:grpSpPr>
          <a:xfrm>
            <a:off x="11771729" y="647135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9" name="Google Shape;284;p25">
              <a:extLst>
                <a:ext uri="{FF2B5EF4-FFF2-40B4-BE49-F238E27FC236}">
                  <a16:creationId xmlns:a16="http://schemas.microsoft.com/office/drawing/2014/main" id="{42376175-D223-DBD4-65E6-929EE7AA54C6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0" name="Google Shape;285;p25">
              <a:extLst>
                <a:ext uri="{FF2B5EF4-FFF2-40B4-BE49-F238E27FC236}">
                  <a16:creationId xmlns:a16="http://schemas.microsoft.com/office/drawing/2014/main" id="{EA09321D-6E5D-7269-A801-A3D662D58165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7" name="Google Shape;286;p25">
              <a:extLst>
                <a:ext uri="{FF2B5EF4-FFF2-40B4-BE49-F238E27FC236}">
                  <a16:creationId xmlns:a16="http://schemas.microsoft.com/office/drawing/2014/main" id="{0AEEDC9F-52E3-2D16-5AF1-06173BA6E43F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45" name="Google Shape;63;p13">
            <a:extLst>
              <a:ext uri="{FF2B5EF4-FFF2-40B4-BE49-F238E27FC236}">
                <a16:creationId xmlns:a16="http://schemas.microsoft.com/office/drawing/2014/main" id="{A54D24C7-3E56-75BC-EE2A-D957FA5897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4" b="94457" l="6236" r="93084">
                        <a14:foregroundMark x1="90590" y1="44573" x2="90590" y2="44573"/>
                        <a14:foregroundMark x1="93084" y1="42956" x2="93084" y2="42956"/>
                        <a14:foregroundMark x1="56803" y1="5774" x2="56803" y2="5774"/>
                        <a14:foregroundMark x1="7370" y1="57159" x2="7370" y2="57159"/>
                        <a14:foregroundMark x1="6349" y1="58776" x2="6349" y2="58776"/>
                        <a14:foregroundMark x1="43197" y1="94457" x2="43197" y2="94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6125" y="917619"/>
            <a:ext cx="1389598" cy="136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5A900DCB-8EB3-3385-FA32-6F3928FDB0F4}"/>
              </a:ext>
            </a:extLst>
          </p:cNvPr>
          <p:cNvSpPr txBox="1">
            <a:spLocks noChangeAspect="1"/>
          </p:cNvSpPr>
          <p:nvPr/>
        </p:nvSpPr>
        <p:spPr>
          <a:xfrm>
            <a:off x="257410" y="2586184"/>
            <a:ext cx="5688313" cy="2186447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study 2198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K dwarf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systems within 40 parsecs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4 science surveys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(more at Hubbard-James+2026)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companions at 3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separations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characterization …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TODAY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AE9A8247-F27C-83AD-4759-44DBDDEBF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696" y="5348104"/>
            <a:ext cx="3058453" cy="93838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CFF889-EE99-03C9-8DD2-B236C162C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899154" y="3970362"/>
            <a:ext cx="5823637" cy="1846936"/>
          </a:xfrm>
          <a:ln w="28575">
            <a:noFill/>
          </a:ln>
        </p:spPr>
        <p:txBody>
          <a:bodyPr numCol="2" anchor="t">
            <a:norm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High-Resolution Imaging</a:t>
            </a:r>
          </a:p>
          <a:p>
            <a:pPr lvl="1"/>
            <a:r>
              <a:rPr lang="en-US" sz="2400" dirty="0">
                <a:solidFill>
                  <a:schemeClr val="bg2"/>
                </a:solidFill>
              </a:rPr>
              <a:t>Speckle</a:t>
            </a:r>
          </a:p>
          <a:p>
            <a:pPr lvl="1"/>
            <a:r>
              <a:rPr lang="en-US" sz="2400" dirty="0">
                <a:solidFill>
                  <a:schemeClr val="bg2"/>
                </a:solidFill>
              </a:rPr>
              <a:t>Wide Companions</a:t>
            </a:r>
            <a:endParaRPr lang="en-US" sz="1800" dirty="0">
              <a:solidFill>
                <a:schemeClr val="bg2"/>
              </a:solidFill>
            </a:endParaRPr>
          </a:p>
          <a:p>
            <a:pPr lvl="1"/>
            <a:endParaRPr lang="en-US" sz="18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Spectroscopy</a:t>
            </a:r>
            <a:endParaRPr lang="en-US" sz="2800" dirty="0">
              <a:solidFill>
                <a:schemeClr val="bg2"/>
              </a:solidFill>
            </a:endParaRPr>
          </a:p>
          <a:p>
            <a:pPr lvl="1"/>
            <a:r>
              <a:rPr lang="en-US" sz="2400" dirty="0">
                <a:solidFill>
                  <a:schemeClr val="bg2"/>
                </a:solidFill>
              </a:rPr>
              <a:t>Radial Velocity</a:t>
            </a:r>
          </a:p>
          <a:p>
            <a:pPr lvl="1"/>
            <a:r>
              <a:rPr lang="en-US" sz="2400" b="1" dirty="0">
                <a:solidFill>
                  <a:schemeClr val="bg2"/>
                </a:solidFill>
              </a:rPr>
              <a:t>Characterization</a:t>
            </a:r>
          </a:p>
          <a:p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3074" name="Picture 2" descr="A close up of a sun&#10;&#10;Description automatically generated">
            <a:extLst>
              <a:ext uri="{FF2B5EF4-FFF2-40B4-BE49-F238E27FC236}">
                <a16:creationId xmlns:a16="http://schemas.microsoft.com/office/drawing/2014/main" id="{7E162F08-9B3B-FADD-C460-2E5CC930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01" y="144799"/>
            <a:ext cx="4506941" cy="445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close up of a sun&#10;&#10;Description automatically generated">
            <a:extLst>
              <a:ext uri="{FF2B5EF4-FFF2-40B4-BE49-F238E27FC236}">
                <a16:creationId xmlns:a16="http://schemas.microsoft.com/office/drawing/2014/main" id="{8078FC78-1584-2C94-4E64-C572CEAA8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540" y="2422426"/>
            <a:ext cx="2378833" cy="23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orecast for Exotic Weather">
            <a:extLst>
              <a:ext uri="{FF2B5EF4-FFF2-40B4-BE49-F238E27FC236}">
                <a16:creationId xmlns:a16="http://schemas.microsoft.com/office/drawing/2014/main" id="{774C4F1C-EB16-C0D4-9340-5FDE64E7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136" y="4287459"/>
            <a:ext cx="1339240" cy="13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Spacepedia | Solar System Scope">
            <a:extLst>
              <a:ext uri="{FF2B5EF4-FFF2-40B4-BE49-F238E27FC236}">
                <a16:creationId xmlns:a16="http://schemas.microsoft.com/office/drawing/2014/main" id="{53D42DF0-F093-9C15-C0D6-F1827D6D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852">
            <a:off x="10200245" y="5327458"/>
            <a:ext cx="1207788" cy="12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958A4-1865-24FD-6E73-342B3A41C56F}"/>
              </a:ext>
            </a:extLst>
          </p:cNvPr>
          <p:cNvSpPr txBox="1"/>
          <p:nvPr/>
        </p:nvSpPr>
        <p:spPr>
          <a:xfrm>
            <a:off x="6843180" y="1217935"/>
            <a:ext cx="2632256" cy="800219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RKSTAR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Characterization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8A20E-55D4-6926-50EC-28F6FDB3B8D0}"/>
              </a:ext>
            </a:extLst>
          </p:cNvPr>
          <p:cNvSpPr txBox="1"/>
          <p:nvPr/>
        </p:nvSpPr>
        <p:spPr>
          <a:xfrm>
            <a:off x="6841615" y="1230455"/>
            <a:ext cx="1987753" cy="430887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Primary stars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FA41E0-04D2-FF0B-6648-3A6CB1B282E3}"/>
              </a:ext>
            </a:extLst>
          </p:cNvPr>
          <p:cNvSpPr txBox="1"/>
          <p:nvPr/>
        </p:nvSpPr>
        <p:spPr>
          <a:xfrm>
            <a:off x="8340532" y="4875371"/>
            <a:ext cx="1992349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Lower mass  companions, down to Jupiter mass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A6795-6A9E-0221-D625-0C3E159045F5}"/>
              </a:ext>
            </a:extLst>
          </p:cNvPr>
          <p:cNvSpPr txBox="1"/>
          <p:nvPr/>
        </p:nvSpPr>
        <p:spPr>
          <a:xfrm>
            <a:off x="367513" y="6417845"/>
            <a:ext cx="53560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S. Carrazco-Gaxiola, K-dwarf Spectroscopic Census, AAS 247 Talk 231.06 </a:t>
            </a:r>
          </a:p>
        </p:txBody>
      </p:sp>
    </p:spTree>
    <p:extLst>
      <p:ext uri="{BB962C8B-B14F-4D97-AF65-F5344CB8AC3E}">
        <p14:creationId xmlns:p14="http://schemas.microsoft.com/office/powerpoint/2010/main" val="643720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F8CF-A89A-8604-A653-F93353A67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329" y="589935"/>
            <a:ext cx="5264888" cy="5579570"/>
          </a:xfrm>
        </p:spPr>
        <p:txBody>
          <a:bodyPr>
            <a:normAutofit/>
          </a:bodyPr>
          <a:lstStyle/>
          <a:p>
            <a:r>
              <a:rPr lang="en-US" dirty="0"/>
              <a:t>Spectroscopy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0A6B6-00BC-1207-CEF7-BDCE9F62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CA2753-910A-5DEB-7E4D-DDBFE9E553D7}"/>
              </a:ext>
            </a:extLst>
          </p:cNvPr>
          <p:cNvSpPr txBox="1">
            <a:spLocks/>
          </p:cNvSpPr>
          <p:nvPr/>
        </p:nvSpPr>
        <p:spPr>
          <a:xfrm>
            <a:off x="919362" y="2528975"/>
            <a:ext cx="2446373" cy="45254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Space Astrometry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956E7D-D93F-312A-66C4-3B4A754D4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49"/>
          <a:stretch>
            <a:fillRect/>
          </a:stretch>
        </p:blipFill>
        <p:spPr>
          <a:xfrm>
            <a:off x="8198274" y="970404"/>
            <a:ext cx="3579575" cy="557957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23C6693-FE73-B2EB-DE0E-96D2C845B2E1}"/>
              </a:ext>
            </a:extLst>
          </p:cNvPr>
          <p:cNvGrpSpPr>
            <a:grpSpLocks noChangeAspect="1"/>
          </p:cNvGrpSpPr>
          <p:nvPr/>
        </p:nvGrpSpPr>
        <p:grpSpPr>
          <a:xfrm>
            <a:off x="251884" y="3102833"/>
            <a:ext cx="4810699" cy="3304806"/>
            <a:chOff x="160144" y="2519164"/>
            <a:chExt cx="5585667" cy="383718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0BC203-044E-E74E-9CEA-E43D87FDEB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4034" y="2519164"/>
              <a:ext cx="5521777" cy="3837186"/>
              <a:chOff x="875305" y="1290506"/>
              <a:chExt cx="6597241" cy="4584546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4F5E07A9-9DA8-783B-1FA9-AE7995065B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09" t="14058" r="6916" b="41506"/>
              <a:stretch>
                <a:fillRect/>
              </a:stretch>
            </p:blipFill>
            <p:spPr bwMode="auto">
              <a:xfrm>
                <a:off x="3202302" y="1290506"/>
                <a:ext cx="4270244" cy="29731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C04195DC-7661-FB21-E247-1402848DB8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3" t="59255" r="59575" b="10775"/>
              <a:stretch>
                <a:fillRect/>
              </a:stretch>
            </p:blipFill>
            <p:spPr bwMode="auto">
              <a:xfrm>
                <a:off x="875305" y="3528753"/>
                <a:ext cx="3094631" cy="23462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No hay ninguna descripción de la foto disponible.">
              <a:extLst>
                <a:ext uri="{FF2B5EF4-FFF2-40B4-BE49-F238E27FC236}">
                  <a16:creationId xmlns:a16="http://schemas.microsoft.com/office/drawing/2014/main" id="{8393F2E5-E770-F8FF-BAEF-199BD69FA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44" y="3321644"/>
              <a:ext cx="1176639" cy="117663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A2BCB-FA47-E093-91D6-5AE084427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6959" y="2173518"/>
            <a:ext cx="3285504" cy="351972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these spectra give us: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rgbClr val="FFFF00"/>
                </a:solidFill>
              </a:rPr>
              <a:t>Temperature,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FFFF00"/>
                </a:solidFill>
              </a:rPr>
              <a:t>Luminosity,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FFFF00"/>
                </a:solidFill>
              </a:rPr>
              <a:t>Composition,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FFFF00"/>
                </a:solidFill>
              </a:rPr>
              <a:t>Activity/Magnetism,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Space Velocities</a:t>
            </a: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Ages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05D640-D60D-C202-1227-9EC5240E1ABE}"/>
              </a:ext>
            </a:extLst>
          </p:cNvPr>
          <p:cNvSpPr txBox="1"/>
          <p:nvPr/>
        </p:nvSpPr>
        <p:spPr>
          <a:xfrm>
            <a:off x="918343" y="327313"/>
            <a:ext cx="4144240" cy="1323439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RKSTAR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Characterization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CF1036C-3716-9C5D-EBDD-DA6C4AFBDE6E}"/>
              </a:ext>
            </a:extLst>
          </p:cNvPr>
          <p:cNvSpPr txBox="1">
            <a:spLocks/>
          </p:cNvSpPr>
          <p:nvPr/>
        </p:nvSpPr>
        <p:spPr>
          <a:xfrm>
            <a:off x="8610600" y="235084"/>
            <a:ext cx="2877187" cy="729457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High-Resolution Spectroscopy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E562B9-96CF-C006-1AD3-6532DE31A277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2169042" y="1650752"/>
            <a:ext cx="821421" cy="71630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6F85F7-E494-8FF5-37B2-22FD122404F7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5062583" y="688495"/>
            <a:ext cx="3500475" cy="30053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9121630-E08C-E1AE-9A83-F364E383B14B}"/>
              </a:ext>
            </a:extLst>
          </p:cNvPr>
          <p:cNvSpPr txBox="1"/>
          <p:nvPr/>
        </p:nvSpPr>
        <p:spPr>
          <a:xfrm>
            <a:off x="0" y="5249938"/>
            <a:ext cx="19845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9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Credit: ESA/ATG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8E8E8">
                    <a:lumMod val="9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medialab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9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3F32D-9ECE-79C6-2613-5574ED2D4C2B}"/>
              </a:ext>
            </a:extLst>
          </p:cNvPr>
          <p:cNvSpPr txBox="1"/>
          <p:nvPr/>
        </p:nvSpPr>
        <p:spPr>
          <a:xfrm>
            <a:off x="367513" y="6417845"/>
            <a:ext cx="53560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S. Carrazco-Gaxiola, K-dwarf Spectroscopic Census, AAS 247 Talk 231.06 </a:t>
            </a:r>
          </a:p>
        </p:txBody>
      </p:sp>
    </p:spTree>
    <p:extLst>
      <p:ext uri="{BB962C8B-B14F-4D97-AF65-F5344CB8AC3E}">
        <p14:creationId xmlns:p14="http://schemas.microsoft.com/office/powerpoint/2010/main" val="1457009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hree telescope domes on Mount Hopkins in Amado, Arizona. The 2600-meter tall mountain is part of the Santa Rita Mountains near southern Arizona.">
            <a:extLst>
              <a:ext uri="{FF2B5EF4-FFF2-40B4-BE49-F238E27FC236}">
                <a16:creationId xmlns:a16="http://schemas.microsoft.com/office/drawing/2014/main" id="{A1242AB5-810A-672B-EE69-9B1415317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24057" r="54006" b="29879"/>
          <a:stretch>
            <a:fillRect/>
          </a:stretch>
        </p:blipFill>
        <p:spPr bwMode="auto">
          <a:xfrm>
            <a:off x="4431352" y="-397696"/>
            <a:ext cx="2060072" cy="2021902"/>
          </a:xfrm>
          <a:prstGeom prst="star32">
            <a:avLst>
              <a:gd name="adj" fmla="val 42021"/>
            </a:avLst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0B346E-DF2B-5617-30E7-A27D0D443B17}"/>
              </a:ext>
            </a:extLst>
          </p:cNvPr>
          <p:cNvSpPr/>
          <p:nvPr/>
        </p:nvSpPr>
        <p:spPr>
          <a:xfrm>
            <a:off x="6093688" y="-37214"/>
            <a:ext cx="6140422" cy="693242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AE572-6456-3832-D39F-279D09A2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72" y="314166"/>
            <a:ext cx="3978557" cy="1059247"/>
          </a:xfrm>
          <a:ln w="28575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r>
              <a:rPr lang="en-US" sz="3600" dirty="0"/>
              <a:t>Volume-Limited Sample, </a:t>
            </a:r>
            <a:r>
              <a:rPr lang="en-US" sz="3600" i="1" dirty="0">
                <a:solidFill>
                  <a:srgbClr val="FFC000"/>
                </a:solidFill>
              </a:rPr>
              <a:t>completed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933D6E-F01A-026E-724E-F3F8B414C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6022"/>
            <a:ext cx="6076170" cy="3518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343A7C-9AC2-228B-0206-5F1BE1482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976" y="1663475"/>
            <a:ext cx="5823846" cy="4330552"/>
          </a:xfrm>
          <a:prstGeom prst="rect">
            <a:avLst/>
          </a:prstGeom>
        </p:spPr>
      </p:pic>
      <p:pic>
        <p:nvPicPr>
          <p:cNvPr id="13" name="Content Placeholder 15" descr="A building with a dome and a dome at night&#10;&#10;AI-generated content may be incorrect.">
            <a:extLst>
              <a:ext uri="{FF2B5EF4-FFF2-40B4-BE49-F238E27FC236}">
                <a16:creationId xmlns:a16="http://schemas.microsoft.com/office/drawing/2014/main" id="{0D33D49E-A219-6585-F114-BCBFDC8D8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8619" b="4540"/>
          <a:stretch/>
        </p:blipFill>
        <p:spPr>
          <a:xfrm>
            <a:off x="-372589" y="5167625"/>
            <a:ext cx="2060072" cy="2067427"/>
          </a:xfrm>
          <a:prstGeom prst="star32">
            <a:avLst>
              <a:gd name="adj" fmla="val 42526"/>
            </a:avLst>
          </a:prstGeom>
          <a:ln>
            <a:solidFill>
              <a:schemeClr val="bg2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40EFFB3-DF2B-FB3B-CEE6-2A3230F5B277}"/>
              </a:ext>
            </a:extLst>
          </p:cNvPr>
          <p:cNvSpPr txBox="1">
            <a:spLocks/>
          </p:cNvSpPr>
          <p:nvPr/>
        </p:nvSpPr>
        <p:spPr>
          <a:xfrm>
            <a:off x="1776497" y="5251978"/>
            <a:ext cx="4396335" cy="1410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2198 K dwarf primary systems within 40 pc, from the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RKSTAR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 Catalog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- Check out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iPoster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 211.02 by Tim Johns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040B5F-C37C-F76F-34A9-9B0AB963724F}"/>
              </a:ext>
            </a:extLst>
          </p:cNvPr>
          <p:cNvSpPr txBox="1"/>
          <p:nvPr/>
        </p:nvSpPr>
        <p:spPr>
          <a:xfrm>
            <a:off x="6134567" y="5594007"/>
            <a:ext cx="1242278" cy="27699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Resolution 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3E0EE-40EC-15C1-1958-6D986AEBB615}"/>
              </a:ext>
            </a:extLst>
          </p:cNvPr>
          <p:cNvSpPr txBox="1"/>
          <p:nvPr/>
        </p:nvSpPr>
        <p:spPr>
          <a:xfrm>
            <a:off x="6491424" y="333058"/>
            <a:ext cx="533456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FFFF00"/>
                </a:solidFill>
                <a:latin typeface="+mj-lt"/>
              </a:rPr>
              <a:t>The </a:t>
            </a:r>
            <a:r>
              <a:rPr lang="en-US" sz="2100" dirty="0">
                <a:solidFill>
                  <a:schemeClr val="accent2"/>
                </a:solidFill>
                <a:latin typeface="+mj-lt"/>
              </a:rPr>
              <a:t>RKSTAR</a:t>
            </a:r>
            <a:r>
              <a:rPr lang="en-US" sz="2100" dirty="0">
                <a:solidFill>
                  <a:srgbClr val="FFFF00"/>
                </a:solidFill>
                <a:latin typeface="+mj-lt"/>
              </a:rPr>
              <a:t> Project has performed the largest high-resolution spectroscopy reconnaissance of K dwarfs ever.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F97C4-D0B1-5600-E882-A73C64316E99}"/>
              </a:ext>
            </a:extLst>
          </p:cNvPr>
          <p:cNvSpPr txBox="1"/>
          <p:nvPr/>
        </p:nvSpPr>
        <p:spPr>
          <a:xfrm>
            <a:off x="6491424" y="333058"/>
            <a:ext cx="533456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FFFF00"/>
                </a:solidFill>
                <a:latin typeface="+mj-lt"/>
              </a:rPr>
              <a:t>The </a:t>
            </a:r>
            <a:r>
              <a:rPr lang="en-US" sz="2100" dirty="0">
                <a:solidFill>
                  <a:schemeClr val="accent2"/>
                </a:solidFill>
                <a:latin typeface="+mj-lt"/>
              </a:rPr>
              <a:t>RKSTAR</a:t>
            </a:r>
            <a:r>
              <a:rPr lang="en-US" sz="2100" dirty="0">
                <a:solidFill>
                  <a:srgbClr val="FFFF00"/>
                </a:solidFill>
                <a:latin typeface="+mj-lt"/>
              </a:rPr>
              <a:t> Project has performed the largest high-resolution spectroscopy reconnaissance of K dwarfs ever.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7AF26-DEDB-1036-4B8C-E4541986D1E9}"/>
              </a:ext>
            </a:extLst>
          </p:cNvPr>
          <p:cNvSpPr txBox="1"/>
          <p:nvPr/>
        </p:nvSpPr>
        <p:spPr>
          <a:xfrm rot="438050">
            <a:off x="3165173" y="163820"/>
            <a:ext cx="128425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</a:rPr>
              <a:t>Statistics!!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0EFE1-8774-638E-98DD-6BDF5E3F3E78}"/>
              </a:ext>
            </a:extLst>
          </p:cNvPr>
          <p:cNvSpPr txBox="1"/>
          <p:nvPr/>
        </p:nvSpPr>
        <p:spPr>
          <a:xfrm>
            <a:off x="137215" y="5167625"/>
            <a:ext cx="1040463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CTIO 1.5m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18B74-D0D6-5EF0-08CC-1341A7177CA5}"/>
              </a:ext>
            </a:extLst>
          </p:cNvPr>
          <p:cNvSpPr txBox="1"/>
          <p:nvPr/>
        </p:nvSpPr>
        <p:spPr>
          <a:xfrm>
            <a:off x="4857136" y="1277542"/>
            <a:ext cx="112448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FLWO 1.5m</a:t>
            </a:r>
          </a:p>
        </p:txBody>
      </p:sp>
    </p:spTree>
    <p:extLst>
      <p:ext uri="{BB962C8B-B14F-4D97-AF65-F5344CB8AC3E}">
        <p14:creationId xmlns:p14="http://schemas.microsoft.com/office/powerpoint/2010/main" val="24404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CD3AF-8591-A122-511D-7B5C44689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95C86E-22E6-7D2B-FA90-C63D67170A33}"/>
              </a:ext>
            </a:extLst>
          </p:cNvPr>
          <p:cNvSpPr/>
          <p:nvPr/>
        </p:nvSpPr>
        <p:spPr>
          <a:xfrm>
            <a:off x="3943350" y="662466"/>
            <a:ext cx="8248650" cy="619553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CF7275-1162-B854-BD55-667D0D6C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56" y="873373"/>
            <a:ext cx="3540016" cy="143091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>
                <a:effectLst/>
                <a:latin typeface="Fahkwang" pitchFamily="2" charset="-34"/>
                <a:cs typeface="Fahkwang" pitchFamily="2" charset="-34"/>
              </a:rPr>
              <a:t>Equivalent Widths (EW)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13866E-6697-C252-686E-28E5DB1B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46" t="30398"/>
          <a:stretch/>
        </p:blipFill>
        <p:spPr>
          <a:xfrm>
            <a:off x="4580965" y="1891887"/>
            <a:ext cx="7100586" cy="41407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1F0D28-DA42-6C45-870B-CFAFFCEB30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46" t="30489" b="-2"/>
          <a:stretch/>
        </p:blipFill>
        <p:spPr>
          <a:xfrm>
            <a:off x="4580965" y="1897226"/>
            <a:ext cx="7100586" cy="41353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63BA54-733C-0CE6-D4B8-9AB7663CE96A}"/>
              </a:ext>
            </a:extLst>
          </p:cNvPr>
          <p:cNvSpPr txBox="1"/>
          <p:nvPr/>
        </p:nvSpPr>
        <p:spPr>
          <a:xfrm>
            <a:off x="7013266" y="1196720"/>
            <a:ext cx="223598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H</a:t>
            </a:r>
            <a:r>
              <a:rPr lang="el-GR" sz="2400" dirty="0">
                <a:solidFill>
                  <a:schemeClr val="bg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α </a:t>
            </a:r>
            <a:r>
              <a:rPr lang="en-US" sz="2400" dirty="0">
                <a:solidFill>
                  <a:schemeClr val="bg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(6562.8 Å)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52AB5-C2E7-ECC0-BA3B-5B73EE7D5320}"/>
              </a:ext>
            </a:extLst>
          </p:cNvPr>
          <p:cNvSpPr txBox="1"/>
          <p:nvPr/>
        </p:nvSpPr>
        <p:spPr>
          <a:xfrm>
            <a:off x="425658" y="2689638"/>
            <a:ext cx="2649516" cy="206210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Hubbard-James in prep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Voigt profile fitting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Window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cs typeface="Arial" panose="020B0604020202020204" pitchFamily="34" charset="0"/>
              </a:rPr>
              <a:t>Visual inspection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S/N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Continuum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SB2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Fast Rotators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F333A84-555F-3107-9F34-6CB17113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9839" y="6329959"/>
            <a:ext cx="2743200" cy="365125"/>
          </a:xfrm>
        </p:spPr>
        <p:txBody>
          <a:bodyPr/>
          <a:lstStyle/>
          <a:p>
            <a:fld id="{0E4D1370-2F0B-D04B-AB30-DA9AF2EE208C}" type="slidenum">
              <a:rPr lang="en-US" smtClean="0"/>
              <a:t>18</a:t>
            </a:fld>
            <a:endParaRPr lang="en-US" dirty="0"/>
          </a:p>
        </p:txBody>
      </p:sp>
      <p:sp>
        <p:nvSpPr>
          <p:cNvPr id="20" name="Slide Number Placeholder 16">
            <a:extLst>
              <a:ext uri="{FF2B5EF4-FFF2-40B4-BE49-F238E27FC236}">
                <a16:creationId xmlns:a16="http://schemas.microsoft.com/office/drawing/2014/main" id="{E443693A-C11D-821A-69FF-4B6964CAC4E6}"/>
              </a:ext>
            </a:extLst>
          </p:cNvPr>
          <p:cNvSpPr txBox="1">
            <a:spLocks/>
          </p:cNvSpPr>
          <p:nvPr/>
        </p:nvSpPr>
        <p:spPr>
          <a:xfrm>
            <a:off x="8691640" y="122830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4D1370-2F0B-D04B-AB30-DA9AF2EE208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0681D4-2BD8-BBD4-9D48-338909AB1B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3" t="34269" r="95783" b="44856"/>
          <a:stretch/>
        </p:blipFill>
        <p:spPr>
          <a:xfrm>
            <a:off x="4241239" y="2915536"/>
            <a:ext cx="266860" cy="1324591"/>
          </a:xfrm>
          <a:prstGeom prst="rect">
            <a:avLst/>
          </a:prstGeom>
        </p:spPr>
      </p:pic>
      <p:pic>
        <p:nvPicPr>
          <p:cNvPr id="6" name="Picture 5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F5CCE111-A856-5BDB-F42E-4831E0864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90301"/>
          <a:stretch/>
        </p:blipFill>
        <p:spPr>
          <a:xfrm>
            <a:off x="0" y="-11454"/>
            <a:ext cx="12440580" cy="68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7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DCC378-1C97-3E9F-C7BA-F371E017D57F}"/>
              </a:ext>
            </a:extLst>
          </p:cNvPr>
          <p:cNvSpPr/>
          <p:nvPr/>
        </p:nvSpPr>
        <p:spPr>
          <a:xfrm>
            <a:off x="3943350" y="662466"/>
            <a:ext cx="8248650" cy="619553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2838C3-F034-30CF-1BC7-4776A64B24B6}"/>
              </a:ext>
            </a:extLst>
          </p:cNvPr>
          <p:cNvSpPr txBox="1"/>
          <p:nvPr/>
        </p:nvSpPr>
        <p:spPr>
          <a:xfrm>
            <a:off x="7041073" y="1653072"/>
            <a:ext cx="223598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400" dirty="0">
                <a:solidFill>
                  <a:schemeClr val="bg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Li I (6707.8 Å)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D04ED97-6ACE-7E83-34A4-526389C6D8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981" b="69060"/>
          <a:stretch/>
        </p:blipFill>
        <p:spPr>
          <a:xfrm>
            <a:off x="4135759" y="2247189"/>
            <a:ext cx="7573603" cy="20179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294181-2C08-F462-5430-D364FC5BA6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46" t="-2980" b="69059"/>
          <a:stretch/>
        </p:blipFill>
        <p:spPr>
          <a:xfrm>
            <a:off x="4608770" y="2252527"/>
            <a:ext cx="7100592" cy="2017983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D02B772-2ABC-451E-86F6-B2D69DBB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19</a:t>
            </a:fld>
            <a:endParaRPr lang="en-US"/>
          </a:p>
        </p:txBody>
      </p:sp>
      <p:sp>
        <p:nvSpPr>
          <p:cNvPr id="20" name="Slide Number Placeholder 16">
            <a:extLst>
              <a:ext uri="{FF2B5EF4-FFF2-40B4-BE49-F238E27FC236}">
                <a16:creationId xmlns:a16="http://schemas.microsoft.com/office/drawing/2014/main" id="{9863495B-F3D6-488E-99B3-88831A5614ED}"/>
              </a:ext>
            </a:extLst>
          </p:cNvPr>
          <p:cNvSpPr txBox="1">
            <a:spLocks/>
          </p:cNvSpPr>
          <p:nvPr/>
        </p:nvSpPr>
        <p:spPr>
          <a:xfrm>
            <a:off x="8691640" y="122830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4D1370-2F0B-D04B-AB30-DA9AF2EE208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A47BB-C85A-A237-1E2D-77EF68328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729"/>
          <a:stretch/>
        </p:blipFill>
        <p:spPr>
          <a:xfrm>
            <a:off x="4135758" y="4292702"/>
            <a:ext cx="7573603" cy="432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76310-4788-3581-C088-ADE2A0C07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3" t="34269" r="95783" b="44856"/>
          <a:stretch/>
        </p:blipFill>
        <p:spPr>
          <a:xfrm>
            <a:off x="4333970" y="2827493"/>
            <a:ext cx="242366" cy="12030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143A1A5-7AF2-D51D-B39D-32829C14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56" y="873373"/>
            <a:ext cx="3540016" cy="143091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>
                <a:effectLst/>
                <a:latin typeface="Fahkwang" pitchFamily="2" charset="-34"/>
                <a:cs typeface="Fahkwang" pitchFamily="2" charset="-34"/>
              </a:rPr>
              <a:t>Equivalent Widths (EW)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593FE-E2A0-0880-F856-694B41554412}"/>
              </a:ext>
            </a:extLst>
          </p:cNvPr>
          <p:cNvSpPr txBox="1"/>
          <p:nvPr/>
        </p:nvSpPr>
        <p:spPr>
          <a:xfrm>
            <a:off x="425658" y="2689638"/>
            <a:ext cx="2649516" cy="206210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Hubbard-James in prep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Voigt profile fitting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Window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  <a:cs typeface="Arial" panose="020B0604020202020204" pitchFamily="34" charset="0"/>
              </a:rPr>
              <a:t>Visual inspection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S/N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Continuum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SB2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Fast Rotators</a:t>
            </a:r>
          </a:p>
        </p:txBody>
      </p:sp>
      <p:sp>
        <p:nvSpPr>
          <p:cNvPr id="23" name="Google Shape;355;p27">
            <a:extLst>
              <a:ext uri="{FF2B5EF4-FFF2-40B4-BE49-F238E27FC236}">
                <a16:creationId xmlns:a16="http://schemas.microsoft.com/office/drawing/2014/main" id="{852F02B1-2A33-5817-C980-38C7C31F48E5}"/>
              </a:ext>
            </a:extLst>
          </p:cNvPr>
          <p:cNvSpPr>
            <a:spLocks/>
          </p:cNvSpPr>
          <p:nvPr/>
        </p:nvSpPr>
        <p:spPr>
          <a:xfrm>
            <a:off x="10385262" y="0"/>
            <a:ext cx="2146464" cy="667804"/>
          </a:xfrm>
          <a:prstGeom prst="chevron">
            <a:avLst>
              <a:gd name="adj" fmla="val 5000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latin typeface="Aptos SemiBold" panose="020B0004020202020204" pitchFamily="34" charset="0"/>
              <a:cs typeface="Fahkwang"/>
              <a:sym typeface="Fahkwang"/>
            </a:endParaRPr>
          </a:p>
        </p:txBody>
      </p:sp>
      <p:pic>
        <p:nvPicPr>
          <p:cNvPr id="4" name="Picture 3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5F644BD4-B30E-1011-CF37-D367CA241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90301"/>
          <a:stretch/>
        </p:blipFill>
        <p:spPr>
          <a:xfrm>
            <a:off x="0" y="-428"/>
            <a:ext cx="12440580" cy="68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6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91F8-2FC4-0DB6-12CC-6474CD6B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CHIRON /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NOIRLab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Resources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13A9D-8910-B721-D99F-50FA84D2C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CHIRON FAQ:</a:t>
            </a:r>
          </a:p>
          <a:p>
            <a:pPr lvl="1"/>
            <a:r>
              <a:rPr lang="en-US" dirty="0">
                <a:hlinkClick r:id="rId2"/>
              </a:rPr>
              <a:t>https://astro.gsu.edu/~thenry/SMARTS/CHIRON_FAQ.pdf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NOIRLab</a:t>
            </a:r>
            <a:r>
              <a:rPr lang="en-US" dirty="0"/>
              <a:t> </a:t>
            </a:r>
            <a:r>
              <a:rPr lang="en-US" dirty="0" err="1"/>
              <a:t>Obs</a:t>
            </a:r>
            <a:r>
              <a:rPr lang="en-US" dirty="0"/>
              <a:t> Archive:</a:t>
            </a:r>
          </a:p>
          <a:p>
            <a:pPr lvl="1"/>
            <a:r>
              <a:rPr lang="en-US" dirty="0">
                <a:hlinkClick r:id="rId3"/>
              </a:rPr>
              <a:t>https://astroarchive.noirlab.edu/portal/search/</a:t>
            </a:r>
            <a:endParaRPr lang="en-US" dirty="0"/>
          </a:p>
          <a:p>
            <a:pPr lvl="1"/>
            <a:endParaRPr lang="en-US" b="1" dirty="0"/>
          </a:p>
          <a:p>
            <a:r>
              <a:rPr lang="en-US" dirty="0"/>
              <a:t>NASA Funding </a:t>
            </a:r>
            <a:r>
              <a:rPr lang="en-US" dirty="0" err="1"/>
              <a:t>Recources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https://science.nasa.gov/researchers/sara/grant-solicitations/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E3323-51D1-1F5B-E315-5A66CC1B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11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24364-C3B8-F9DE-1E5A-D5AD88818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0E78A92E-E311-B772-BEE6-A426A650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9011"/>
            <a:ext cx="12323428" cy="691602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BFE4E-B3DF-FC78-8BB6-3F72006D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20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1C746C1-A986-60B5-3D06-DFF6BD364739}"/>
              </a:ext>
            </a:extLst>
          </p:cNvPr>
          <p:cNvSpPr txBox="1">
            <a:spLocks/>
          </p:cNvSpPr>
          <p:nvPr/>
        </p:nvSpPr>
        <p:spPr>
          <a:xfrm>
            <a:off x="4880149" y="0"/>
            <a:ext cx="2431048" cy="778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Fahkwang" pitchFamily="2" charset="-34"/>
                <a:cs typeface="Fahkwang" pitchFamily="2" charset="-34"/>
              </a:rPr>
              <a:t>Li I </a:t>
            </a:r>
            <a:endParaRPr lang="en-US" b="1" baseline="-25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Fahkwang" pitchFamily="2" charset="-34"/>
              <a:cs typeface="Fahkwang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712900-3B0C-4CD9-FF5C-E011FDB6B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29" y="699307"/>
            <a:ext cx="11905488" cy="60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41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2ECAC-CB08-2D9F-7EA0-67285710E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EB2DDF49-717A-3E5E-7B27-820F6A0F30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714" y="-29011"/>
            <a:ext cx="12323428" cy="691602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EF1AA-1DAF-F885-929C-CA3E258D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21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50BC0E-F23A-F558-084D-5D2268799B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29" y="708994"/>
            <a:ext cx="11905488" cy="60124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4D3ED73-B2FE-9AD1-048A-0F45DDED4AC4}"/>
              </a:ext>
            </a:extLst>
          </p:cNvPr>
          <p:cNvSpPr txBox="1">
            <a:spLocks/>
          </p:cNvSpPr>
          <p:nvPr/>
        </p:nvSpPr>
        <p:spPr>
          <a:xfrm>
            <a:off x="4880149" y="0"/>
            <a:ext cx="2431048" cy="778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Fahkwang" pitchFamily="2" charset="-34"/>
                <a:cs typeface="Fahkwang" pitchFamily="2" charset="-34"/>
              </a:rPr>
              <a:t>H</a:t>
            </a:r>
            <a:r>
              <a:rPr lang="el-GR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Fahkwang" pitchFamily="2" charset="-34"/>
              </a:rPr>
              <a:t>α</a:t>
            </a:r>
            <a:endParaRPr lang="en-US" b="1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Fahkwang" pitchFamily="2" charset="-34"/>
              <a:cs typeface="Fahkwang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29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8E9AF-699C-A5AB-1F75-6A379D820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A38F71A7-9D07-8DF2-04F0-1CC8AE1E62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714" y="-29011"/>
            <a:ext cx="12323428" cy="691602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B2E39-F2B7-944D-8622-D10FBA98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22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E0F5AE-268E-F0B4-2B0F-1832B06C8052}"/>
              </a:ext>
            </a:extLst>
          </p:cNvPr>
          <p:cNvSpPr txBox="1">
            <a:spLocks/>
          </p:cNvSpPr>
          <p:nvPr/>
        </p:nvSpPr>
        <p:spPr>
          <a:xfrm>
            <a:off x="4627751" y="9832"/>
            <a:ext cx="3129901" cy="778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Fahkwang" pitchFamily="2" charset="-34"/>
                <a:cs typeface="Fahkwang" pitchFamily="2" charset="-34"/>
              </a:rPr>
              <a:t>Ca II IRT</a:t>
            </a:r>
            <a:r>
              <a:rPr lang="en-US" b="1" baseline="-25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Fahkwang" pitchFamily="2" charset="-34"/>
                <a:cs typeface="Fahkwang" pitchFamily="2" charset="-34"/>
              </a:rPr>
              <a:t>8542Å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FC1D3-87C3-1A6E-11C6-E6DF4EDFE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00903"/>
            <a:ext cx="11905488" cy="60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4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07EF3-1CD2-2328-6E4C-1A9DA82F3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8D2A3D7-E81D-75FF-0A5E-7096ED05C399}"/>
              </a:ext>
            </a:extLst>
          </p:cNvPr>
          <p:cNvSpPr txBox="1">
            <a:spLocks/>
          </p:cNvSpPr>
          <p:nvPr/>
        </p:nvSpPr>
        <p:spPr>
          <a:xfrm>
            <a:off x="4179370" y="469378"/>
            <a:ext cx="4168630" cy="808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714D3A4-CCDC-F8AC-8109-EF2A9BB6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2" name="Google Shape;283;p25">
            <a:extLst>
              <a:ext uri="{FF2B5EF4-FFF2-40B4-BE49-F238E27FC236}">
                <a16:creationId xmlns:a16="http://schemas.microsoft.com/office/drawing/2014/main" id="{6400E36E-8175-6A22-1870-3E2438CBE036}"/>
              </a:ext>
            </a:extLst>
          </p:cNvPr>
          <p:cNvGrpSpPr/>
          <p:nvPr/>
        </p:nvGrpSpPr>
        <p:grpSpPr>
          <a:xfrm>
            <a:off x="134529" y="647137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3" name="Google Shape;284;p25">
              <a:extLst>
                <a:ext uri="{FF2B5EF4-FFF2-40B4-BE49-F238E27FC236}">
                  <a16:creationId xmlns:a16="http://schemas.microsoft.com/office/drawing/2014/main" id="{FD1DCB37-FBB4-19F9-63EC-D010CFA4605A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" name="Google Shape;285;p25">
              <a:extLst>
                <a:ext uri="{FF2B5EF4-FFF2-40B4-BE49-F238E27FC236}">
                  <a16:creationId xmlns:a16="http://schemas.microsoft.com/office/drawing/2014/main" id="{1BE22DB3-9CEE-E50E-E227-F2D9A7927B7A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Google Shape;286;p25">
              <a:extLst>
                <a:ext uri="{FF2B5EF4-FFF2-40B4-BE49-F238E27FC236}">
                  <a16:creationId xmlns:a16="http://schemas.microsoft.com/office/drawing/2014/main" id="{FC8BDA02-F1D1-CC88-A90F-444962C7FCB1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6" name="Google Shape;283;p25">
            <a:extLst>
              <a:ext uri="{FF2B5EF4-FFF2-40B4-BE49-F238E27FC236}">
                <a16:creationId xmlns:a16="http://schemas.microsoft.com/office/drawing/2014/main" id="{EACBB504-C6A5-C7A6-3F5B-A2254B58BEE7}"/>
              </a:ext>
            </a:extLst>
          </p:cNvPr>
          <p:cNvGrpSpPr/>
          <p:nvPr/>
        </p:nvGrpSpPr>
        <p:grpSpPr>
          <a:xfrm>
            <a:off x="11771729" y="647135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7" name="Google Shape;284;p25">
              <a:extLst>
                <a:ext uri="{FF2B5EF4-FFF2-40B4-BE49-F238E27FC236}">
                  <a16:creationId xmlns:a16="http://schemas.microsoft.com/office/drawing/2014/main" id="{94459F48-5D3E-5DDC-12A4-A43E633C5C3D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" name="Google Shape;285;p25">
              <a:extLst>
                <a:ext uri="{FF2B5EF4-FFF2-40B4-BE49-F238E27FC236}">
                  <a16:creationId xmlns:a16="http://schemas.microsoft.com/office/drawing/2014/main" id="{9B644ED5-1704-3F08-207F-0785CABDE8E4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" name="Google Shape;286;p25">
              <a:extLst>
                <a:ext uri="{FF2B5EF4-FFF2-40B4-BE49-F238E27FC236}">
                  <a16:creationId xmlns:a16="http://schemas.microsoft.com/office/drawing/2014/main" id="{8B59FCD9-58E4-2AF6-09AB-B8B0186F8444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9644AEA-FCA5-A5A0-0D3A-17EC3FD51568}"/>
              </a:ext>
            </a:extLst>
          </p:cNvPr>
          <p:cNvSpPr txBox="1"/>
          <p:nvPr/>
        </p:nvSpPr>
        <p:spPr>
          <a:xfrm>
            <a:off x="-156652" y="1838433"/>
            <a:ext cx="5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Fahkwang" pitchFamily="2" charset="-34"/>
              </a:rPr>
              <a:t>Spectral Indicators for Age and Activity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4DCA7D-9449-8729-5D32-F35973F14810}"/>
              </a:ext>
            </a:extLst>
          </p:cNvPr>
          <p:cNvGrpSpPr/>
          <p:nvPr/>
        </p:nvGrpSpPr>
        <p:grpSpPr>
          <a:xfrm>
            <a:off x="259301" y="2285963"/>
            <a:ext cx="4598409" cy="2470627"/>
            <a:chOff x="6377060" y="418444"/>
            <a:chExt cx="5243455" cy="28776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3D38DE-24E4-4F56-DF9F-83A3599D6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680" b="11081"/>
            <a:stretch>
              <a:fillRect/>
            </a:stretch>
          </p:blipFill>
          <p:spPr>
            <a:xfrm>
              <a:off x="6377060" y="418444"/>
              <a:ext cx="5243455" cy="2877649"/>
            </a:xfrm>
            <a:prstGeom prst="rect">
              <a:avLst/>
            </a:prstGeom>
          </p:spPr>
        </p:pic>
        <p:sp>
          <p:nvSpPr>
            <p:cNvPr id="23" name="Title 6">
              <a:extLst>
                <a:ext uri="{FF2B5EF4-FFF2-40B4-BE49-F238E27FC236}">
                  <a16:creationId xmlns:a16="http://schemas.microsoft.com/office/drawing/2014/main" id="{DF90A5D3-D2BC-4D66-3666-A9729327016C}"/>
                </a:ext>
              </a:extLst>
            </p:cNvPr>
            <p:cNvSpPr txBox="1">
              <a:spLocks/>
            </p:cNvSpPr>
            <p:nvPr/>
          </p:nvSpPr>
          <p:spPr>
            <a:xfrm>
              <a:off x="6948797" y="1314925"/>
              <a:ext cx="1399203" cy="1197515"/>
            </a:xfrm>
            <a:prstGeom prst="rect">
              <a:avLst/>
            </a:prstGeom>
            <a:solidFill>
              <a:srgbClr val="9C994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76 with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Li I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D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(6707.8 Å)</a:t>
              </a:r>
            </a:p>
          </p:txBody>
        </p:sp>
        <p:sp>
          <p:nvSpPr>
            <p:cNvPr id="24" name="Title 6">
              <a:extLst>
                <a:ext uri="{FF2B5EF4-FFF2-40B4-BE49-F238E27FC236}">
                  <a16:creationId xmlns:a16="http://schemas.microsoft.com/office/drawing/2014/main" id="{3B34AD37-5455-2E1D-4881-56A0E413AB9C}"/>
                </a:ext>
              </a:extLst>
            </p:cNvPr>
            <p:cNvSpPr txBox="1">
              <a:spLocks/>
            </p:cNvSpPr>
            <p:nvPr/>
          </p:nvSpPr>
          <p:spPr>
            <a:xfrm>
              <a:off x="9542341" y="1084030"/>
              <a:ext cx="1372659" cy="1659303"/>
            </a:xfrm>
            <a:prstGeom prst="rect">
              <a:avLst/>
            </a:prstGeom>
            <a:solidFill>
              <a:srgbClr val="B4534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>
                  <a:solidFill>
                    <a:sysClr val="windowText" lastClr="000000"/>
                  </a:solidFill>
                  <a:latin typeface="Aptos" panose="020B0004020202020204" pitchFamily="34" charset="0"/>
                  <a:cs typeface="Fahkwang" pitchFamily="2" charset="-34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83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H</a:t>
              </a: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α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active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(6562.8 Å)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FBFA1F-7787-EADB-5C4F-069261F16566}"/>
                </a:ext>
              </a:extLst>
            </p:cNvPr>
            <p:cNvSpPr txBox="1"/>
            <p:nvPr/>
          </p:nvSpPr>
          <p:spPr>
            <a:xfrm>
              <a:off x="8508778" y="1421050"/>
              <a:ext cx="872784" cy="923330"/>
            </a:xfrm>
            <a:prstGeom prst="rect">
              <a:avLst/>
            </a:prstGeom>
            <a:solidFill>
              <a:srgbClr val="D69149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30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with both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D5BC974-106B-57D4-7839-E303FB011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228" y="149973"/>
            <a:ext cx="6986413" cy="3777029"/>
          </a:xfrm>
          <a:prstGeom prst="rect">
            <a:avLst/>
          </a:prstGeom>
        </p:spPr>
      </p:pic>
      <p:sp>
        <p:nvSpPr>
          <p:cNvPr id="49" name="Title 6">
            <a:extLst>
              <a:ext uri="{FF2B5EF4-FFF2-40B4-BE49-F238E27FC236}">
                <a16:creationId xmlns:a16="http://schemas.microsoft.com/office/drawing/2014/main" id="{F50D2B4D-9C1D-FC4E-E28B-205036CD0B5E}"/>
              </a:ext>
            </a:extLst>
          </p:cNvPr>
          <p:cNvSpPr txBox="1">
            <a:spLocks/>
          </p:cNvSpPr>
          <p:nvPr/>
        </p:nvSpPr>
        <p:spPr>
          <a:xfrm>
            <a:off x="213634" y="4756590"/>
            <a:ext cx="1575265" cy="1473038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Fahkwang" pitchFamily="2" charset="-34"/>
              </a:rPr>
              <a:t>9 Fast Rotators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D9F46-40A5-A725-465D-C0C9BE373580}"/>
              </a:ext>
            </a:extLst>
          </p:cNvPr>
          <p:cNvSpPr txBox="1"/>
          <p:nvPr/>
        </p:nvSpPr>
        <p:spPr>
          <a:xfrm>
            <a:off x="2063641" y="5094165"/>
            <a:ext cx="1943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+mj-lt"/>
              </a:rPr>
              <a:t>198 TOTAL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1A8455-AD05-7B69-59A7-B68A4ADA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40" y="344199"/>
            <a:ext cx="4579589" cy="1059247"/>
          </a:xfrm>
          <a:ln w="28575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Spectral Analysis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09EDA0-2754-5A5C-C6C6-F8A941103F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32"/>
          <a:stretch>
            <a:fillRect/>
          </a:stretch>
        </p:blipFill>
        <p:spPr>
          <a:xfrm>
            <a:off x="4931229" y="3402890"/>
            <a:ext cx="7054401" cy="34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A435C-E43E-BB0F-8F09-C8F869A37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BD7A2A7-F297-7DDB-B631-094DD1FD8005}"/>
              </a:ext>
            </a:extLst>
          </p:cNvPr>
          <p:cNvSpPr txBox="1">
            <a:spLocks/>
          </p:cNvSpPr>
          <p:nvPr/>
        </p:nvSpPr>
        <p:spPr>
          <a:xfrm>
            <a:off x="4179370" y="469378"/>
            <a:ext cx="4168630" cy="808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03E625F-35E5-182F-1BC8-6A55C2E5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2" name="Google Shape;283;p25">
            <a:extLst>
              <a:ext uri="{FF2B5EF4-FFF2-40B4-BE49-F238E27FC236}">
                <a16:creationId xmlns:a16="http://schemas.microsoft.com/office/drawing/2014/main" id="{930F3984-2BDF-1155-55FB-DFD515E35317}"/>
              </a:ext>
            </a:extLst>
          </p:cNvPr>
          <p:cNvGrpSpPr/>
          <p:nvPr/>
        </p:nvGrpSpPr>
        <p:grpSpPr>
          <a:xfrm>
            <a:off x="134529" y="647137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3" name="Google Shape;284;p25">
              <a:extLst>
                <a:ext uri="{FF2B5EF4-FFF2-40B4-BE49-F238E27FC236}">
                  <a16:creationId xmlns:a16="http://schemas.microsoft.com/office/drawing/2014/main" id="{119540B5-2908-563A-B151-FC037E0A16E0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" name="Google Shape;285;p25">
              <a:extLst>
                <a:ext uri="{FF2B5EF4-FFF2-40B4-BE49-F238E27FC236}">
                  <a16:creationId xmlns:a16="http://schemas.microsoft.com/office/drawing/2014/main" id="{831558E2-5521-4F22-DD24-5AF6AA116D21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Google Shape;286;p25">
              <a:extLst>
                <a:ext uri="{FF2B5EF4-FFF2-40B4-BE49-F238E27FC236}">
                  <a16:creationId xmlns:a16="http://schemas.microsoft.com/office/drawing/2014/main" id="{190DC91F-BEE1-225D-FA39-957153449629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6" name="Google Shape;283;p25">
            <a:extLst>
              <a:ext uri="{FF2B5EF4-FFF2-40B4-BE49-F238E27FC236}">
                <a16:creationId xmlns:a16="http://schemas.microsoft.com/office/drawing/2014/main" id="{E5F3EEA5-088C-FF24-CFC8-A496740310B7}"/>
              </a:ext>
            </a:extLst>
          </p:cNvPr>
          <p:cNvGrpSpPr/>
          <p:nvPr/>
        </p:nvGrpSpPr>
        <p:grpSpPr>
          <a:xfrm>
            <a:off x="11771729" y="647135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7" name="Google Shape;284;p25">
              <a:extLst>
                <a:ext uri="{FF2B5EF4-FFF2-40B4-BE49-F238E27FC236}">
                  <a16:creationId xmlns:a16="http://schemas.microsoft.com/office/drawing/2014/main" id="{730EEF48-915E-0873-B51F-770DCEC2AF00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" name="Google Shape;285;p25">
              <a:extLst>
                <a:ext uri="{FF2B5EF4-FFF2-40B4-BE49-F238E27FC236}">
                  <a16:creationId xmlns:a16="http://schemas.microsoft.com/office/drawing/2014/main" id="{B09EA82A-C042-1B57-FF98-F6708D7946B5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" name="Google Shape;286;p25">
              <a:extLst>
                <a:ext uri="{FF2B5EF4-FFF2-40B4-BE49-F238E27FC236}">
                  <a16:creationId xmlns:a16="http://schemas.microsoft.com/office/drawing/2014/main" id="{635BD421-B9C5-2181-7FB1-161F6CCEE57D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7647A09-D85E-95D5-DAB8-6832BDB322DE}"/>
              </a:ext>
            </a:extLst>
          </p:cNvPr>
          <p:cNvSpPr txBox="1"/>
          <p:nvPr/>
        </p:nvSpPr>
        <p:spPr>
          <a:xfrm>
            <a:off x="-156652" y="1838433"/>
            <a:ext cx="5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Fahkwang" pitchFamily="2" charset="-34"/>
              </a:rPr>
              <a:t>Spectral Indicators for Age and Activity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6150B2-BAE7-7725-37AB-5DD927308710}"/>
              </a:ext>
            </a:extLst>
          </p:cNvPr>
          <p:cNvGrpSpPr/>
          <p:nvPr/>
        </p:nvGrpSpPr>
        <p:grpSpPr>
          <a:xfrm>
            <a:off x="259301" y="2285963"/>
            <a:ext cx="4598409" cy="2470627"/>
            <a:chOff x="6377060" y="418444"/>
            <a:chExt cx="5243455" cy="28776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D5F4BE8-2E2D-88E8-2F10-ADEC9CA91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680" b="11081"/>
            <a:stretch>
              <a:fillRect/>
            </a:stretch>
          </p:blipFill>
          <p:spPr>
            <a:xfrm>
              <a:off x="6377060" y="418444"/>
              <a:ext cx="5243455" cy="2877649"/>
            </a:xfrm>
            <a:prstGeom prst="rect">
              <a:avLst/>
            </a:prstGeom>
          </p:spPr>
        </p:pic>
        <p:sp>
          <p:nvSpPr>
            <p:cNvPr id="23" name="Title 6">
              <a:extLst>
                <a:ext uri="{FF2B5EF4-FFF2-40B4-BE49-F238E27FC236}">
                  <a16:creationId xmlns:a16="http://schemas.microsoft.com/office/drawing/2014/main" id="{8AB27222-8AC6-5F22-D9CA-5EF555738DE2}"/>
                </a:ext>
              </a:extLst>
            </p:cNvPr>
            <p:cNvSpPr txBox="1">
              <a:spLocks/>
            </p:cNvSpPr>
            <p:nvPr/>
          </p:nvSpPr>
          <p:spPr>
            <a:xfrm>
              <a:off x="6948797" y="1314925"/>
              <a:ext cx="1399203" cy="1197515"/>
            </a:xfrm>
            <a:prstGeom prst="rect">
              <a:avLst/>
            </a:prstGeom>
            <a:solidFill>
              <a:srgbClr val="9C994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76 with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Li I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D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Fahkwang" pitchFamily="2" charset="-34"/>
                </a:rPr>
                <a:t>(6707.8 Å)</a:t>
              </a:r>
            </a:p>
          </p:txBody>
        </p:sp>
        <p:sp>
          <p:nvSpPr>
            <p:cNvPr id="24" name="Title 6">
              <a:extLst>
                <a:ext uri="{FF2B5EF4-FFF2-40B4-BE49-F238E27FC236}">
                  <a16:creationId xmlns:a16="http://schemas.microsoft.com/office/drawing/2014/main" id="{93FB26E0-4BAF-B289-7309-424998019150}"/>
                </a:ext>
              </a:extLst>
            </p:cNvPr>
            <p:cNvSpPr txBox="1">
              <a:spLocks/>
            </p:cNvSpPr>
            <p:nvPr/>
          </p:nvSpPr>
          <p:spPr>
            <a:xfrm>
              <a:off x="9542341" y="1084030"/>
              <a:ext cx="1372659" cy="1659303"/>
            </a:xfrm>
            <a:prstGeom prst="rect">
              <a:avLst/>
            </a:prstGeom>
            <a:solidFill>
              <a:srgbClr val="B4534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>
                  <a:solidFill>
                    <a:sysClr val="windowText" lastClr="000000"/>
                  </a:solidFill>
                  <a:latin typeface="Aptos" panose="020B0004020202020204" pitchFamily="34" charset="0"/>
                  <a:cs typeface="Fahkwang" pitchFamily="2" charset="-34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83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H</a:t>
              </a: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α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active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(6562.8 Å)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EF5A7C-34E3-88CE-F999-2C7E9992BD44}"/>
                </a:ext>
              </a:extLst>
            </p:cNvPr>
            <p:cNvSpPr txBox="1"/>
            <p:nvPr/>
          </p:nvSpPr>
          <p:spPr>
            <a:xfrm>
              <a:off x="8508778" y="1421050"/>
              <a:ext cx="872784" cy="923330"/>
            </a:xfrm>
            <a:prstGeom prst="rect">
              <a:avLst/>
            </a:prstGeom>
            <a:solidFill>
              <a:srgbClr val="D69149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30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Fahkwang" pitchFamily="2" charset="-34"/>
                </a:rPr>
                <a:t>with both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49" name="Title 6">
            <a:extLst>
              <a:ext uri="{FF2B5EF4-FFF2-40B4-BE49-F238E27FC236}">
                <a16:creationId xmlns:a16="http://schemas.microsoft.com/office/drawing/2014/main" id="{B6C641A1-3165-4013-96DC-2E29B7AC57F2}"/>
              </a:ext>
            </a:extLst>
          </p:cNvPr>
          <p:cNvSpPr txBox="1">
            <a:spLocks/>
          </p:cNvSpPr>
          <p:nvPr/>
        </p:nvSpPr>
        <p:spPr>
          <a:xfrm>
            <a:off x="213634" y="4756590"/>
            <a:ext cx="1575265" cy="1473038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Fahkwang" pitchFamily="2" charset="-34"/>
              </a:rPr>
              <a:t>9 Fast Rotators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5D6702-2D2D-EA0C-92C5-E5BA2C53E9CF}"/>
              </a:ext>
            </a:extLst>
          </p:cNvPr>
          <p:cNvSpPr txBox="1"/>
          <p:nvPr/>
        </p:nvSpPr>
        <p:spPr>
          <a:xfrm>
            <a:off x="2063641" y="5094165"/>
            <a:ext cx="1943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+mj-lt"/>
              </a:rPr>
              <a:t>198 TOTAL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38F0349-F648-BD1F-6048-EF8ABFF31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40" y="344199"/>
            <a:ext cx="4579589" cy="1059247"/>
          </a:xfrm>
          <a:ln w="28575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Spectral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B373F6-05BF-A9A5-51B7-476003C0D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126" y="0"/>
            <a:ext cx="483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31E34-F452-D8EF-7E6F-5E30B0ADB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329657-DCCF-DB53-55E9-128E57EC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969" y="916897"/>
            <a:ext cx="6711542" cy="5596904"/>
          </a:xfrm>
          <a:prstGeom prst="rect">
            <a:avLst/>
          </a:prstGeom>
        </p:spPr>
      </p:pic>
      <p:grpSp>
        <p:nvGrpSpPr>
          <p:cNvPr id="2" name="Google Shape;283;p25">
            <a:extLst>
              <a:ext uri="{FF2B5EF4-FFF2-40B4-BE49-F238E27FC236}">
                <a16:creationId xmlns:a16="http://schemas.microsoft.com/office/drawing/2014/main" id="{BE3A94D8-676C-9D70-C2EE-B714E4336F9E}"/>
              </a:ext>
            </a:extLst>
          </p:cNvPr>
          <p:cNvGrpSpPr/>
          <p:nvPr/>
        </p:nvGrpSpPr>
        <p:grpSpPr>
          <a:xfrm>
            <a:off x="134529" y="647137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3" name="Google Shape;284;p25">
              <a:extLst>
                <a:ext uri="{FF2B5EF4-FFF2-40B4-BE49-F238E27FC236}">
                  <a16:creationId xmlns:a16="http://schemas.microsoft.com/office/drawing/2014/main" id="{806FD61A-6269-3DA4-D092-24CEC6DB6ABF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" name="Google Shape;285;p25">
              <a:extLst>
                <a:ext uri="{FF2B5EF4-FFF2-40B4-BE49-F238E27FC236}">
                  <a16:creationId xmlns:a16="http://schemas.microsoft.com/office/drawing/2014/main" id="{B9E2F350-C519-51A3-780B-9A8DC43ECE3B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Google Shape;286;p25">
              <a:extLst>
                <a:ext uri="{FF2B5EF4-FFF2-40B4-BE49-F238E27FC236}">
                  <a16:creationId xmlns:a16="http://schemas.microsoft.com/office/drawing/2014/main" id="{F9B3888F-8F3D-9035-C5A6-6B3D3DD3D0C7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6" name="Google Shape;283;p25">
            <a:extLst>
              <a:ext uri="{FF2B5EF4-FFF2-40B4-BE49-F238E27FC236}">
                <a16:creationId xmlns:a16="http://schemas.microsoft.com/office/drawing/2014/main" id="{098D6184-D4CE-8312-9030-C68C09E2A320}"/>
              </a:ext>
            </a:extLst>
          </p:cNvPr>
          <p:cNvGrpSpPr/>
          <p:nvPr/>
        </p:nvGrpSpPr>
        <p:grpSpPr>
          <a:xfrm>
            <a:off x="11771729" y="647135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7" name="Google Shape;284;p25">
              <a:extLst>
                <a:ext uri="{FF2B5EF4-FFF2-40B4-BE49-F238E27FC236}">
                  <a16:creationId xmlns:a16="http://schemas.microsoft.com/office/drawing/2014/main" id="{9AB4A037-D56B-2459-A700-D96DBD054ECF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" name="Google Shape;285;p25">
              <a:extLst>
                <a:ext uri="{FF2B5EF4-FFF2-40B4-BE49-F238E27FC236}">
                  <a16:creationId xmlns:a16="http://schemas.microsoft.com/office/drawing/2014/main" id="{0D32018F-8704-48CC-9E09-7EA4500DE6DD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" name="Google Shape;286;p25">
              <a:extLst>
                <a:ext uri="{FF2B5EF4-FFF2-40B4-BE49-F238E27FC236}">
                  <a16:creationId xmlns:a16="http://schemas.microsoft.com/office/drawing/2014/main" id="{B9267EC6-650C-1664-860F-CFEE6BFBCA1A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33" name="Google Shape;279;p25">
            <a:extLst>
              <a:ext uri="{FF2B5EF4-FFF2-40B4-BE49-F238E27FC236}">
                <a16:creationId xmlns:a16="http://schemas.microsoft.com/office/drawing/2014/main" id="{D91718EB-9883-D499-A180-42E7F2025840}"/>
              </a:ext>
            </a:extLst>
          </p:cNvPr>
          <p:cNvGrpSpPr/>
          <p:nvPr/>
        </p:nvGrpSpPr>
        <p:grpSpPr>
          <a:xfrm>
            <a:off x="134529" y="151402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41" name="Google Shape;280;p25">
              <a:extLst>
                <a:ext uri="{FF2B5EF4-FFF2-40B4-BE49-F238E27FC236}">
                  <a16:creationId xmlns:a16="http://schemas.microsoft.com/office/drawing/2014/main" id="{2AD11306-2500-2CE7-D36A-FC7D7CEA7DBB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2" name="Google Shape;281;p25">
              <a:extLst>
                <a:ext uri="{FF2B5EF4-FFF2-40B4-BE49-F238E27FC236}">
                  <a16:creationId xmlns:a16="http://schemas.microsoft.com/office/drawing/2014/main" id="{3B051DBE-2092-BA0C-9F55-7A9B96352509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4" name="Google Shape;282;p25">
              <a:extLst>
                <a:ext uri="{FF2B5EF4-FFF2-40B4-BE49-F238E27FC236}">
                  <a16:creationId xmlns:a16="http://schemas.microsoft.com/office/drawing/2014/main" id="{C9CD33DC-F8DA-B215-4463-59A75AAC6AA7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45" name="Google Shape;279;p25">
            <a:extLst>
              <a:ext uri="{FF2B5EF4-FFF2-40B4-BE49-F238E27FC236}">
                <a16:creationId xmlns:a16="http://schemas.microsoft.com/office/drawing/2014/main" id="{1D928310-4ED3-F5C3-949E-C96329B15946}"/>
              </a:ext>
            </a:extLst>
          </p:cNvPr>
          <p:cNvGrpSpPr/>
          <p:nvPr/>
        </p:nvGrpSpPr>
        <p:grpSpPr>
          <a:xfrm>
            <a:off x="11765280" y="194399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46" name="Google Shape;280;p25">
              <a:extLst>
                <a:ext uri="{FF2B5EF4-FFF2-40B4-BE49-F238E27FC236}">
                  <a16:creationId xmlns:a16="http://schemas.microsoft.com/office/drawing/2014/main" id="{0384085A-0838-2D03-0C38-7C203E5F4322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7" name="Google Shape;281;p25">
              <a:extLst>
                <a:ext uri="{FF2B5EF4-FFF2-40B4-BE49-F238E27FC236}">
                  <a16:creationId xmlns:a16="http://schemas.microsoft.com/office/drawing/2014/main" id="{71D0CD91-4837-6D54-EBEE-C9C3E9A4EFEF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8" name="Google Shape;282;p25">
              <a:extLst>
                <a:ext uri="{FF2B5EF4-FFF2-40B4-BE49-F238E27FC236}">
                  <a16:creationId xmlns:a16="http://schemas.microsoft.com/office/drawing/2014/main" id="{0A179024-8E8E-5650-6D6D-99C3F73131B3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3D23436-428C-B516-EDCF-E76BA1CC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5016" y="641356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B1B9F31-8227-86DA-2B4E-BC736B2F9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40" y="344199"/>
            <a:ext cx="5463301" cy="1059247"/>
          </a:xfrm>
          <a:ln w="28575">
            <a:solidFill>
              <a:schemeClr val="accent2"/>
            </a:solidFill>
          </a:ln>
        </p:spPr>
        <p:txBody>
          <a:bodyPr anchor="t">
            <a:normAutofit/>
          </a:bodyPr>
          <a:lstStyle/>
          <a:p>
            <a:r>
              <a:rPr lang="en-US" sz="3200" dirty="0"/>
              <a:t>Kinematic Analysis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A4BCA982-9EA4-488D-D1F3-056F38B934D8}"/>
              </a:ext>
            </a:extLst>
          </p:cNvPr>
          <p:cNvSpPr txBox="1">
            <a:spLocks noChangeAspect="1"/>
          </p:cNvSpPr>
          <p:nvPr/>
        </p:nvSpPr>
        <p:spPr>
          <a:xfrm>
            <a:off x="577713" y="4041611"/>
            <a:ext cx="1191789" cy="1191789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Fahkwang" pitchFamily="2" charset="-34"/>
              </a:rPr>
              <a:t>179 without Gaia Radial Velocities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02DFE487-D8B9-2FC5-FC89-AC6C4A89D69C}"/>
              </a:ext>
            </a:extLst>
          </p:cNvPr>
          <p:cNvSpPr txBox="1">
            <a:spLocks noChangeAspect="1"/>
          </p:cNvSpPr>
          <p:nvPr/>
        </p:nvSpPr>
        <p:spPr>
          <a:xfrm>
            <a:off x="-265988" y="3483993"/>
            <a:ext cx="1311747" cy="13117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Fahkwang" pitchFamily="2" charset="-34"/>
              </a:rPr>
              <a:t>CHIRON+TRES RVs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817660-DADE-B809-C7C1-37A5C20BA701}"/>
              </a:ext>
            </a:extLst>
          </p:cNvPr>
          <p:cNvSpPr txBox="1"/>
          <p:nvPr/>
        </p:nvSpPr>
        <p:spPr>
          <a:xfrm>
            <a:off x="-265988" y="892764"/>
            <a:ext cx="3634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Fahkwang" pitchFamily="2" charset="-34"/>
              </a:rPr>
              <a:t>Galactic Populations</a:t>
            </a: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540D0B31-5608-4CE5-5B68-6D563FCCA128}"/>
              </a:ext>
            </a:extLst>
          </p:cNvPr>
          <p:cNvSpPr txBox="1">
            <a:spLocks noChangeAspect="1"/>
          </p:cNvSpPr>
          <p:nvPr/>
        </p:nvSpPr>
        <p:spPr>
          <a:xfrm>
            <a:off x="2103587" y="2099706"/>
            <a:ext cx="3169016" cy="2696034"/>
          </a:xfrm>
          <a:prstGeom prst="round2DiagRect">
            <a:avLst>
              <a:gd name="adj1" fmla="val 25056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Using Reddy+2006: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Thin disk stars: 94%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Thick disk stars: 4%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Ambiguous stars: 1.5%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Fahkwang" pitchFamily="2" charset="-34"/>
              </a:rPr>
              <a:t>Halo stars: &lt; 0.5% (5 stars)</a:t>
            </a:r>
          </a:p>
        </p:txBody>
      </p:sp>
      <p:pic>
        <p:nvPicPr>
          <p:cNvPr id="25" name="Picture 2" descr="No hay ninguna descripción de la foto disponible.">
            <a:extLst>
              <a:ext uri="{FF2B5EF4-FFF2-40B4-BE49-F238E27FC236}">
                <a16:creationId xmlns:a16="http://schemas.microsoft.com/office/drawing/2014/main" id="{14AC5130-60C7-73E6-9AED-E3B0E194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5" y="2426211"/>
            <a:ext cx="1478013" cy="14780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ght Brace 25">
            <a:extLst>
              <a:ext uri="{FF2B5EF4-FFF2-40B4-BE49-F238E27FC236}">
                <a16:creationId xmlns:a16="http://schemas.microsoft.com/office/drawing/2014/main" id="{81D3E398-C641-81C0-E79B-CC6D497D0CE4}"/>
              </a:ext>
            </a:extLst>
          </p:cNvPr>
          <p:cNvSpPr/>
          <p:nvPr/>
        </p:nvSpPr>
        <p:spPr>
          <a:xfrm flipH="1">
            <a:off x="1769502" y="1619142"/>
            <a:ext cx="329609" cy="3468100"/>
          </a:xfrm>
          <a:prstGeom prst="rightBrace">
            <a:avLst>
              <a:gd name="adj1" fmla="val 56090"/>
              <a:gd name="adj2" fmla="val 67495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B6E9D4-C785-0264-C324-3373F6F1E7DE}"/>
              </a:ext>
            </a:extLst>
          </p:cNvPr>
          <p:cNvSpPr txBox="1"/>
          <p:nvPr/>
        </p:nvSpPr>
        <p:spPr>
          <a:xfrm>
            <a:off x="7106258" y="370033"/>
            <a:ext cx="4175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Fahkwang" pitchFamily="2" charset="-34"/>
              </a:rPr>
              <a:t>RKSTAR 40pc Toomre Diagram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30575-06EA-76BA-C750-5999D987AE13}"/>
              </a:ext>
            </a:extLst>
          </p:cNvPr>
          <p:cNvSpPr txBox="1"/>
          <p:nvPr/>
        </p:nvSpPr>
        <p:spPr>
          <a:xfrm>
            <a:off x="1824075" y="6365292"/>
            <a:ext cx="4602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+mj-lt"/>
              </a:rPr>
              <a:t>… 218 TOTAL Young/Active</a:t>
            </a:r>
          </a:p>
        </p:txBody>
      </p:sp>
    </p:spTree>
    <p:extLst>
      <p:ext uri="{BB962C8B-B14F-4D97-AF65-F5344CB8AC3E}">
        <p14:creationId xmlns:p14="http://schemas.microsoft.com/office/powerpoint/2010/main" val="11315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558B7-6CDF-65B7-8207-3B2BDE62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B725EC5-EBFA-BD78-32A3-12805B354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969" y="916897"/>
            <a:ext cx="6711542" cy="5596904"/>
          </a:xfrm>
          <a:prstGeom prst="rect">
            <a:avLst/>
          </a:prstGeom>
        </p:spPr>
      </p:pic>
      <p:grpSp>
        <p:nvGrpSpPr>
          <p:cNvPr id="2" name="Google Shape;283;p25">
            <a:extLst>
              <a:ext uri="{FF2B5EF4-FFF2-40B4-BE49-F238E27FC236}">
                <a16:creationId xmlns:a16="http://schemas.microsoft.com/office/drawing/2014/main" id="{DE628703-2D96-B360-6366-829E788D822F}"/>
              </a:ext>
            </a:extLst>
          </p:cNvPr>
          <p:cNvGrpSpPr/>
          <p:nvPr/>
        </p:nvGrpSpPr>
        <p:grpSpPr>
          <a:xfrm>
            <a:off x="134529" y="647137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3" name="Google Shape;284;p25">
              <a:extLst>
                <a:ext uri="{FF2B5EF4-FFF2-40B4-BE49-F238E27FC236}">
                  <a16:creationId xmlns:a16="http://schemas.microsoft.com/office/drawing/2014/main" id="{033EDBCC-81FD-BEB1-255B-BB8B3F9AE0DF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" name="Google Shape;285;p25">
              <a:extLst>
                <a:ext uri="{FF2B5EF4-FFF2-40B4-BE49-F238E27FC236}">
                  <a16:creationId xmlns:a16="http://schemas.microsoft.com/office/drawing/2014/main" id="{902F3F82-05DF-3D7D-DD39-47035BCF8BAB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Google Shape;286;p25">
              <a:extLst>
                <a:ext uri="{FF2B5EF4-FFF2-40B4-BE49-F238E27FC236}">
                  <a16:creationId xmlns:a16="http://schemas.microsoft.com/office/drawing/2014/main" id="{7758589C-1B3B-6938-FDCB-1BDE1601E0E7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6" name="Google Shape;283;p25">
            <a:extLst>
              <a:ext uri="{FF2B5EF4-FFF2-40B4-BE49-F238E27FC236}">
                <a16:creationId xmlns:a16="http://schemas.microsoft.com/office/drawing/2014/main" id="{0F85870E-B65F-E774-CFC0-67D0D19C2C7B}"/>
              </a:ext>
            </a:extLst>
          </p:cNvPr>
          <p:cNvGrpSpPr/>
          <p:nvPr/>
        </p:nvGrpSpPr>
        <p:grpSpPr>
          <a:xfrm>
            <a:off x="11771729" y="647135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7" name="Google Shape;284;p25">
              <a:extLst>
                <a:ext uri="{FF2B5EF4-FFF2-40B4-BE49-F238E27FC236}">
                  <a16:creationId xmlns:a16="http://schemas.microsoft.com/office/drawing/2014/main" id="{BB35775C-B89C-07C9-1000-1802162B3F86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" name="Google Shape;285;p25">
              <a:extLst>
                <a:ext uri="{FF2B5EF4-FFF2-40B4-BE49-F238E27FC236}">
                  <a16:creationId xmlns:a16="http://schemas.microsoft.com/office/drawing/2014/main" id="{11E3F65C-1CE7-4744-EC8D-34CEC54F9A7A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" name="Google Shape;286;p25">
              <a:extLst>
                <a:ext uri="{FF2B5EF4-FFF2-40B4-BE49-F238E27FC236}">
                  <a16:creationId xmlns:a16="http://schemas.microsoft.com/office/drawing/2014/main" id="{5CB764C6-049B-4EC0-E3C3-D5AD859D5BE1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33" name="Google Shape;279;p25">
            <a:extLst>
              <a:ext uri="{FF2B5EF4-FFF2-40B4-BE49-F238E27FC236}">
                <a16:creationId xmlns:a16="http://schemas.microsoft.com/office/drawing/2014/main" id="{056181D0-56AC-5F88-10CD-453E3C36EAD5}"/>
              </a:ext>
            </a:extLst>
          </p:cNvPr>
          <p:cNvGrpSpPr/>
          <p:nvPr/>
        </p:nvGrpSpPr>
        <p:grpSpPr>
          <a:xfrm>
            <a:off x="134529" y="151402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41" name="Google Shape;280;p25">
              <a:extLst>
                <a:ext uri="{FF2B5EF4-FFF2-40B4-BE49-F238E27FC236}">
                  <a16:creationId xmlns:a16="http://schemas.microsoft.com/office/drawing/2014/main" id="{FAB53BC7-E04A-A873-BCE4-0737157F4184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2" name="Google Shape;281;p25">
              <a:extLst>
                <a:ext uri="{FF2B5EF4-FFF2-40B4-BE49-F238E27FC236}">
                  <a16:creationId xmlns:a16="http://schemas.microsoft.com/office/drawing/2014/main" id="{779ECF9D-96FC-1313-447C-EA869B72C42D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4" name="Google Shape;282;p25">
              <a:extLst>
                <a:ext uri="{FF2B5EF4-FFF2-40B4-BE49-F238E27FC236}">
                  <a16:creationId xmlns:a16="http://schemas.microsoft.com/office/drawing/2014/main" id="{216390B7-4AE0-974F-A0A0-9B8186249465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45" name="Google Shape;279;p25">
            <a:extLst>
              <a:ext uri="{FF2B5EF4-FFF2-40B4-BE49-F238E27FC236}">
                <a16:creationId xmlns:a16="http://schemas.microsoft.com/office/drawing/2014/main" id="{8E3281DC-3FBB-0CFF-3815-91760A343A26}"/>
              </a:ext>
            </a:extLst>
          </p:cNvPr>
          <p:cNvGrpSpPr/>
          <p:nvPr/>
        </p:nvGrpSpPr>
        <p:grpSpPr>
          <a:xfrm>
            <a:off x="11765280" y="194399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46" name="Google Shape;280;p25">
              <a:extLst>
                <a:ext uri="{FF2B5EF4-FFF2-40B4-BE49-F238E27FC236}">
                  <a16:creationId xmlns:a16="http://schemas.microsoft.com/office/drawing/2014/main" id="{3BA3EBED-3E32-157A-08D0-6A175FA08F78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7" name="Google Shape;281;p25">
              <a:extLst>
                <a:ext uri="{FF2B5EF4-FFF2-40B4-BE49-F238E27FC236}">
                  <a16:creationId xmlns:a16="http://schemas.microsoft.com/office/drawing/2014/main" id="{59C3359C-0C37-58F3-E2D3-0EC4308A8BB2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8" name="Google Shape;282;p25">
              <a:extLst>
                <a:ext uri="{FF2B5EF4-FFF2-40B4-BE49-F238E27FC236}">
                  <a16:creationId xmlns:a16="http://schemas.microsoft.com/office/drawing/2014/main" id="{0E42FC64-5571-2E27-98E3-1B2A27E3D80B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6E19119-CE2F-9B32-6F93-3B1E636C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5016" y="641356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7F2682-604D-29B5-77CB-AE19C579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40" y="344199"/>
            <a:ext cx="5463301" cy="1059247"/>
          </a:xfrm>
          <a:ln w="28575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Kinematic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9EE70-CD11-53F0-CA4F-1E1750346A18}"/>
              </a:ext>
            </a:extLst>
          </p:cNvPr>
          <p:cNvSpPr txBox="1"/>
          <p:nvPr/>
        </p:nvSpPr>
        <p:spPr>
          <a:xfrm>
            <a:off x="7106258" y="370033"/>
            <a:ext cx="4175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Fahkwang" pitchFamily="2" charset="-34"/>
              </a:rPr>
              <a:t>RKSTAR 40pc Toomre Diagram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321C95-13C7-3179-EF91-B7F7D0FC8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25" y="1471194"/>
            <a:ext cx="3879332" cy="54158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D7ECFE-D18E-A7AA-AC0C-58DAEFE64F83}"/>
              </a:ext>
            </a:extLst>
          </p:cNvPr>
          <p:cNvSpPr/>
          <p:nvPr/>
        </p:nvSpPr>
        <p:spPr>
          <a:xfrm>
            <a:off x="5005850" y="6067228"/>
            <a:ext cx="1385805" cy="3463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RKS0753+3036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D115A3-1F9A-892A-3DA9-BE0CB2256B61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698753" y="3429000"/>
            <a:ext cx="3481823" cy="26382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1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87BAD7-6E1F-4F5B-6089-FA18A03D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345FC-D2EC-D7D7-E3D7-09C3CF95C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8928" cy="3303597"/>
          </a:xfrm>
          <a:prstGeom prst="rect">
            <a:avLst/>
          </a:prstGeom>
        </p:spPr>
      </p:pic>
      <p:pic>
        <p:nvPicPr>
          <p:cNvPr id="10" name="Picture 9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BDBA8B5C-9FBB-C788-1F4A-B0427CCD1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625" y="136525"/>
            <a:ext cx="4653623" cy="5517868"/>
          </a:xfrm>
          <a:prstGeom prst="rect">
            <a:avLst/>
          </a:prstGeom>
        </p:spPr>
      </p:pic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83C7761A-DC6B-1615-4E7C-521265259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701" y="3429000"/>
            <a:ext cx="5016500" cy="3365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8D2C65-29D2-0FBB-0D89-0E13D8624AD5}"/>
              </a:ext>
            </a:extLst>
          </p:cNvPr>
          <p:cNvSpPr/>
          <p:nvPr/>
        </p:nvSpPr>
        <p:spPr>
          <a:xfrm>
            <a:off x="5280170" y="745420"/>
            <a:ext cx="1385805" cy="3463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RKS0753+3036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067359-385A-1B20-F7D2-0EFCBCB76FC0}"/>
              </a:ext>
            </a:extLst>
          </p:cNvPr>
          <p:cNvSpPr txBox="1"/>
          <p:nvPr/>
        </p:nvSpPr>
        <p:spPr>
          <a:xfrm>
            <a:off x="155449" y="5338583"/>
            <a:ext cx="21854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Cosmological Lithium Problem</a:t>
            </a:r>
          </a:p>
          <a:p>
            <a:r>
              <a:rPr lang="en-US" b="1" dirty="0"/>
              <a:t>Stellar Depletion </a:t>
            </a:r>
          </a:p>
          <a:p>
            <a:r>
              <a:rPr lang="en-US" b="1" dirty="0"/>
              <a:t>vs. New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42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625B4-BFC3-2626-0D45-FD25A1465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3;p25">
            <a:extLst>
              <a:ext uri="{FF2B5EF4-FFF2-40B4-BE49-F238E27FC236}">
                <a16:creationId xmlns:a16="http://schemas.microsoft.com/office/drawing/2014/main" id="{CBCDAB35-520A-2F34-4E5C-0657589DB3AF}"/>
              </a:ext>
            </a:extLst>
          </p:cNvPr>
          <p:cNvGrpSpPr/>
          <p:nvPr/>
        </p:nvGrpSpPr>
        <p:grpSpPr>
          <a:xfrm>
            <a:off x="134529" y="647137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3" name="Google Shape;284;p25">
              <a:extLst>
                <a:ext uri="{FF2B5EF4-FFF2-40B4-BE49-F238E27FC236}">
                  <a16:creationId xmlns:a16="http://schemas.microsoft.com/office/drawing/2014/main" id="{68BE2EE1-436A-34FE-B8F0-E59DCB04A311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" name="Google Shape;285;p25">
              <a:extLst>
                <a:ext uri="{FF2B5EF4-FFF2-40B4-BE49-F238E27FC236}">
                  <a16:creationId xmlns:a16="http://schemas.microsoft.com/office/drawing/2014/main" id="{D9037200-F0E5-DC70-9ED0-D71730C0EED0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Google Shape;286;p25">
              <a:extLst>
                <a:ext uri="{FF2B5EF4-FFF2-40B4-BE49-F238E27FC236}">
                  <a16:creationId xmlns:a16="http://schemas.microsoft.com/office/drawing/2014/main" id="{38EF2ACF-3FCE-AF98-319E-4BA3D3B6E7B7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6" name="Google Shape;283;p25">
            <a:extLst>
              <a:ext uri="{FF2B5EF4-FFF2-40B4-BE49-F238E27FC236}">
                <a16:creationId xmlns:a16="http://schemas.microsoft.com/office/drawing/2014/main" id="{CB21B346-77E0-1756-276E-E8AEF18CBA05}"/>
              </a:ext>
            </a:extLst>
          </p:cNvPr>
          <p:cNvGrpSpPr/>
          <p:nvPr/>
        </p:nvGrpSpPr>
        <p:grpSpPr>
          <a:xfrm>
            <a:off x="11771729" y="647135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7" name="Google Shape;284;p25">
              <a:extLst>
                <a:ext uri="{FF2B5EF4-FFF2-40B4-BE49-F238E27FC236}">
                  <a16:creationId xmlns:a16="http://schemas.microsoft.com/office/drawing/2014/main" id="{166E39F5-4043-F6C5-839D-84165D32842E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" name="Google Shape;285;p25">
              <a:extLst>
                <a:ext uri="{FF2B5EF4-FFF2-40B4-BE49-F238E27FC236}">
                  <a16:creationId xmlns:a16="http://schemas.microsoft.com/office/drawing/2014/main" id="{94C3E18B-C025-2119-64DC-1F9196EA2F1E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" name="Google Shape;286;p25">
              <a:extLst>
                <a:ext uri="{FF2B5EF4-FFF2-40B4-BE49-F238E27FC236}">
                  <a16:creationId xmlns:a16="http://schemas.microsoft.com/office/drawing/2014/main" id="{7BA6BE82-39E3-D6C7-2974-959D28297DBD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33" name="Google Shape;279;p25">
            <a:extLst>
              <a:ext uri="{FF2B5EF4-FFF2-40B4-BE49-F238E27FC236}">
                <a16:creationId xmlns:a16="http://schemas.microsoft.com/office/drawing/2014/main" id="{96FD8E8E-16A0-466B-1F04-A69916BE6785}"/>
              </a:ext>
            </a:extLst>
          </p:cNvPr>
          <p:cNvGrpSpPr/>
          <p:nvPr/>
        </p:nvGrpSpPr>
        <p:grpSpPr>
          <a:xfrm>
            <a:off x="134529" y="151402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41" name="Google Shape;280;p25">
              <a:extLst>
                <a:ext uri="{FF2B5EF4-FFF2-40B4-BE49-F238E27FC236}">
                  <a16:creationId xmlns:a16="http://schemas.microsoft.com/office/drawing/2014/main" id="{87E0BAC1-F52E-D0E5-36CF-48D98C8C373C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2" name="Google Shape;281;p25">
              <a:extLst>
                <a:ext uri="{FF2B5EF4-FFF2-40B4-BE49-F238E27FC236}">
                  <a16:creationId xmlns:a16="http://schemas.microsoft.com/office/drawing/2014/main" id="{6E62A0C0-C23C-5F15-032C-C651568372AD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4" name="Google Shape;282;p25">
              <a:extLst>
                <a:ext uri="{FF2B5EF4-FFF2-40B4-BE49-F238E27FC236}">
                  <a16:creationId xmlns:a16="http://schemas.microsoft.com/office/drawing/2014/main" id="{CF68573F-EDD5-84F5-298C-9867A2CD3DE7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45" name="Google Shape;279;p25">
            <a:extLst>
              <a:ext uri="{FF2B5EF4-FFF2-40B4-BE49-F238E27FC236}">
                <a16:creationId xmlns:a16="http://schemas.microsoft.com/office/drawing/2014/main" id="{76AC4673-1383-9F0F-1F6F-D899736E5DE7}"/>
              </a:ext>
            </a:extLst>
          </p:cNvPr>
          <p:cNvGrpSpPr/>
          <p:nvPr/>
        </p:nvGrpSpPr>
        <p:grpSpPr>
          <a:xfrm>
            <a:off x="11765280" y="194399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46" name="Google Shape;280;p25">
              <a:extLst>
                <a:ext uri="{FF2B5EF4-FFF2-40B4-BE49-F238E27FC236}">
                  <a16:creationId xmlns:a16="http://schemas.microsoft.com/office/drawing/2014/main" id="{9EEE585E-697C-C82B-B3CB-A95EE787E177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7" name="Google Shape;281;p25">
              <a:extLst>
                <a:ext uri="{FF2B5EF4-FFF2-40B4-BE49-F238E27FC236}">
                  <a16:creationId xmlns:a16="http://schemas.microsoft.com/office/drawing/2014/main" id="{CD5519A9-6BA4-D31E-A45F-404BD9EFB5D2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8" name="Google Shape;282;p25">
              <a:extLst>
                <a:ext uri="{FF2B5EF4-FFF2-40B4-BE49-F238E27FC236}">
                  <a16:creationId xmlns:a16="http://schemas.microsoft.com/office/drawing/2014/main" id="{1DE6E1EB-0588-9E0E-A102-1E42E1E86B14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A280C80-AF03-DEB7-B931-E289F3E7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5016" y="641356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C4A73A7-788D-BB7A-BD37-A16A3D03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40" y="344199"/>
            <a:ext cx="5463301" cy="976551"/>
          </a:xfrm>
          <a:ln w="28575">
            <a:solidFill>
              <a:schemeClr val="accent2"/>
            </a:solidFill>
          </a:ln>
        </p:spPr>
        <p:txBody>
          <a:bodyPr anchor="t">
            <a:normAutofit/>
          </a:bodyPr>
          <a:lstStyle/>
          <a:p>
            <a:r>
              <a:rPr lang="en-US" sz="3200" dirty="0"/>
              <a:t>Kinematic Analysis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EFDBEE2C-028A-8960-C87C-21A78E62A6A3}"/>
              </a:ext>
            </a:extLst>
          </p:cNvPr>
          <p:cNvSpPr txBox="1">
            <a:spLocks noChangeAspect="1"/>
          </p:cNvSpPr>
          <p:nvPr/>
        </p:nvSpPr>
        <p:spPr>
          <a:xfrm>
            <a:off x="4721696" y="1494592"/>
            <a:ext cx="3378032" cy="1210664"/>
          </a:xfrm>
          <a:prstGeom prst="round2DiagRect">
            <a:avLst/>
          </a:prstGeom>
          <a:solidFill>
            <a:srgbClr val="D4A24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en-US" sz="1600" b="1" dirty="0">
                <a:solidFill>
                  <a:prstClr val="black"/>
                </a:solidFill>
              </a:rPr>
              <a:t>Using BANYAN </a:t>
            </a:r>
            <a:r>
              <a:rPr lang="el-GR" sz="1600" b="1" dirty="0">
                <a:solidFill>
                  <a:prstClr val="black"/>
                </a:solidFill>
              </a:rPr>
              <a:t>Σ</a:t>
            </a:r>
            <a:r>
              <a:rPr lang="en-US" sz="1600" b="1" dirty="0">
                <a:solidFill>
                  <a:prstClr val="black"/>
                </a:solidFill>
              </a:rPr>
              <a:t>, Gagné+2018: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Fahkwang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Fahkwang" pitchFamily="2" charset="-34"/>
              </a:rPr>
              <a:t>63 members of Young Moving Associations (YMA)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Fahkwang" pitchFamily="2" charset="-34"/>
              </a:rPr>
              <a:t>… 20 without Li </a:t>
            </a:r>
            <a:r>
              <a:rPr lang="en-US" sz="1600" b="1" dirty="0">
                <a:solidFill>
                  <a:sysClr val="windowText" lastClr="000000"/>
                </a:solidFill>
                <a:latin typeface="Aptos" panose="020B0004020202020204" pitchFamily="34" charset="0"/>
                <a:cs typeface="Fahkwang" pitchFamily="2" charset="-34"/>
              </a:rPr>
              <a:t>I or Ha active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Fahkwang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14778B-877F-8DD1-99EF-1C3F09D2E563}"/>
              </a:ext>
            </a:extLst>
          </p:cNvPr>
          <p:cNvSpPr txBox="1"/>
          <p:nvPr/>
        </p:nvSpPr>
        <p:spPr>
          <a:xfrm>
            <a:off x="384074" y="862685"/>
            <a:ext cx="3528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Fahkwang" pitchFamily="2" charset="-34"/>
              </a:rPr>
              <a:t>Members of Young Moving Groups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6EDCD-467E-8628-EDB8-F2748159A14B}"/>
              </a:ext>
            </a:extLst>
          </p:cNvPr>
          <p:cNvSpPr txBox="1"/>
          <p:nvPr/>
        </p:nvSpPr>
        <p:spPr>
          <a:xfrm>
            <a:off x="8296556" y="1779939"/>
            <a:ext cx="4002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+mj-lt"/>
              </a:rPr>
              <a:t>… 218 TOTAL Young/Active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28958-EFD4-406A-8560-DDFC0BCA5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543" y="2745723"/>
            <a:ext cx="4291013" cy="3886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1B5E80-0A7C-FE5C-FC62-34BA2DA11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" y="2705256"/>
            <a:ext cx="4162351" cy="3886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70B50A-6668-6F84-8485-A7C416168D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0" t="3019" r="36701" b="73720"/>
          <a:stretch>
            <a:fillRect/>
          </a:stretch>
        </p:blipFill>
        <p:spPr>
          <a:xfrm>
            <a:off x="669040" y="1494592"/>
            <a:ext cx="3180555" cy="12915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B65E09-C809-A5DF-5283-F5C2A9439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804" y="2705256"/>
            <a:ext cx="3886200" cy="3886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CD0EAF-CF3D-EC3B-1D9E-EF15106CA5A5}"/>
              </a:ext>
            </a:extLst>
          </p:cNvPr>
          <p:cNvSpPr txBox="1"/>
          <p:nvPr/>
        </p:nvSpPr>
        <p:spPr>
          <a:xfrm>
            <a:off x="10916657" y="5035993"/>
            <a:ext cx="75274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Sirius branch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1756AD-232B-5243-C34F-2709B1476978}"/>
              </a:ext>
            </a:extLst>
          </p:cNvPr>
          <p:cNvSpPr txBox="1"/>
          <p:nvPr/>
        </p:nvSpPr>
        <p:spPr>
          <a:xfrm>
            <a:off x="9292241" y="3059668"/>
            <a:ext cx="73437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Hercules branch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BD99B0-FC67-7777-1D28-ADE6DE4C8657}"/>
              </a:ext>
            </a:extLst>
          </p:cNvPr>
          <p:cNvSpPr txBox="1"/>
          <p:nvPr/>
        </p:nvSpPr>
        <p:spPr>
          <a:xfrm>
            <a:off x="9292241" y="5220659"/>
            <a:ext cx="75274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Pleiades stream</a:t>
            </a:r>
          </a:p>
        </p:txBody>
      </p:sp>
    </p:spTree>
    <p:extLst>
      <p:ext uri="{BB962C8B-B14F-4D97-AF65-F5344CB8AC3E}">
        <p14:creationId xmlns:p14="http://schemas.microsoft.com/office/powerpoint/2010/main" val="219343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3369B-C69D-18FA-1799-BBF22F1EB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D136C4-6200-1B06-D000-635BF1A86C9B}"/>
              </a:ext>
            </a:extLst>
          </p:cNvPr>
          <p:cNvSpPr txBox="1">
            <a:spLocks/>
          </p:cNvSpPr>
          <p:nvPr/>
        </p:nvSpPr>
        <p:spPr>
          <a:xfrm>
            <a:off x="4179370" y="469378"/>
            <a:ext cx="4168630" cy="808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CF03A2D-35DE-8E99-3F2B-E118BF34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2" name="Google Shape;283;p25">
            <a:extLst>
              <a:ext uri="{FF2B5EF4-FFF2-40B4-BE49-F238E27FC236}">
                <a16:creationId xmlns:a16="http://schemas.microsoft.com/office/drawing/2014/main" id="{F886C79E-B249-9565-9E61-8A24EA921E3F}"/>
              </a:ext>
            </a:extLst>
          </p:cNvPr>
          <p:cNvGrpSpPr/>
          <p:nvPr/>
        </p:nvGrpSpPr>
        <p:grpSpPr>
          <a:xfrm>
            <a:off x="134529" y="647137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3" name="Google Shape;284;p25">
              <a:extLst>
                <a:ext uri="{FF2B5EF4-FFF2-40B4-BE49-F238E27FC236}">
                  <a16:creationId xmlns:a16="http://schemas.microsoft.com/office/drawing/2014/main" id="{EE520DBE-C48B-390A-FF38-43434637BA5C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" name="Google Shape;285;p25">
              <a:extLst>
                <a:ext uri="{FF2B5EF4-FFF2-40B4-BE49-F238E27FC236}">
                  <a16:creationId xmlns:a16="http://schemas.microsoft.com/office/drawing/2014/main" id="{BA86C7FC-2E6C-D59B-454E-ACD68C229462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Google Shape;286;p25">
              <a:extLst>
                <a:ext uri="{FF2B5EF4-FFF2-40B4-BE49-F238E27FC236}">
                  <a16:creationId xmlns:a16="http://schemas.microsoft.com/office/drawing/2014/main" id="{DD352056-E85E-A95F-5337-E24689401BB5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6" name="Google Shape;283;p25">
            <a:extLst>
              <a:ext uri="{FF2B5EF4-FFF2-40B4-BE49-F238E27FC236}">
                <a16:creationId xmlns:a16="http://schemas.microsoft.com/office/drawing/2014/main" id="{DD9DD222-274E-FF12-F6EB-1D9F0B59CE2F}"/>
              </a:ext>
            </a:extLst>
          </p:cNvPr>
          <p:cNvGrpSpPr/>
          <p:nvPr/>
        </p:nvGrpSpPr>
        <p:grpSpPr>
          <a:xfrm>
            <a:off x="11771729" y="6471354"/>
            <a:ext cx="250098" cy="250098"/>
            <a:chOff x="3023950" y="3689950"/>
            <a:chExt cx="316100" cy="316100"/>
          </a:xfrm>
          <a:solidFill>
            <a:schemeClr val="bg2">
              <a:lumMod val="75000"/>
            </a:schemeClr>
          </a:solidFill>
        </p:grpSpPr>
        <p:sp>
          <p:nvSpPr>
            <p:cNvPr id="7" name="Google Shape;284;p25">
              <a:extLst>
                <a:ext uri="{FF2B5EF4-FFF2-40B4-BE49-F238E27FC236}">
                  <a16:creationId xmlns:a16="http://schemas.microsoft.com/office/drawing/2014/main" id="{82560929-5B04-DE63-D572-AF84C6B0003A}"/>
                </a:ext>
              </a:extLst>
            </p:cNvPr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" name="Google Shape;285;p25">
              <a:extLst>
                <a:ext uri="{FF2B5EF4-FFF2-40B4-BE49-F238E27FC236}">
                  <a16:creationId xmlns:a16="http://schemas.microsoft.com/office/drawing/2014/main" id="{03AE298A-0D7B-5949-5F73-DABE78517BBF}"/>
                </a:ext>
              </a:extLst>
            </p:cNvPr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" name="Google Shape;286;p25">
              <a:extLst>
                <a:ext uri="{FF2B5EF4-FFF2-40B4-BE49-F238E27FC236}">
                  <a16:creationId xmlns:a16="http://schemas.microsoft.com/office/drawing/2014/main" id="{ECE911E4-9288-BE2F-6EE6-802D4D527C16}"/>
                </a:ext>
              </a:extLst>
            </p:cNvPr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grpFill/>
            <a:ln w="9000" cap="flat" cmpd="sng">
              <a:solidFill>
                <a:schemeClr val="bg1">
                  <a:lumMod val="65000"/>
                </a:schemeClr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63B89FEE-DFFC-036C-B6FF-E8096E5261A0}"/>
              </a:ext>
            </a:extLst>
          </p:cNvPr>
          <p:cNvSpPr txBox="1">
            <a:spLocks/>
          </p:cNvSpPr>
          <p:nvPr/>
        </p:nvSpPr>
        <p:spPr>
          <a:xfrm>
            <a:off x="8200572" y="68573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8D07099-C366-7ED2-08D0-D7214F3AD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346" y="761976"/>
            <a:ext cx="5923279" cy="592327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4530220-E55F-D473-A1D0-8D768B038399}"/>
              </a:ext>
            </a:extLst>
          </p:cNvPr>
          <p:cNvSpPr txBox="1"/>
          <p:nvPr/>
        </p:nvSpPr>
        <p:spPr>
          <a:xfrm>
            <a:off x="10418636" y="4308406"/>
            <a:ext cx="935164" cy="45773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Sirius branch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90B99F-EE35-A523-6720-972EAB4F817F}"/>
              </a:ext>
            </a:extLst>
          </p:cNvPr>
          <p:cNvSpPr txBox="1"/>
          <p:nvPr/>
        </p:nvSpPr>
        <p:spPr>
          <a:xfrm>
            <a:off x="7789968" y="1168315"/>
            <a:ext cx="91233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Hercules branch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635413-DF26-396E-3081-51AEDFB21F8A}"/>
              </a:ext>
            </a:extLst>
          </p:cNvPr>
          <p:cNvSpPr txBox="1"/>
          <p:nvPr/>
        </p:nvSpPr>
        <p:spPr>
          <a:xfrm>
            <a:off x="8010944" y="4196334"/>
            <a:ext cx="93516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Pleiades stream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02DC3F-8D29-A15C-7160-A1A5D043E66B}"/>
              </a:ext>
            </a:extLst>
          </p:cNvPr>
          <p:cNvSpPr txBox="1"/>
          <p:nvPr/>
        </p:nvSpPr>
        <p:spPr>
          <a:xfrm rot="16200000">
            <a:off x="4256721" y="3161965"/>
            <a:ext cx="3897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Velocity toward the Galactic Center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2646A7-40A0-5E15-8801-EB61A54D667A}"/>
              </a:ext>
            </a:extLst>
          </p:cNvPr>
          <p:cNvSpPr txBox="1"/>
          <p:nvPr/>
        </p:nvSpPr>
        <p:spPr>
          <a:xfrm>
            <a:off x="8219035" y="6420100"/>
            <a:ext cx="2865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Velocity to Galaxy’s rotation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AE6E061-1754-F012-ADE4-39F7E687B5B0}"/>
              </a:ext>
            </a:extLst>
          </p:cNvPr>
          <p:cNvSpPr txBox="1">
            <a:spLocks/>
          </p:cNvSpPr>
          <p:nvPr/>
        </p:nvSpPr>
        <p:spPr>
          <a:xfrm>
            <a:off x="351640" y="344199"/>
            <a:ext cx="6972704" cy="826233"/>
          </a:xfrm>
          <a:prstGeom prst="rect">
            <a:avLst/>
          </a:prstGeom>
          <a:ln w="381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Nearby Young K dwarfs Paradox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2020D0A-EB05-54EE-820F-DFB87F7B3BB1}"/>
              </a:ext>
            </a:extLst>
          </p:cNvPr>
          <p:cNvSpPr txBox="1">
            <a:spLocks/>
          </p:cNvSpPr>
          <p:nvPr/>
        </p:nvSpPr>
        <p:spPr>
          <a:xfrm>
            <a:off x="348430" y="1463160"/>
            <a:ext cx="5512874" cy="470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This Volume-Limited Completed study finds: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218 (~10%) of K- dwarfs are Young/Active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" dirty="0">
                <a:solidFill>
                  <a:prstClr val="black"/>
                </a:solidFill>
                <a:latin typeface="Franklin Gothic Medium" panose="020B0603020102020204"/>
              </a:rPr>
              <a:t>75</a:t>
            </a: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" dirty="0">
                <a:solidFill>
                  <a:prstClr val="black"/>
                </a:solidFill>
                <a:latin typeface="Franklin Gothic Medium" panose="020B0603020102020204"/>
                <a:ea typeface="+mj-ea"/>
                <a:cs typeface="+mj-cs"/>
              </a:rPr>
              <a:t>123</a:t>
            </a: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/>
              </a:rPr>
              <a:t>155 were found as field stars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>
                  <a:lumMod val="75000"/>
                </a:schemeClr>
              </a:solidFill>
              <a:latin typeface="Franklin Gothic Medium" panose="020B0603020102020204"/>
            </a:endParaRPr>
          </a:p>
          <a:p>
            <a:pPr marL="1257300" lvl="2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  <a:latin typeface="Franklin Gothic Medium" panose="020B0603020102020204"/>
              </a:rPr>
              <a:t>40-60% not found in MOCA </a:t>
            </a:r>
            <a:r>
              <a:rPr lang="en-US" sz="2400" dirty="0" err="1">
                <a:solidFill>
                  <a:schemeClr val="accent3"/>
                </a:solidFill>
                <a:latin typeface="Franklin Gothic Medium" panose="020B0603020102020204"/>
              </a:rPr>
              <a:t>db</a:t>
            </a:r>
            <a:endParaRPr lang="en-US" sz="2400" dirty="0">
              <a:solidFill>
                <a:schemeClr val="accent3"/>
              </a:solidFill>
              <a:latin typeface="Franklin Gothic Medium" panose="020B0603020102020204"/>
            </a:endParaRPr>
          </a:p>
          <a:p>
            <a:pPr marL="1714500" lvl="3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</a:rPr>
              <a:t>(</a:t>
            </a:r>
            <a:r>
              <a:rPr lang="en-US" sz="2400" dirty="0" err="1">
                <a:solidFill>
                  <a:schemeClr val="accent3"/>
                </a:solidFill>
              </a:rPr>
              <a:t>Gagné</a:t>
            </a:r>
            <a:r>
              <a:rPr lang="en-US" sz="2400" dirty="0">
                <a:solidFill>
                  <a:schemeClr val="accent3"/>
                </a:solidFill>
              </a:rPr>
              <a:t> in prep.)</a:t>
            </a:r>
          </a:p>
          <a:p>
            <a:pPr marL="1257300" lvl="2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  <a:latin typeface="Franklin Gothic Medium" panose="020B0603020102020204"/>
              </a:rPr>
              <a:t>80  are traveling counter to the direction of Galactic rotation and mostly migrating radially inward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Franklin Gothic Medium" panose="020B0603020102020204"/>
            </a:endParaRPr>
          </a:p>
          <a:p>
            <a:pPr marL="1714500" lvl="3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/>
              </a:rPr>
              <a:t>Li I depletion suggest they are a different populations</a:t>
            </a:r>
            <a:endParaRPr lang="en-US" sz="2400" dirty="0">
              <a:solidFill>
                <a:schemeClr val="accent3"/>
              </a:solidFill>
              <a:latin typeface="Franklin Gothic Medium" panose="020B06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125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0B424429-AED1-3C00-9609-05C669F7CF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CBE58B-2C8B-0C6D-0F6C-004DE3163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Galactic Kinematics and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Young Associations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4AC35-A3B9-0BCF-C6E1-00E977AD5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Current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6B4C4-2962-56B8-6828-1035F964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E4D1370-2F0B-D04B-AB30-DA9AF2EE208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2721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DC3344-7472-7321-8C27-74FCE09A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C5F9F-D325-3477-092F-9E7813C2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40" y="222606"/>
            <a:ext cx="8141208" cy="6498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5EC807-C0DA-99DF-8978-598FDDF04916}"/>
              </a:ext>
            </a:extLst>
          </p:cNvPr>
          <p:cNvSpPr txBox="1"/>
          <p:nvPr/>
        </p:nvSpPr>
        <p:spPr>
          <a:xfrm>
            <a:off x="-874014" y="5041273"/>
            <a:ext cx="4329684" cy="14219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3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accent2"/>
                </a:solidFill>
                <a:latin typeface="Franklin Gothic Medium" panose="020B0603020102020204"/>
              </a:rPr>
              <a:t>Showcase  of spectra of Li I line of counter-galactic rotating stars</a:t>
            </a:r>
          </a:p>
        </p:txBody>
      </p:sp>
    </p:spTree>
    <p:extLst>
      <p:ext uri="{BB962C8B-B14F-4D97-AF65-F5344CB8AC3E}">
        <p14:creationId xmlns:p14="http://schemas.microsoft.com/office/powerpoint/2010/main" val="3754135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5EB19-CB34-66EE-50DD-84FB0CC57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35DF73-E8E8-CC71-964C-3E9BAE80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343A0-CBDB-43A0-0AE6-7E46068F6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3" y="1348827"/>
            <a:ext cx="6231403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B93692-6C2A-8F25-922D-7A9B82468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284818"/>
            <a:ext cx="4572000" cy="457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DF1834-254F-1895-DCB2-9F09FAD06C77}"/>
              </a:ext>
            </a:extLst>
          </p:cNvPr>
          <p:cNvSpPr txBox="1">
            <a:spLocks/>
          </p:cNvSpPr>
          <p:nvPr/>
        </p:nvSpPr>
        <p:spPr>
          <a:xfrm>
            <a:off x="351640" y="344199"/>
            <a:ext cx="6972704" cy="826233"/>
          </a:xfrm>
          <a:prstGeom prst="rect">
            <a:avLst/>
          </a:prstGeom>
          <a:ln w="381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Nearby Young K dwarfs Paradox</a:t>
            </a:r>
            <a:endParaRPr lang="en-US" sz="3600" b="1" i="1" dirty="0">
              <a:solidFill>
                <a:srgbClr val="FFC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2C27D-0DFF-BCC2-3463-7A2FD10C94F4}"/>
              </a:ext>
            </a:extLst>
          </p:cNvPr>
          <p:cNvSpPr/>
          <p:nvPr/>
        </p:nvSpPr>
        <p:spPr>
          <a:xfrm>
            <a:off x="7909560" y="1481328"/>
            <a:ext cx="1609344" cy="3383280"/>
          </a:xfrm>
          <a:prstGeom prst="rect">
            <a:avLst/>
          </a:prstGeom>
          <a:solidFill>
            <a:srgbClr val="00AD73">
              <a:alpha val="65882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8AF08-33E4-8042-7C12-7085402028AE}"/>
              </a:ext>
            </a:extLst>
          </p:cNvPr>
          <p:cNvSpPr txBox="1"/>
          <p:nvPr/>
        </p:nvSpPr>
        <p:spPr>
          <a:xfrm>
            <a:off x="3283918" y="6156295"/>
            <a:ext cx="5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Fahkwang" pitchFamily="2" charset="-34"/>
              </a:rPr>
              <a:t>Relative Ages through EAGLES Li I Isochrones </a:t>
            </a:r>
          </a:p>
        </p:txBody>
      </p:sp>
    </p:spTree>
    <p:extLst>
      <p:ext uri="{BB962C8B-B14F-4D97-AF65-F5344CB8AC3E}">
        <p14:creationId xmlns:p14="http://schemas.microsoft.com/office/powerpoint/2010/main" val="428283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F5133-E714-FD44-A38F-88B4C73F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D1370-2F0B-D04B-AB30-DA9AF2EE2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B3C42-1456-F003-9539-6FD29C754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3" y="1348827"/>
            <a:ext cx="6231403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E9F506-EBD6-987D-349B-78C304230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284818"/>
            <a:ext cx="4572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FDFFC4-12A8-9A4E-3DD7-3A224A685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92" y="1348827"/>
            <a:ext cx="6231404" cy="457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3824AF-886A-EFA0-6DD7-59570A2FA429}"/>
              </a:ext>
            </a:extLst>
          </p:cNvPr>
          <p:cNvSpPr/>
          <p:nvPr/>
        </p:nvSpPr>
        <p:spPr>
          <a:xfrm>
            <a:off x="9537192" y="1472184"/>
            <a:ext cx="1609344" cy="3383280"/>
          </a:xfrm>
          <a:prstGeom prst="rect">
            <a:avLst/>
          </a:prstGeom>
          <a:solidFill>
            <a:srgbClr val="00AD73">
              <a:alpha val="65882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3EAE96-CEF5-96B6-3EF1-6BD48214D689}"/>
              </a:ext>
            </a:extLst>
          </p:cNvPr>
          <p:cNvSpPr txBox="1">
            <a:spLocks/>
          </p:cNvSpPr>
          <p:nvPr/>
        </p:nvSpPr>
        <p:spPr>
          <a:xfrm>
            <a:off x="351640" y="344199"/>
            <a:ext cx="6972704" cy="826233"/>
          </a:xfrm>
          <a:prstGeom prst="rect">
            <a:avLst/>
          </a:prstGeom>
          <a:ln w="381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Nearby Young K dwarfs Paradox</a:t>
            </a:r>
            <a:endParaRPr lang="en-US" sz="3600" b="1" i="1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1EC56A-93EA-40FA-434B-4D7FF6F1BB70}"/>
              </a:ext>
            </a:extLst>
          </p:cNvPr>
          <p:cNvSpPr txBox="1"/>
          <p:nvPr/>
        </p:nvSpPr>
        <p:spPr>
          <a:xfrm>
            <a:off x="3283918" y="6156295"/>
            <a:ext cx="5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Fahkwang" pitchFamily="2" charset="-34"/>
              </a:rPr>
              <a:t>Relative Ages through EAGLES Li I Isochrones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2924B-E49B-E206-99FF-47AB2B767F67}"/>
              </a:ext>
            </a:extLst>
          </p:cNvPr>
          <p:cNvSpPr/>
          <p:nvPr/>
        </p:nvSpPr>
        <p:spPr>
          <a:xfrm>
            <a:off x="414788" y="5847772"/>
            <a:ext cx="906236" cy="2612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500 Myr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9F911D-70D6-7161-A483-BBB7180637F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867906" y="4449536"/>
            <a:ext cx="871087" cy="13982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8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209E45-7E71-7409-4E7F-AF98294D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BBEE15C-67E8-0AF6-D107-78128EAE2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05" y="0"/>
            <a:ext cx="10878011" cy="6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00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DDE89-1730-6183-CC5A-2FE8BACCB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3E7BA567-3416-C04E-ED18-FBAC437F7B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1740C-3519-B976-0596-168639A5F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30526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Explanations?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803E6-F6F1-913B-61B1-1C0DF67D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E4D1370-2F0B-D04B-AB30-DA9AF2EE208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901CF-57D4-D1C8-1B45-39D7CE013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 asked ~10 experts at AAS 247, no clue</a:t>
            </a:r>
          </a:p>
        </p:txBody>
      </p:sp>
      <p:pic>
        <p:nvPicPr>
          <p:cNvPr id="5" name="Picture 4" descr="Screens screenshot of a computer&#10;&#10;AI-generated content may be incorrect.">
            <a:extLst>
              <a:ext uri="{FF2B5EF4-FFF2-40B4-BE49-F238E27FC236}">
                <a16:creationId xmlns:a16="http://schemas.microsoft.com/office/drawing/2014/main" id="{0D03FCCB-1204-1A62-9C7E-15132D732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-1"/>
            <a:ext cx="3180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1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EB8AAD-628D-57BD-0409-F24FEB807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B2375-BB45-183A-9090-D7482D8F62A6}"/>
              </a:ext>
            </a:extLst>
          </p:cNvPr>
          <p:cNvSpPr txBox="1"/>
          <p:nvPr/>
        </p:nvSpPr>
        <p:spPr>
          <a:xfrm>
            <a:off x="711656" y="4128064"/>
            <a:ext cx="3999137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RESULT: </a:t>
            </a:r>
            <a:br>
              <a:rPr lang="en-US" dirty="0"/>
            </a:br>
            <a:r>
              <a:rPr lang="en-US" dirty="0"/>
              <a:t>A ∼3 × 10¹⁰ M⊙ Sagittarius‑like </a:t>
            </a:r>
            <a:r>
              <a:rPr lang="en-US" dirty="0" err="1"/>
              <a:t>perturber</a:t>
            </a:r>
            <a:r>
              <a:rPr lang="en-US" dirty="0"/>
              <a:t> crossing the Galactic disc about 0.5 Gyr ago excited the Vₙ phase spiral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C29AE-7977-38FB-45CA-EDF99058F802}"/>
              </a:ext>
            </a:extLst>
          </p:cNvPr>
          <p:cNvSpPr txBox="1"/>
          <p:nvPr/>
        </p:nvSpPr>
        <p:spPr>
          <a:xfrm>
            <a:off x="572407" y="442432"/>
            <a:ext cx="6897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Bland-Hawthorn et al. 2019, </a:t>
            </a:r>
          </a:p>
          <a:p>
            <a:r>
              <a:rPr lang="en-US" dirty="0"/>
              <a:t>using the </a:t>
            </a:r>
            <a:r>
              <a:rPr lang="en-US" dirty="0">
                <a:solidFill>
                  <a:schemeClr val="accent5"/>
                </a:solidFill>
              </a:rPr>
              <a:t>GALAH</a:t>
            </a:r>
            <a:r>
              <a:rPr lang="en-US" dirty="0"/>
              <a:t> survey and </a:t>
            </a:r>
            <a:r>
              <a:rPr lang="en-US" dirty="0">
                <a:solidFill>
                  <a:schemeClr val="accent5"/>
                </a:solidFill>
              </a:rPr>
              <a:t>Gaia DR2: </a:t>
            </a:r>
            <a:r>
              <a:rPr lang="en-US" b="1" dirty="0" err="1">
                <a:solidFill>
                  <a:schemeClr val="accent5"/>
                </a:solidFill>
              </a:rPr>
              <a:t>Chemodynamic</a:t>
            </a:r>
            <a:r>
              <a:rPr lang="en-US" b="1" dirty="0">
                <a:solidFill>
                  <a:schemeClr val="accent5"/>
                </a:solidFill>
              </a:rPr>
              <a:t> correlations </a:t>
            </a:r>
          </a:p>
        </p:txBody>
      </p:sp>
      <p:pic>
        <p:nvPicPr>
          <p:cNvPr id="8" name="Picture 7" descr="A diagram of a blue circle with black text&#10;&#10;AI-generated content may be incorrect.">
            <a:extLst>
              <a:ext uri="{FF2B5EF4-FFF2-40B4-BE49-F238E27FC236}">
                <a16:creationId xmlns:a16="http://schemas.microsoft.com/office/drawing/2014/main" id="{55822932-8246-A48F-3D3D-E409B714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51" y="1741879"/>
            <a:ext cx="5789334" cy="1388836"/>
          </a:xfrm>
          <a:prstGeom prst="rect">
            <a:avLst/>
          </a:prstGeom>
        </p:spPr>
      </p:pic>
      <p:pic>
        <p:nvPicPr>
          <p:cNvPr id="10" name="Picture 9" descr="A diagram of a structure of a planet&#10;&#10;AI-generated content may be incorrect.">
            <a:extLst>
              <a:ext uri="{FF2B5EF4-FFF2-40B4-BE49-F238E27FC236}">
                <a16:creationId xmlns:a16="http://schemas.microsoft.com/office/drawing/2014/main" id="{334096A2-1714-8CC6-D065-DD9EBC8B9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447" y="3282043"/>
            <a:ext cx="6268306" cy="254790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DCDE11-84A9-5CA5-4097-47F4A6070A76}"/>
              </a:ext>
            </a:extLst>
          </p:cNvPr>
          <p:cNvCxnSpPr>
            <a:cxnSpLocks/>
          </p:cNvCxnSpPr>
          <p:nvPr/>
        </p:nvCxnSpPr>
        <p:spPr>
          <a:xfrm>
            <a:off x="3862656" y="3219367"/>
            <a:ext cx="3607665" cy="723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911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E3B10D-AEA7-303F-6BF3-AF5D717D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E144086B-9DE3-12FD-CD21-7686BC2B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41064"/>
            <a:ext cx="7169328" cy="3797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65A92-B1F2-6D0A-0503-E332B51ADA40}"/>
              </a:ext>
            </a:extLst>
          </p:cNvPr>
          <p:cNvSpPr txBox="1"/>
          <p:nvPr/>
        </p:nvSpPr>
        <p:spPr>
          <a:xfrm>
            <a:off x="5837464" y="1142092"/>
            <a:ext cx="635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From Gaia DR2 to recreate substructures using particle simulations</a:t>
            </a:r>
          </a:p>
          <a:p>
            <a:endParaRPr lang="en-US" dirty="0"/>
          </a:p>
          <a:p>
            <a:r>
              <a:rPr lang="en-US" dirty="0"/>
              <a:t>RESULT: </a:t>
            </a:r>
          </a:p>
          <a:p>
            <a:r>
              <a:rPr lang="en-US" dirty="0"/>
              <a:t>Substructures show that the disk is phase‑mixing from a disturbed state and is strongly influenced by the bar and/or spiral arms, </a:t>
            </a:r>
            <a:r>
              <a:rPr lang="en-US" dirty="0">
                <a:solidFill>
                  <a:schemeClr val="accent5"/>
                </a:solidFill>
              </a:rPr>
              <a:t>indicating a perturbation 300–900 Myr ago </a:t>
            </a:r>
            <a:r>
              <a:rPr lang="en-US" dirty="0"/>
              <a:t>consistent with the last passage of the </a:t>
            </a:r>
            <a:r>
              <a:rPr lang="en-US" dirty="0">
                <a:solidFill>
                  <a:schemeClr val="accent5"/>
                </a:solidFill>
              </a:rPr>
              <a:t>Sagittarius dwarf galaxy</a:t>
            </a:r>
          </a:p>
        </p:txBody>
      </p:sp>
      <p:pic>
        <p:nvPicPr>
          <p:cNvPr id="9" name="Picture 8" descr="A screenshot of a website&#10;&#10;AI-generated content may be incorrect.">
            <a:extLst>
              <a:ext uri="{FF2B5EF4-FFF2-40B4-BE49-F238E27FC236}">
                <a16:creationId xmlns:a16="http://schemas.microsoft.com/office/drawing/2014/main" id="{49F64B97-027B-E643-586C-A36A994A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175985"/>
            <a:ext cx="4784194" cy="2354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DF7A45-22CE-6497-E69B-B4D3E4BB421A}"/>
              </a:ext>
            </a:extLst>
          </p:cNvPr>
          <p:cNvSpPr txBox="1"/>
          <p:nvPr/>
        </p:nvSpPr>
        <p:spPr>
          <a:xfrm>
            <a:off x="8286749" y="4873118"/>
            <a:ext cx="3198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LINK: </a:t>
            </a: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users.flatironinstitute.org</a:t>
            </a:r>
            <a:r>
              <a:rPr lang="en-US" dirty="0">
                <a:hlinkClick r:id="rId4"/>
              </a:rPr>
              <a:t>/~</a:t>
            </a:r>
            <a:r>
              <a:rPr lang="en-US" dirty="0" err="1">
                <a:hlinkClick r:id="rId4"/>
              </a:rPr>
              <a:t>jhunt</a:t>
            </a:r>
            <a:r>
              <a:rPr lang="en-US" dirty="0">
                <a:hlinkClick r:id="rId4"/>
              </a:rPr>
              <a:t>/research-</a:t>
            </a:r>
            <a:r>
              <a:rPr lang="en-US" dirty="0" err="1">
                <a:hlinkClick r:id="rId4"/>
              </a:rPr>
              <a:t>Mergers.html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5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02E04-A1CD-9506-ACD2-DCA6A2A6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ed blue and black background&#10;&#10;AI-generated content may be incorrect.">
            <a:extLst>
              <a:ext uri="{FF2B5EF4-FFF2-40B4-BE49-F238E27FC236}">
                <a16:creationId xmlns:a16="http://schemas.microsoft.com/office/drawing/2014/main" id="{010B3791-ECAA-04F3-4E7B-AF88EEF322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C82DF-074D-942D-CD4C-58DA93AB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968" y="1180846"/>
            <a:ext cx="9829800" cy="50389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</a:rPr>
              <a:t>The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SPICY</a:t>
            </a:r>
            <a:r>
              <a:rPr lang="en-US" sz="4000" dirty="0">
                <a:solidFill>
                  <a:srgbClr val="FFFFFF"/>
                </a:solidFill>
              </a:rPr>
              <a:t> R</a:t>
            </a:r>
            <a:r>
              <a:rPr lang="en-US" sz="4000" dirty="0">
                <a:solidFill>
                  <a:schemeClr val="accent2"/>
                </a:solidFill>
              </a:rPr>
              <a:t>K</a:t>
            </a:r>
            <a:r>
              <a:rPr lang="en-US" sz="4000" dirty="0">
                <a:solidFill>
                  <a:srgbClr val="FFFFFF"/>
                </a:solidFill>
              </a:rPr>
              <a:t>STARs: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4000" dirty="0">
                <a:solidFill>
                  <a:srgbClr val="FFFFFF"/>
                </a:solidFill>
              </a:rPr>
              <a:t>pectroscopic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</a:t>
            </a:r>
            <a:r>
              <a:rPr lang="en-US" sz="4000" dirty="0">
                <a:solidFill>
                  <a:srgbClr val="FFFFFF"/>
                </a:solidFill>
              </a:rPr>
              <a:t>hotometric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</a:t>
            </a:r>
            <a:r>
              <a:rPr lang="en-US" sz="4000" dirty="0">
                <a:solidFill>
                  <a:srgbClr val="FFFFFF"/>
                </a:solidFill>
              </a:rPr>
              <a:t>nterferometric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4000" dirty="0">
                <a:solidFill>
                  <a:srgbClr val="FFFFFF"/>
                </a:solidFill>
              </a:rPr>
              <a:t>atalog of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Y</a:t>
            </a:r>
            <a:r>
              <a:rPr lang="en-US" sz="4000" dirty="0">
                <a:solidFill>
                  <a:srgbClr val="FFFFFF"/>
                </a:solidFill>
              </a:rPr>
              <a:t>oung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R</a:t>
            </a:r>
            <a:r>
              <a:rPr lang="en-US" sz="4000" dirty="0">
                <a:solidFill>
                  <a:schemeClr val="accent2"/>
                </a:solidFill>
              </a:rPr>
              <a:t>K</a:t>
            </a:r>
            <a:r>
              <a:rPr lang="en-US" sz="4000" dirty="0">
                <a:solidFill>
                  <a:srgbClr val="FFFFFF"/>
                </a:solidFill>
              </a:rPr>
              <a:t>STARs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AF4A2-274B-B575-065C-F1091DC6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E4D1370-2F0B-D04B-AB30-DA9AF2EE208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33C93D75-0568-08BC-CCAB-87DBAF463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96" y="338328"/>
            <a:ext cx="1069522" cy="10695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A30F6F-F157-18A6-C231-96DEF88E8BCC}"/>
              </a:ext>
            </a:extLst>
          </p:cNvPr>
          <p:cNvSpPr/>
          <p:nvPr/>
        </p:nvSpPr>
        <p:spPr>
          <a:xfrm>
            <a:off x="6363028" y="10758"/>
            <a:ext cx="5906944" cy="684724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4E831-F782-723A-8130-D980D0795D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282" t="3091" r="32353" b="15485"/>
          <a:stretch>
            <a:fillRect/>
          </a:stretch>
        </p:blipFill>
        <p:spPr>
          <a:xfrm>
            <a:off x="8134498" y="744478"/>
            <a:ext cx="2329384" cy="431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5B7F50-FCB0-8AFB-120D-14B30B4ABC56}"/>
              </a:ext>
            </a:extLst>
          </p:cNvPr>
          <p:cNvSpPr txBox="1"/>
          <p:nvPr/>
        </p:nvSpPr>
        <p:spPr>
          <a:xfrm>
            <a:off x="7565693" y="5085964"/>
            <a:ext cx="34669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000" b="1" dirty="0">
                <a:solidFill>
                  <a:srgbClr val="E8E8E8"/>
                </a:solidFill>
                <a:latin typeface="Franklin Gothic Book" panose="020B0503020102020204"/>
              </a:rPr>
              <a:t>H</a:t>
            </a:r>
            <a:r>
              <a:rPr lang="el-GR" sz="1000" b="1" dirty="0">
                <a:solidFill>
                  <a:srgbClr val="E8E8E8"/>
                </a:solidFill>
                <a:latin typeface="Franklin Gothic Book" panose="020B0503020102020204"/>
              </a:rPr>
              <a:t>α</a:t>
            </a:r>
            <a:r>
              <a:rPr lang="en-US" sz="1000" b="1" dirty="0">
                <a:solidFill>
                  <a:srgbClr val="E8E8E8"/>
                </a:solidFill>
                <a:latin typeface="Franklin Gothic Book" panose="020B0503020102020204"/>
              </a:rPr>
              <a:t> profiles </a:t>
            </a:r>
            <a:r>
              <a:rPr lang="en-US" sz="1000" b="1" dirty="0">
                <a:solidFill>
                  <a:srgbClr val="E8E8E8"/>
                </a:solidFill>
              </a:rPr>
              <a:t>of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Young Nerby K dwarf. 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tylized after Joy Division’s album cover of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Unknown Pleasures, with data from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PSR B1919+21 by Harold D. Craft, Jr. (1970).</a:t>
            </a:r>
          </a:p>
          <a:p>
            <a:pPr lvl="0" algn="just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Credit: Sebastian Carrazco (GSU, RECONS)</a:t>
            </a:r>
          </a:p>
          <a:p>
            <a:pPr lvl="0" algn="just"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717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 shot of a graph&#10;&#10;AI-generated content may be incorrect.">
            <a:extLst>
              <a:ext uri="{FF2B5EF4-FFF2-40B4-BE49-F238E27FC236}">
                <a16:creationId xmlns:a16="http://schemas.microsoft.com/office/drawing/2014/main" id="{5FF4FD3D-EC03-C63F-C5B9-B998FB1C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630" y="2624858"/>
            <a:ext cx="3621212" cy="25703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FB582-CA50-7116-5D30-919322D6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34EE3CE1-92E1-9F00-09B1-1D2FE46FC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131" y="3910014"/>
            <a:ext cx="4146342" cy="2174954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5F6AA367-89C2-92C9-6E36-217E2A43F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131" y="953610"/>
            <a:ext cx="4196138" cy="27409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5817DE-CC73-1922-E40C-D51F2B951FE3}"/>
              </a:ext>
            </a:extLst>
          </p:cNvPr>
          <p:cNvSpPr txBox="1"/>
          <p:nvPr/>
        </p:nvSpPr>
        <p:spPr>
          <a:xfrm>
            <a:off x="9143114" y="49756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</a:rPr>
              <a:t>RKS0715-6818</a:t>
            </a:r>
            <a:endParaRPr lang="en-US" dirty="0"/>
          </a:p>
        </p:txBody>
      </p:sp>
      <p:pic>
        <p:nvPicPr>
          <p:cNvPr id="17" name="Picture 16" descr="A chart of different colored lines&#10;&#10;AI-generated content may be incorrect.">
            <a:extLst>
              <a:ext uri="{FF2B5EF4-FFF2-40B4-BE49-F238E27FC236}">
                <a16:creationId xmlns:a16="http://schemas.microsoft.com/office/drawing/2014/main" id="{BE5A3E2D-A328-FDD6-B6CF-302602F18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4364"/>
            <a:ext cx="4146342" cy="56419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58A51B-1B9B-72CF-75DE-F7ADDD445A6D}"/>
              </a:ext>
            </a:extLst>
          </p:cNvPr>
          <p:cNvSpPr txBox="1"/>
          <p:nvPr/>
        </p:nvSpPr>
        <p:spPr>
          <a:xfrm>
            <a:off x="4503640" y="866894"/>
            <a:ext cx="28743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R</a:t>
            </a:r>
            <a:r>
              <a:rPr lang="en-US" sz="2400" dirty="0">
                <a:solidFill>
                  <a:schemeClr val="accent2"/>
                </a:solidFill>
              </a:rPr>
              <a:t>K</a:t>
            </a:r>
            <a:r>
              <a:rPr lang="en-US" sz="2400" dirty="0"/>
              <a:t>STARs Photometric and SEDs Catalog, by </a:t>
            </a:r>
          </a:p>
          <a:p>
            <a:pPr algn="ctr"/>
            <a:r>
              <a:rPr lang="en-US" sz="2400" dirty="0"/>
              <a:t>Ben Tipton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76202D-4F93-3844-1C17-14BA5B5B7157}"/>
              </a:ext>
            </a:extLst>
          </p:cNvPr>
          <p:cNvSpPr txBox="1"/>
          <p:nvPr/>
        </p:nvSpPr>
        <p:spPr>
          <a:xfrm>
            <a:off x="4406929" y="5383474"/>
            <a:ext cx="3269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First Step for Interferometry results with CHARA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36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1BFE5-2E25-F5CD-1A3B-26A81BE5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39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BF0CFC-90C1-4CE5-74EF-49BE0583694E}"/>
              </a:ext>
            </a:extLst>
          </p:cNvPr>
          <p:cNvSpPr txBox="1">
            <a:spLocks/>
          </p:cNvSpPr>
          <p:nvPr/>
        </p:nvSpPr>
        <p:spPr>
          <a:xfrm>
            <a:off x="4027184" y="2780395"/>
            <a:ext cx="4777292" cy="998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</a:rPr>
              <a:t>Questions?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27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1CEB-3C31-5A97-0859-A2765250D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221392"/>
            <a:ext cx="6379936" cy="1149463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3600" b="1" dirty="0"/>
              <a:t>Industrial Scale Spectroscopy and Kinematics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3A362-BAEF-961E-BB80-198176363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D4C07379-1E67-1D6F-3C14-D646F48ED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01" y="1471266"/>
            <a:ext cx="8369455" cy="4885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86959-2F7B-C383-8E7F-27FE00853691}"/>
              </a:ext>
            </a:extLst>
          </p:cNvPr>
          <p:cNvSpPr txBox="1"/>
          <p:nvPr/>
        </p:nvSpPr>
        <p:spPr>
          <a:xfrm>
            <a:off x="838200" y="635153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Hunt &amp; Vasiliev, 2025</a:t>
            </a:r>
          </a:p>
        </p:txBody>
      </p:sp>
    </p:spTree>
    <p:extLst>
      <p:ext uri="{BB962C8B-B14F-4D97-AF65-F5344CB8AC3E}">
        <p14:creationId xmlns:p14="http://schemas.microsoft.com/office/powerpoint/2010/main" val="1517091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D711F-5E06-307D-2C9E-DF22F2E87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952A-69C7-B9F9-B66B-BEAC08A8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229608"/>
            <a:ext cx="6379936" cy="1149463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3600" b="1" dirty="0"/>
              <a:t>Using Young Stars: OB stars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42E4D-56F6-A4A0-E57F-F26981E13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A close-up of a red and blue chart&#10;&#10;AI-generated content may be incorrect.">
            <a:extLst>
              <a:ext uri="{FF2B5EF4-FFF2-40B4-BE49-F238E27FC236}">
                <a16:creationId xmlns:a16="http://schemas.microsoft.com/office/drawing/2014/main" id="{21C661C6-2727-CA8A-3FAE-825350E2B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5" y="1551398"/>
            <a:ext cx="10577168" cy="4282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69545-B29B-DCA3-6A6F-D9617BD80765}"/>
              </a:ext>
            </a:extLst>
          </p:cNvPr>
          <p:cNvSpPr txBox="1"/>
          <p:nvPr/>
        </p:nvSpPr>
        <p:spPr>
          <a:xfrm>
            <a:off x="5391364" y="600610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Almannaei+24</a:t>
            </a:r>
          </a:p>
        </p:txBody>
      </p:sp>
    </p:spTree>
    <p:extLst>
      <p:ext uri="{BB962C8B-B14F-4D97-AF65-F5344CB8AC3E}">
        <p14:creationId xmlns:p14="http://schemas.microsoft.com/office/powerpoint/2010/main" val="53585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BF3E-A361-48E2-F4D9-FF31E698B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2435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3600" b="1" dirty="0"/>
              <a:t>MHD Simulations, Mergers, and  Star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5952E-F89F-0BFD-C674-66FF0350D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928" y="2457450"/>
            <a:ext cx="4373336" cy="2225449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https://aas247-aas.ipostersessions.com/?s=8E-5C-70-81-14-E5-54-51-EC-55-35-20-09-2B-A5-07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5A227-26E0-52F8-32A3-30F24F27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420195E-89FD-2513-C6BA-33B6026BF5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1" r="7294" b="3568"/>
          <a:stretch>
            <a:fillRect/>
          </a:stretch>
        </p:blipFill>
        <p:spPr>
          <a:xfrm>
            <a:off x="838200" y="2066246"/>
            <a:ext cx="5064579" cy="4195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2B92CC-0D69-E25A-D813-81F2B1921A2B}"/>
              </a:ext>
            </a:extLst>
          </p:cNvPr>
          <p:cNvSpPr txBox="1"/>
          <p:nvPr/>
        </p:nvSpPr>
        <p:spPr>
          <a:xfrm>
            <a:off x="7271536" y="573278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Bertolloto-Stefanelli+2026</a:t>
            </a:r>
          </a:p>
        </p:txBody>
      </p:sp>
    </p:spTree>
    <p:extLst>
      <p:ext uri="{BB962C8B-B14F-4D97-AF65-F5344CB8AC3E}">
        <p14:creationId xmlns:p14="http://schemas.microsoft.com/office/powerpoint/2010/main" val="171686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AAA5-5E27-87FA-030C-C4EF7AC2D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693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4000" b="1" dirty="0"/>
              <a:t>Young Moving Associations // BANYAN </a:t>
            </a:r>
            <a:r>
              <a:rPr lang="el-GR" sz="4000" b="1" dirty="0"/>
              <a:t>Σ</a:t>
            </a: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FAA8-0C78-CD0C-E1F9-0404B688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A diagram of a sphere with colored dots&#10;&#10;AI-generated content may be incorrect.">
            <a:extLst>
              <a:ext uri="{FF2B5EF4-FFF2-40B4-BE49-F238E27FC236}">
                <a16:creationId xmlns:a16="http://schemas.microsoft.com/office/drawing/2014/main" id="{CD6EB85D-F9FA-0654-DBA4-73B31FE23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33" y="1737961"/>
            <a:ext cx="7013264" cy="4001686"/>
          </a:xfrm>
          <a:prstGeom prst="rect">
            <a:avLst/>
          </a:prstGeom>
        </p:spPr>
      </p:pic>
      <p:pic>
        <p:nvPicPr>
          <p:cNvPr id="9" name="Picture 8" descr="A diagram of a galaxy&#10;&#10;AI-generated content may be incorrect.">
            <a:extLst>
              <a:ext uri="{FF2B5EF4-FFF2-40B4-BE49-F238E27FC236}">
                <a16:creationId xmlns:a16="http://schemas.microsoft.com/office/drawing/2014/main" id="{131B3780-9000-631F-76A1-BEE928788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908" y="1567006"/>
            <a:ext cx="4847092" cy="43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1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3FF865-C674-A98B-C72A-92094838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FA39F-39E9-B131-2309-792BA3D54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371" y="321178"/>
            <a:ext cx="6647547" cy="6215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662CD4-BA50-C82F-94E9-4D3A1BB0E611}"/>
              </a:ext>
            </a:extLst>
          </p:cNvPr>
          <p:cNvSpPr txBox="1"/>
          <p:nvPr/>
        </p:nvSpPr>
        <p:spPr>
          <a:xfrm>
            <a:off x="757720" y="4315414"/>
            <a:ext cx="3197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Multivariate Gaussian model of TW Hydrae association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DBF998-D1E1-6E6B-D4D6-92B406224DBD}"/>
              </a:ext>
            </a:extLst>
          </p:cNvPr>
          <p:cNvSpPr txBox="1">
            <a:spLocks/>
          </p:cNvSpPr>
          <p:nvPr/>
        </p:nvSpPr>
        <p:spPr>
          <a:xfrm>
            <a:off x="755317" y="827463"/>
            <a:ext cx="3498183" cy="11759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r>
              <a:rPr lang="en-US" sz="4000" dirty="0"/>
              <a:t>BANYAN </a:t>
            </a:r>
            <a:r>
              <a:rPr lang="el-GR" sz="4000" dirty="0"/>
              <a:t>Σ</a:t>
            </a:r>
            <a:r>
              <a:rPr lang="en-US" sz="4000" dirty="0"/>
              <a:t> </a:t>
            </a:r>
          </a:p>
          <a:p>
            <a:r>
              <a:rPr lang="en-US" sz="4000" dirty="0"/>
              <a:t>in work</a:t>
            </a:r>
          </a:p>
        </p:txBody>
      </p:sp>
    </p:spTree>
    <p:extLst>
      <p:ext uri="{BB962C8B-B14F-4D97-AF65-F5344CB8AC3E}">
        <p14:creationId xmlns:p14="http://schemas.microsoft.com/office/powerpoint/2010/main" val="2525266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952F-9111-D850-5577-3265CE05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0515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4000" b="1" dirty="0"/>
              <a:t>Ages // The age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28A33-676E-0F68-59F4-E8FD3998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1370-2F0B-D04B-AB30-DA9AF2EE208C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A screenshot of a diagram&#10;&#10;AI-generated content may be incorrect.">
            <a:extLst>
              <a:ext uri="{FF2B5EF4-FFF2-40B4-BE49-F238E27FC236}">
                <a16:creationId xmlns:a16="http://schemas.microsoft.com/office/drawing/2014/main" id="{DA229921-9BF9-B518-BC68-911536BE6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64" t="34154" r="7904" b="34128"/>
          <a:stretch>
            <a:fillRect/>
          </a:stretch>
        </p:blipFill>
        <p:spPr>
          <a:xfrm>
            <a:off x="4033158" y="2138329"/>
            <a:ext cx="4376058" cy="3543596"/>
          </a:xfrm>
          <a:prstGeom prst="rect">
            <a:avLst/>
          </a:prstGeom>
        </p:spPr>
      </p:pic>
      <p:pic>
        <p:nvPicPr>
          <p:cNvPr id="10" name="Picture 9" descr="A screenshot of a diagram&#10;&#10;AI-generated content may be incorrect.">
            <a:extLst>
              <a:ext uri="{FF2B5EF4-FFF2-40B4-BE49-F238E27FC236}">
                <a16:creationId xmlns:a16="http://schemas.microsoft.com/office/drawing/2014/main" id="{74CAEA1B-CE61-A6D1-C7D6-41378CEED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83" t="2104" r="9570" b="66068"/>
          <a:stretch>
            <a:fillRect/>
          </a:stretch>
        </p:blipFill>
        <p:spPr>
          <a:xfrm>
            <a:off x="73477" y="2194719"/>
            <a:ext cx="4084920" cy="3430816"/>
          </a:xfrm>
          <a:prstGeom prst="rect">
            <a:avLst/>
          </a:prstGeom>
        </p:spPr>
      </p:pic>
      <p:pic>
        <p:nvPicPr>
          <p:cNvPr id="11" name="Picture 10" descr="A screenshot of a diagram&#10;&#10;AI-generated content may be incorrect.">
            <a:extLst>
              <a:ext uri="{FF2B5EF4-FFF2-40B4-BE49-F238E27FC236}">
                <a16:creationId xmlns:a16="http://schemas.microsoft.com/office/drawing/2014/main" id="{1B3B90DF-FF08-C0EE-0A28-D018B7CAE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24" t="66188" r="9900"/>
          <a:stretch>
            <a:fillRect/>
          </a:stretch>
        </p:blipFill>
        <p:spPr>
          <a:xfrm>
            <a:off x="8237711" y="2194719"/>
            <a:ext cx="4084918" cy="3657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D0BEF2-989B-55ED-ADD4-EAF83FA62B04}"/>
              </a:ext>
            </a:extLst>
          </p:cNvPr>
          <p:cNvSpPr txBox="1"/>
          <p:nvPr/>
        </p:nvSpPr>
        <p:spPr>
          <a:xfrm>
            <a:off x="491244" y="6017796"/>
            <a:ext cx="3249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From: Jeffries+2014</a:t>
            </a:r>
          </a:p>
        </p:txBody>
      </p:sp>
    </p:spTree>
    <p:extLst>
      <p:ext uri="{BB962C8B-B14F-4D97-AF65-F5344CB8AC3E}">
        <p14:creationId xmlns:p14="http://schemas.microsoft.com/office/powerpoint/2010/main" val="50588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46264</TotalTime>
  <Words>1726</Words>
  <Application>Microsoft Macintosh PowerPoint</Application>
  <PresentationFormat>Widescreen</PresentationFormat>
  <Paragraphs>333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Aptos</vt:lpstr>
      <vt:lpstr>Aptos Light</vt:lpstr>
      <vt:lpstr>Aptos SemiBold</vt:lpstr>
      <vt:lpstr>Arial</vt:lpstr>
      <vt:lpstr>Arial Nova</vt:lpstr>
      <vt:lpstr>Calibri</vt:lpstr>
      <vt:lpstr>Consolas</vt:lpstr>
      <vt:lpstr>Fahkwang</vt:lpstr>
      <vt:lpstr>Franklin Gothic Book</vt:lpstr>
      <vt:lpstr>Franklin Gothic Medium</vt:lpstr>
      <vt:lpstr>Helvetica</vt:lpstr>
      <vt:lpstr>Office Theme</vt:lpstr>
      <vt:lpstr>Young K Dwarfs and Space Motions  in the Solar Neighborhood:  The Nearby Young K dwarfs Paradox, and How I’m losing my mind</vt:lpstr>
      <vt:lpstr>CHIRON / NOIRLab Resources</vt:lpstr>
      <vt:lpstr>Galactic Kinematics and  Young Associations</vt:lpstr>
      <vt:lpstr>Industrial Scale Spectroscopy and Kinematics</vt:lpstr>
      <vt:lpstr>Using Young Stars: OB stars</vt:lpstr>
      <vt:lpstr>MHD Simulations, Mergers, and  Star Formation</vt:lpstr>
      <vt:lpstr>Young Moving Associations // BANYAN Σ</vt:lpstr>
      <vt:lpstr>PowerPoint Presentation</vt:lpstr>
      <vt:lpstr>Ages // The age Matrix</vt:lpstr>
      <vt:lpstr>Ages // The age Matrix</vt:lpstr>
      <vt:lpstr>PowerPoint Presentation</vt:lpstr>
      <vt:lpstr>Gyrochronology,  Up to 3 Gyr</vt:lpstr>
      <vt:lpstr>How K dwarfs contribute??</vt:lpstr>
      <vt:lpstr>PowerPoint Presentation</vt:lpstr>
      <vt:lpstr>PowerPoint Presentation</vt:lpstr>
      <vt:lpstr>PowerPoint Presentation</vt:lpstr>
      <vt:lpstr>Volume-Limited Sample, completed</vt:lpstr>
      <vt:lpstr>Equivalent Widths (EW)</vt:lpstr>
      <vt:lpstr>Equivalent Widths (EW)</vt:lpstr>
      <vt:lpstr>PowerPoint Presentation</vt:lpstr>
      <vt:lpstr>PowerPoint Presentation</vt:lpstr>
      <vt:lpstr>PowerPoint Presentation</vt:lpstr>
      <vt:lpstr>Spectral Analysis</vt:lpstr>
      <vt:lpstr>Spectral Analysis</vt:lpstr>
      <vt:lpstr>Kinematic Analysis</vt:lpstr>
      <vt:lpstr>Kinematic Analysis</vt:lpstr>
      <vt:lpstr>PowerPoint Presentation</vt:lpstr>
      <vt:lpstr>Kinematic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Explanations?</vt:lpstr>
      <vt:lpstr>PowerPoint Presentation</vt:lpstr>
      <vt:lpstr>PowerPoint Presentation</vt:lpstr>
      <vt:lpstr>The SPICY RKSTARs: Spectroscopic Photometric Interferometric Catalog of Young RKSTARs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Sebastian Carrazco Gaxiola</dc:creator>
  <cp:lastModifiedBy>Manzano Pisco</cp:lastModifiedBy>
  <cp:revision>31</cp:revision>
  <dcterms:created xsi:type="dcterms:W3CDTF">2024-12-16T00:56:43Z</dcterms:created>
  <dcterms:modified xsi:type="dcterms:W3CDTF">2026-03-10T19:09:49Z</dcterms:modified>
</cp:coreProperties>
</file>