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4933" r:id="rId2"/>
    <p:sldMasterId id="2147484947" r:id="rId3"/>
    <p:sldMasterId id="2147485682" r:id="rId4"/>
    <p:sldMasterId id="2147485694" r:id="rId5"/>
    <p:sldMasterId id="2147485706" r:id="rId6"/>
    <p:sldMasterId id="2147485730" r:id="rId7"/>
    <p:sldMasterId id="2147485742" r:id="rId8"/>
  </p:sldMasterIdLst>
  <p:notesMasterIdLst>
    <p:notesMasterId r:id="rId45"/>
  </p:notesMasterIdLst>
  <p:sldIdLst>
    <p:sldId id="1012" r:id="rId9"/>
    <p:sldId id="1060" r:id="rId10"/>
    <p:sldId id="1016" r:id="rId11"/>
    <p:sldId id="1021" r:id="rId12"/>
    <p:sldId id="1018" r:id="rId13"/>
    <p:sldId id="1019" r:id="rId14"/>
    <p:sldId id="965" r:id="rId15"/>
    <p:sldId id="958" r:id="rId16"/>
    <p:sldId id="1047" r:id="rId17"/>
    <p:sldId id="967" r:id="rId18"/>
    <p:sldId id="969" r:id="rId19"/>
    <p:sldId id="964" r:id="rId20"/>
    <p:sldId id="1020" r:id="rId21"/>
    <p:sldId id="1061" r:id="rId22"/>
    <p:sldId id="1009" r:id="rId23"/>
    <p:sldId id="1025" r:id="rId24"/>
    <p:sldId id="1002" r:id="rId25"/>
    <p:sldId id="1003" r:id="rId26"/>
    <p:sldId id="1023" r:id="rId27"/>
    <p:sldId id="1008" r:id="rId28"/>
    <p:sldId id="1006" r:id="rId29"/>
    <p:sldId id="1024" r:id="rId30"/>
    <p:sldId id="1010" r:id="rId31"/>
    <p:sldId id="1062" r:id="rId32"/>
    <p:sldId id="1013" r:id="rId33"/>
    <p:sldId id="1063" r:id="rId34"/>
    <p:sldId id="1053" r:id="rId35"/>
    <p:sldId id="1052" r:id="rId36"/>
    <p:sldId id="1051" r:id="rId37"/>
    <p:sldId id="1064" r:id="rId38"/>
    <p:sldId id="1058" r:id="rId39"/>
    <p:sldId id="999" r:id="rId40"/>
    <p:sldId id="1066" r:id="rId41"/>
    <p:sldId id="1000" r:id="rId42"/>
    <p:sldId id="1067" r:id="rId43"/>
    <p:sldId id="947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0"/>
    <p:restoredTop sz="81791"/>
  </p:normalViewPr>
  <p:slideViewPr>
    <p:cSldViewPr>
      <p:cViewPr>
        <p:scale>
          <a:sx n="90" d="100"/>
          <a:sy n="90" d="100"/>
        </p:scale>
        <p:origin x="144" y="23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69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E4F42785-D5F5-264C-AA9D-2F118DE674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2B7EA94A-4EBE-DF41-B9B4-87AC5882B42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C6E45B9B-2D0F-444F-A67A-DC613758D7F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D2AEC01E-9881-8145-8F90-281729AB8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22300605-7890-2644-A571-583ABFA2527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76E02049-24AA-1742-89AB-64D2708466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2B9109-3389-DA49-8FA6-4B06EFAB3D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3847/2041-8213/aaf73f#apjlaaf73fbib3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opscience.iop.org/article/10.3847/2041-8213/aaf73f#apjlaaf73fbib40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94AC57BD-42D6-3F45-9E75-C58D510C3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0E1E13-39ED-F444-A173-4F78F73441B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878E451-B1B1-3A4A-98EB-0E53CA218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363B60A-C9BC-944F-99E8-18DD894A5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9CB97411-23EE-5440-95BB-90E3521991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74B712-D883-294F-A23C-489C75BDDEC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DFC6D8F3-2271-5F45-B04B-F3FDFB9BF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B9929AA4-8ACC-6944-9147-3EF58912A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Total masses of individual components integrated in a sphere of radius R. Dotted line: bulge; thick solid line: disk; dash: halo; and long dashed line: their sum.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9B662F22-D064-3942-9064-E719F90D93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9F12B6-D2D2-AD40-BA10-C5CF66399D5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B2C22225-3FD9-324A-BD1E-843F8C674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969FE1D-BCB6-784A-9E45-0FBB6CEC9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F18F24C0-3497-5946-91CE-6E9AB3883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D0F30-804D-744D-8191-99EA3F881F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9A294B9A-2266-F747-B13B-B6B6A70FE8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8CE66C34-0738-B247-9A5C-E9648F9E7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mid-infrared P-L relations key … you can see the Cepheids far away</a:t>
            </a:r>
          </a:p>
          <a:p>
            <a:endParaRPr lang="en-US" dirty="0"/>
          </a:p>
          <a:p>
            <a:r>
              <a:rPr lang="en-US" dirty="0"/>
              <a:t>Rotation curve of the Milky Way for Cepheids assuming 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 = 8.09 kpc and </a:t>
            </a:r>
            <a:r>
              <a:rPr lang="el-GR" dirty="0"/>
              <a:t>Θ</a:t>
            </a:r>
            <a:r>
              <a:rPr lang="el-GR" baseline="-25000" dirty="0"/>
              <a:t>0</a:t>
            </a:r>
            <a:r>
              <a:rPr lang="el-GR" dirty="0"/>
              <a:t> = 233.6 </a:t>
            </a:r>
            <a:r>
              <a:rPr lang="en-US" dirty="0"/>
              <a:t>km s</a:t>
            </a:r>
            <a:r>
              <a:rPr lang="en-US" baseline="30000" dirty="0"/>
              <a:t>−1</a:t>
            </a:r>
            <a:r>
              <a:rPr lang="en-US" dirty="0"/>
              <a:t> (model 2). Red data points represent high-mass star-forming regions (Reid et al. </a:t>
            </a:r>
            <a:r>
              <a:rPr lang="en-US" dirty="0">
                <a:hlinkClick r:id="rId3"/>
              </a:rPr>
              <a:t>2014</a:t>
            </a:r>
            <a:r>
              <a:rPr lang="en-US" dirty="0"/>
              <a:t>). Gray data points are taken from </a:t>
            </a:r>
            <a:r>
              <a:rPr lang="en-US" dirty="0" err="1"/>
              <a:t>Sofue</a:t>
            </a:r>
            <a:r>
              <a:rPr lang="en-US" dirty="0"/>
              <a:t> et al. (</a:t>
            </a:r>
            <a:r>
              <a:rPr lang="en-US" dirty="0">
                <a:hlinkClick r:id="rId4"/>
              </a:rPr>
              <a:t>2009</a:t>
            </a:r>
            <a:r>
              <a:rPr lang="en-US" dirty="0"/>
              <a:t>) and are rescaled to new (</a:t>
            </a:r>
            <a:r>
              <a:rPr lang="en-US" i="1" dirty="0"/>
              <a:t>R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l-GR" dirty="0"/>
              <a:t>Θ</a:t>
            </a:r>
            <a:r>
              <a:rPr lang="el-GR" baseline="-25000" dirty="0"/>
              <a:t>0</a:t>
            </a:r>
            <a:r>
              <a:rPr lang="el-GR" dirty="0"/>
              <a:t>) </a:t>
            </a:r>
            <a:r>
              <a:rPr lang="en-US" dirty="0"/>
              <a:t>using formula . Solid and dashed lines show the best-fitting models (linear and universal, respectively).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834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9359F615-4481-AF19-37C9-777633149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BF760F-EA83-334F-8C29-AD9A51ADF6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F37CFC24-8449-EE97-4B1D-38329E4EEA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8B5E9564-4B32-EC41-359B-676F90B86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EXERCISE: trace spiral arms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~ 50 kpc across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2 arms + 2 major spurs = 4 arms?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finished cluster lecture first, so this set would take about 50 min, not 75 min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8C468700-D4A6-D576-E62B-CDABB941BE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73B2C-1ABD-5149-B23B-2BC5DAC43F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4C062CFC-4B13-0076-F486-CEC2B0F94A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C29FB3A-3F91-62E5-9748-4B40EF28B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EXERCISE: trace spiral arms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 arms + 2 major spurs = 4 arms?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EF29C126-B003-1259-FBEA-AFD795EF97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26EFC-7B25-DB4D-8248-A4A3F841419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06F89C10-CC75-17EC-A6A3-984B68121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A687BE0F-5139-9141-8C18-B50D2CC01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EXERCISE: trace spiral arms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2 arms + 2 minor spurs = 2 arms?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D774876B-2203-E652-6B5C-8FB6925CB6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78DA6E-018D-A149-BCC9-7C2471BD61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C8734FD8-3C97-2AF7-685C-81B7749A1B5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80617AE7-C96F-2E44-21AF-A5C5693B8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7EC53038-F68D-68D4-6487-21357DFBA5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01197A-3CD3-4746-AAAF-4631D47C2D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C81A7AE3-A278-8535-53CE-0472DFAA74D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BA140128-569F-5E76-6F68-A127C7072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14CE7F67-A312-2A69-CBA6-006E75DEE5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8DDF2-8E84-7A4A-A20F-F8F8223249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EC3B7547-9A75-3108-1BC7-C3248BE573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FFE40F67-A178-F5C0-3DFB-05072628A5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D8783D06-EB18-C3C8-C226-BC92A47B80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34F5D-8B25-484D-A97B-FAFAF0E185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38913B8F-662A-41AC-8794-CEECB62601D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B9CB8096-D881-8958-D943-5033E30A6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Perseus and Scutum-Centaurus are 2 “major” arms attached to bulge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Norma and Sagittarius are “minor” arms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F99EB52B-F773-3018-B523-16DEE323A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91FEC1-4945-5E41-9F0A-849DDFCBCF2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933F8E1A-33F7-E9EE-E594-7AAB589079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9353CE43-6823-E199-B752-F6B8BCAB46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Cygnus must be Outer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DB8ECEE5-CA12-7EE4-0B4E-DC686BD4E1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12B616-1330-CF47-819E-18ADC0D65AD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294E9FB6-B655-8BB4-A6F5-F5A1B0D59D6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4B764003-FED5-A1BD-DE7D-41AC3F8C9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alphabetical except for Orion Spur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2E12910E-F980-DF59-32C8-BF359DB252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E93E6-A2E8-4F45-BA54-91C466C08E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4D124F84-21E7-F21C-725E-71FCE2A5D31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6285541C-1F97-E696-43CA-771A357DC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MASER = microwave amplification of stimulated emission of radiation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cause = amplification of microwave radiation by stimulated emission, caused by inversion of level populations of interstellar and circumstellar molecules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region &lt; 1000 AU of protostars, caused by individual objects or flows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OH, H2O, NH3, SiO, HCN, CH3OH is methanol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92543D65-3E0B-CD12-AFEB-B8C6BF258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A8CAE-066D-234E-9DA6-486FEB59A5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B072A1E1-9BA3-4153-9282-76C4E41035F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F54671D1-FFD7-6E7D-6BF0-6A6ECFB585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tiny parallaxes!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269 is star formation region key point on rotation curve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212DF3C0-609A-D673-9660-A3E0613B95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2033B-E906-0243-B46F-069AEFD998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E0B273FE-ADE0-161D-23B7-AE6F2B556B5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BC31F77-FF06-AC4B-D661-9A3AE90D93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FC99E2CB-C66A-0D1E-2D65-6D9FA79D0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C678D6-9A62-D746-8711-7B6A4BB3BD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497C1579-C3DF-DA15-2A7B-512720FBFF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F232648-B14B-30DE-D366-3EF6A6DCD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long vectors radiate from Sun for distance uncertainties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yellow = inner Galaxy sources … open circles = arm assignment unclear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557DA888-7328-6E5A-B208-3A734C9B3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FDA789-B80A-B441-8E00-84C14DA0EE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C84C067A-A00C-3565-8364-2C86B29F4E9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114B9DAB-FC5A-35E3-507D-82EEC4158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1CEE523A-67B7-8B0A-FB06-10033A414B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9B2B7-D55A-F144-AD1C-72F4D50EB5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C30B5E7C-E178-8116-90DD-99BAF75556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DEFB9826-C96A-F547-3AF1-BE2D4673D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long vectors radiate from Sun for distance uncertainties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yellow = inner Galaxy sources … open circles = arm assignment unclear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34F19398-CC2C-03AD-7BEB-BE811C496D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5D5BF-26C3-F044-A239-D87078C3452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E161B29B-F99C-7E35-35A9-AE6A882BD6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02667EE9-5B28-8B80-86F8-A23A716ED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long vectors radiate from Sun for distance uncertainties</a:t>
            </a:r>
          </a:p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yellow = inner Galaxy sources … open circles = arm assignment unclear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7D76E4F5-91C9-DF48-9CE0-126FA0B72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381D6-E2E0-6E4D-BA4E-406AE838CB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4028B9D7-B52F-B146-B3F5-1C45411D9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A62FC93-62D0-3043-94DB-8690B7A91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bubble data not fit --- unrelaxed young structures and thick disk stars</a:t>
            </a:r>
          </a:p>
        </p:txBody>
      </p:sp>
    </p:spTree>
    <p:extLst>
      <p:ext uri="{BB962C8B-B14F-4D97-AF65-F5344CB8AC3E}">
        <p14:creationId xmlns:p14="http://schemas.microsoft.com/office/powerpoint/2010/main" val="1010052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293DE5B6-96A0-774B-3D17-BCA00C8C27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412D7B-4D0C-EE43-8E90-777C3C1D9E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D8813837-82C2-4B5C-F55D-5F6D31FAE3A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85C4E31D-B826-2049-FA8F-74DE5E140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12ECBF1D-1F2E-64CF-3D9E-268AA0A2A8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04FF4-BCE0-2E44-AD16-E9FE0213578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CED94186-0653-188B-D9F7-3B9367CE93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0399726-070F-3775-B22E-62A0E61C6A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BF5F6EB-8F3A-3D9C-676E-0354B1E56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D353D-EDE0-4E4E-8569-A18FA36495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0FF1B22-C177-05E8-C614-B612EA979A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9616A43A-3747-0FBC-583D-F0CC3244D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you don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Arial" panose="020B0604020202020204" pitchFamily="34" charset="0"/>
                <a:ea typeface="ＭＳ Ｐゴシック" panose="020B0600070205080204" pitchFamily="34" charset="-128"/>
              </a:rPr>
              <a:t>t see OB stars much past dust lanes because they blow up soon after being made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arms are ~static … gas/dust/stars move through them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2F318104-38BD-0731-F2EE-C7B36A11D1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EA0803-9935-F44D-AAB1-39FBF84907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BC5DEE2C-5FF8-C7F5-BB04-6FBE48AE8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4B3AB33B-EBB7-218D-B081-0831504D6B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Lin-Shu thought the waves were long-lasting (~stationary) and rotated slowly, BUT THEY AREN’T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8C35B364-3815-E223-5CAF-5195C7D9E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FCFBD1-3185-EB48-8D99-D9533C0869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001BBBD-A110-ADCA-0685-4BCF9D56F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06351A6-D5C8-AE48-96F8-38AC3C8E9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8B4B9AE2-3A20-3B43-19A9-E49E616F6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22A6F-3641-4D46-97B3-607B4B5E23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0574D638-ACE2-E319-570A-1A667B687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0C04735-6F1C-4E01-9D4D-9325E1CAF6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23E481AD-7958-874F-9B55-A0110F3BFA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32FA84-ABDA-7C45-B2E3-9F725050CE6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D592B371-AF86-2640-AD55-3AF82DEBA1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04619158-2470-AB4D-B459-0A38C3172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7D76E4F5-91C9-DF48-9CE0-126FA0B72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6381D6-E2E0-6E4D-BA4E-406AE838CBB3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4028B9D7-B52F-B146-B3F5-1C45411D9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BA62FC93-62D0-3043-94DB-8690B7A91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1886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EXERCISE --- students go to the board in groups to map rotation curves before revealing plots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Solar System ---NO, space velocity decreases as you go out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Carousel --- NO, space velocity increases as you go out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Hurricane Katrina --- NO, very fast in center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3949 --- YES, similar to Milky Way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945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BC4A61BF-E921-F543-B20E-AC3D39D9D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DE3266-D360-A142-8566-7B177618F77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CCC41553-7548-A948-96D0-7A01F0A3E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70F36F32-97E6-EB45-A631-E1FAEBE91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Solar System ---NO, space velocity decreases as you go out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Carousel --- NO, space velocity increases as you go out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Hurricane Katrina --- NO, very fast in center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NGC 3949 --- YES, flat moving out …NGC3949 similar to Milky Way</a:t>
            </a:r>
          </a:p>
        </p:txBody>
      </p:sp>
    </p:spTree>
    <p:extLst>
      <p:ext uri="{BB962C8B-B14F-4D97-AF65-F5344CB8AC3E}">
        <p14:creationId xmlns:p14="http://schemas.microsoft.com/office/powerpoint/2010/main" val="77601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073C8B05-7415-C34B-8190-42CA9B3C1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398E0A2-7A19-6B4D-A887-B3B05D998644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AF90F920-234A-9440-9210-753742DD3D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03A24BC2-210A-4E48-93E3-910C2EA19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spirals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EB72E26F-3FB8-1E4D-812D-1426F1080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A21866-95AF-2148-B607-890D0E43023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D27CC7E2-ED56-B44D-85CC-2B5EFC6D18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F8BACC4-61F2-F24A-BC96-07BF19523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Fig. 1. Observed circular velocities representing the rotation curve of the Galaxy. Open triangles: HI tangent velocity method (Burton &amp; Gordon 1978); rectangles: CO tangent (Clemens 1989); reverse triangles: HI tangent (Fich et al. 1989); diamonds: CO and HII regions (Fich et al. 1989; Blitz et al. 1982); filled triangles: Demers and Battinelli (2007); circles: HI thickness (Honma and Sofue 1997a, b); big circle at 13.1 kpc: VERA-parallax, proper motion, and velocity (Honma et al. 2007). All data have been converted to (R0, V0) = (8.0, 200.0 km/s).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77FB752-0048-0749-B99B-A687780C9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D2BDD-FBAB-F54A-BA8F-BF7DCB9FAA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2064E11B-9E13-8B4C-B74A-4E8DF15AA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535AA3B1-4285-924C-BE7E-253532CED8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Fig. 1. Observed circular velocities representing the rotation curve of the Galaxy. Open triangles: HI tangent velocity method (Burton &amp; Gordon 1978); rectangles: CO tangent (Clemens 1989); reverse triangles: HI tangent (Fich et al. 1989); diamonds: CO and HII regions (Fich et al. 1989; Blitz et al. 1982); filled triangles: Demers and Battinelli (2007); circles: HI thickness (Honma and Sofue 1997a, b); big circle at 13.1 kpc: VERA-parallax, proper motion, and velocity (Honma et al. 2007). All data have been converted to (R0, V0) = (8.0, 200.0 km/s).</a:t>
            </a:r>
          </a:p>
        </p:txBody>
      </p:sp>
    </p:spTree>
    <p:extLst>
      <p:ext uri="{BB962C8B-B14F-4D97-AF65-F5344CB8AC3E}">
        <p14:creationId xmlns:p14="http://schemas.microsoft.com/office/powerpoint/2010/main" val="55686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320042-BF25-9E43-9ADF-CD8E29726E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F8A586-57A7-5D40-92FF-C3D2956A6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FFD14E-F3DE-E140-AD16-F2333D2AC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38192-3F3F-DC4A-9272-8DBAFC436A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66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AA36DA-97CB-5B47-A922-315C73FA8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EC1C35-BF7C-3248-A690-F1D02A570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48BDF7-E05B-1C44-8B0D-66E29C463F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1B19-F373-BB48-AA96-C4893E83CD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92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32520A-51FE-6441-A9F3-0275354FA8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898F92-871D-B04C-B20B-5230B38BF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C46748-9F6F-A34B-9800-B15A1F50F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BB29E-65B2-E34F-827F-AD2FD360F7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41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113099-1374-7346-A9F3-268B2BCB8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DFF58D-B2E8-9E4D-BFCD-0F29198014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1D3DCB-50AD-2A42-8768-A419366245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9F1BE2-7E60-484A-8A6A-3D5C0DFB5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2182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30488B-E491-9B43-9A65-D2062CE118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2461D-B726-444E-9604-8BE2A7ACC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C60373-EF46-4743-A128-63ADF0F27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4A5FD2-DB28-1B47-97B7-04F9CF2CE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6907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D8402C-87D7-FD4E-962D-4FD0FC4CC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B1143C-D0A7-A745-8671-4920D7BB1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247916-C6C3-6542-B576-E5B210FCD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47DE89-67DF-CC47-B479-B2163ECFD6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52895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F7294-3657-6741-B5EE-558D15876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CD64E-8E5A-0041-BF9C-80A6486F9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42D15-CA3E-4244-873B-E92BC5FB1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A92621-FE5A-0341-90DC-CC877F7A73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54731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CF2FB8-8DA0-BB46-9330-9E0D72BE9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317A5E-DEA7-234D-9E90-F7FFC7136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B79C4A-080D-0C4B-8F1F-5B3BD96717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4F3C19-7962-7141-851F-B9E09D421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598070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21AEA39-2733-7A45-98BB-47AAB3FB0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5F7409-EB53-684F-9A6A-0B96AC0FD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390924-B092-A449-B28C-348BFF9EB2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4B03AB-DB78-8944-9EF5-5DA08885E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80437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C97B36E-E448-A24A-8294-9357434C5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DEC83A-7856-1B4E-915E-0D71EC754C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303304-C741-5B4D-9BB1-D3BCEA8D82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7563FD9-2E5B-3B48-83BB-3BC4741FE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932753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722FA-CA24-4147-8AC9-329597049B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09250-2C27-6948-A251-12A6831EC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818B0-4293-1744-B414-BD10D446D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C5A4EC-4817-6349-B95F-5B88D42E8C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127179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895EDF-D145-C04F-B67E-0DE0B9699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14D591-C796-A542-BC14-5E25AF9A8D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BA0F05-56D7-D241-A208-207601E86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20FE6-CDDC-6346-A055-C396F3D1E8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785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417F5-91FC-724B-AFCD-AEA759190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F3569-CA24-2247-BD1A-C1FBD50B9F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B5FC9-C138-7349-821A-148817405F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AA8C30D-D788-AD4A-B38D-8C7143881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7082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75A71C-8352-DE41-83AA-BFB6E9F15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1C9EC3-798B-1B46-99DD-C9F8E77248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A7AC8D-567F-1D46-87CD-3C44CB50DA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D50DB7-13CF-7B48-A3FA-6533F247E7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423815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B5F7DF-AFCC-3A42-B65A-F66E5838E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055E3B-EA68-6942-BAB3-9591660420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5D70DB-DE37-3040-ADFB-3C28EBAC5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1CB064C-58C7-AD49-9F72-508C4188BC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383306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02849-8AB7-1E40-8698-6D16EE97E4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A7A92-B144-2F40-9CB2-E709F6B61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97E2E-BB26-1C4E-A539-C4FF30B13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A8D509-EF82-914E-AC2A-2CBB83D5BD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635926"/>
      </p:ext>
    </p:extLst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28B8EC4-701F-8F49-9910-0B473E8E2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DABE2D7-2395-DE4E-B432-BADE7080E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9BCCD36-C490-AD4C-9312-9B0B120BB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33C9A4-FE3A-DE40-9904-4D413E7163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013605"/>
      </p:ext>
    </p:extLst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128290-C9D6-9F4B-AB0B-CBAC5F6BCB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2FFEEC-C018-5A47-BEE8-A9C1DF876A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50D23C-71B1-D943-A99E-03EA473ED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515D08-5FA1-E34C-ACEC-2E0EDC746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525815"/>
      </p:ext>
    </p:extLst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F304A-9B46-2E4E-A776-D6893AED3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EDAE96-F447-E34E-9D2D-4C905F8265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3B1CBE-7DD5-4A45-94F0-554B836D96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1B5EE4-186C-E841-BAB2-9C1CB5825B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270161"/>
      </p:ext>
    </p:extLst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CC12C-A8D0-724F-AFA7-BBDA3F7FEE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8D9743-60CA-934E-AFA8-3DA305F09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848A52-9D24-6E4B-B542-2E52FD84A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5CA89B-46CF-864E-A928-8B839DA8C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047360"/>
      </p:ext>
    </p:extLst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CB4B0-6165-074E-A9F3-BAEBAC3A2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3D7C5-DF07-514B-B1F8-E0959F9DDE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B99A2-9721-FA49-ADAD-410A0EC67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4FE78B-E121-9C4D-A806-6F451A09A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136838"/>
      </p:ext>
    </p:extLst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B17EBD7-61C0-B743-9641-C80ADA9B6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663EF6E-E688-6146-BE16-5498B0EC3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E1BC3FF-B2EC-BF41-AE3C-DD82B3828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68F367-1237-444A-AD89-95087FB43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931649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42E3E2-69DA-2946-BB73-43672C4474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5FC434-A099-7841-B25E-0360DB053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CEDE9B-3A4F-3A47-9AEF-C30C639C1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B95A-4DDF-4D40-AF8F-8001E10DA9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385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931F6C-F971-E042-819E-BDAE38023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EB40F5-1764-6049-BB37-70472B51B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0D30493-B60F-6C43-BCEA-0AF39D67C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43B81E-883A-F340-9B42-8AD96A3F2D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893040"/>
      </p:ext>
    </p:extLst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D3C9CE-8E99-0D4E-9047-0B81BF614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8A362C-C9EC-C943-A945-3791A38123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E503F8-FEFC-A24A-A614-A56492B38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67A438-420F-9E40-99CA-494019273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323590"/>
      </p:ext>
    </p:extLst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ACFA3-252B-CA40-8CD3-F4BBDBB50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59D34-0A19-F043-BDA1-BBDA4837A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2F32F-6489-F942-8B44-D7A743B66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15ABFB-39D4-6940-ADFB-E80407C0F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017152"/>
      </p:ext>
    </p:extLst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4A2F2-7F85-DF4D-9150-62D1BC20E9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43B68-EA64-7040-A291-BB8737FBA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F38D9-5F8C-094A-AC6F-0703DEB9B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374EE0-BBF0-1C45-B05A-26847DC24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391518"/>
      </p:ext>
    </p:extLst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B34E6D-0BD1-3841-882D-BF8869CC3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8A6893-CAAB-2A4B-A2EB-93D7344169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29AC84-EBD6-054A-96F3-C85988712A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B9D66C-668B-DE4D-8A06-8B54944A8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804865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6F0458-0B93-F345-9575-E2513464F5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2A3BF-942E-9347-913A-B9012A5107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4793BA-B586-B849-B03E-B2D66AA2A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F4C89C-7FFA-A845-A82E-645E2CA9DB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726629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ECC8A-70FC-954A-BCF9-D9E5DAF90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EBFFD-3B6F-7C43-98C7-44374790FC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06D7C-53E2-714F-BA6B-4DB874D824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66B9B6-63E1-7A4B-AE60-53D04C6AEA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13838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F32F965-3389-AE41-8887-5EC01899AF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628E44B-6A59-CB49-998C-3AE90B014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DAC76AB-EE10-2F45-87E1-4D122C72B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976075-D152-5D4E-90E8-388867C2D5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79542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32FF9A-523D-034F-8BBC-3C82F24BB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136F8F-A625-5440-B209-0304640091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3E2F7-5FB1-5549-A484-237966561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35FBE-26F1-6447-9A28-2897CB071C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192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7FB1E-F5B9-964F-A35E-2079F42A8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4F3E14-806A-5146-B534-5433A1022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438358-5E18-F448-87CD-87A8A1786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B89B5-AFAC-2B41-BE50-3B3A7C4FD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13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2660A-A039-A146-962A-33E11D0FD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C3D05-4053-1448-90B5-4721CF01F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A12F8-7F5F-8846-83B1-B0B93914D6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680B0-9F48-0646-8BA9-1C59887814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034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5DCFA2-8B77-D641-8FA7-98AE7814F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EFC0A-E68E-C84B-977C-23DCA889E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1DBCE-FEA2-C345-8689-E5F97FFE4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0BAF6-68E7-A045-B344-391A8E4C9C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262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7250-7332-C04F-BFE9-7F196C773F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E9A5B-82BA-5047-A91B-39EB6639E1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43306-C222-7A49-B1D0-8826A3173E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A4C6C-91D8-6246-AC66-14B1AEAED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180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F4904F-2FBE-D149-ABD4-7F8D4C6F13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934454-5307-4042-ABC3-D67A594752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EF150C-FA67-EC42-8E8E-F0A90EC09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59313-E94F-FD4D-8748-F9167F0E6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822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94F378-1C68-B54F-9D7C-50EAD181D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AC5E3A-9434-A14A-89D8-AB9DDCF9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C638CC-FCEF-AA4C-B440-E9689E7F2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EB34-1AEA-DE4E-95DF-86D060240E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121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BB9A4-91B6-FC4B-AC33-5C7B91663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D1DE1C-1F92-6246-A566-0AE741B46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880555C-2D5F-154B-800F-9B2AD1B0B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91F3-953C-DB47-A1A6-791F209C92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876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AA655-CABA-D648-B172-AE1EBAC301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AF6225-E419-6D4B-9A49-7DB9C2F56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FCEBD7-780F-B64D-A21C-AB8EA7680D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248F3-004B-974E-977A-1F1D83312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195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013F0D-454C-4840-A513-26F848F47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F8907-9971-A94A-A038-1F6804D82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07998-9943-894D-AC6C-DA6C68AE1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E776F-D273-6940-BCD4-C9D1B55C9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262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45339D-5A54-1044-8AD5-8C5DB0AB7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E418F2-6A62-C441-B6FA-B196FBF590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D4FD7-5693-3F4A-883D-D2F230C71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EDD2-1DE9-B04A-B742-560BEC7D62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776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96C790-6118-3348-A77E-95A7ED6E3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BE3E8-5D4E-8041-BA0C-75F1D86746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5C455-AA4C-9E42-B58F-10293F9B4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05242-0A89-DE4F-994F-F8DF433DF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97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B976BC-E21C-E79A-D6BE-7A8A279309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9B5FD-CDB9-D62B-ECB6-D9C2CB777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C180DF-8845-680A-6BD9-CCF3974E4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42250-3161-C748-BFC2-E6A1474E2F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57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D7D582-AD32-DE4D-A878-65A14607F0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60F2D77-1733-3540-BF01-144B54EA6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5BD2CF-FCB3-3947-9055-C483F3EF0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08F93-516F-1649-A359-E2AB3AC0C1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2561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2AB5F0-922E-77C8-4677-EE460E68D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25320F-B1C5-F153-4B2D-51BB06ABA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A661CB-EA8E-135B-892B-EDE7839A20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52482-866E-6F4A-A8B3-C120A379DD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263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D32FCF-49EF-2E2C-6AFF-4210BE339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89A64A-97EF-44FE-4CE6-B636CF9CA3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7C6D5D-F8B3-D49B-7A2D-923EE5D177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B8ADF-BFFE-6642-B226-482997B8D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692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F255B-B8DB-5055-7BF7-133B1E22A9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296DF-FCC8-63E1-E065-29070C64B3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0C7967-35CA-00BE-F54F-462E1D389F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25CE-99BE-1041-AFF0-E20CA35663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39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4604757-73D3-B8B9-E743-52A54B439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0B8968-5E45-97C0-3F57-D174B0BB18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9CCD03-0DB2-5948-D8F5-73092C7F6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4903-9699-A749-8142-2AB93EA6BE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142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25D75CA-BBAD-E713-A920-6B09E9B79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308DE7-4145-7897-208E-F7B7F55C8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441788-E496-A54E-3233-CEC325A16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7E91E-5CF5-4048-B546-4F04E8F3D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350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3EDD3E-AC73-CBB1-2A32-7A303DF6A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38AAD3-95F9-427A-EE4A-7F71ED6B8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A3C473-3CAE-DFBE-E81D-B992FA2203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47188-CAB0-384A-BDB6-93F633B53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540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C70D3-40F7-8036-637F-378E6B59A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641A9-5D27-3A2C-F9BF-59C1D530B4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FE6D2-868C-63BF-5207-B5AE641106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530D9-5C98-BD43-825B-3CE5BE3122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942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99CF0A-DD9A-1F39-A829-CA6E6725A7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D496A-9FB6-598A-0DDC-54DFE885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2EC50-FA4E-D153-3BFB-523BB100E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E379D-C4AE-F845-BEE4-81CB4F8AF0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583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5AAE7-F8AE-A081-C38A-E6A1B7A488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B017F5-AFF2-FB42-742D-B5F79ECE8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991EFE-A2DB-52CA-671A-F12A046405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13543-7994-B641-828E-B7EC2F182E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28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1A40C8-D179-5944-4F77-921983C11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3A3E51-63E4-9251-342B-5005F34683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DDC290-39B7-8AC2-0020-C811EE08A0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1505D-8D8D-F840-A807-528FAAFBA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75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445E84-0CD4-F44B-9B35-B2CF58D5B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D1A1E0-C76F-DB41-A08E-CFA92B7F3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452C3F-FAD5-8D4C-9A34-5B9E5DB55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BD8F9-BC7F-C24D-8AB7-2E2902846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72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9E319B-DB33-9A75-6B23-741D077A4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C3A94D-5259-AF5B-57FC-A7CA99A69A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DFBE9D-C5A2-3D0C-740E-359DF2449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E78CE-FA05-6846-9BF5-24111BD947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0686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F0A398-4C96-CD27-05B4-BEC75166D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9CEE47-144D-5B5C-741E-FCEC20795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7D086-977C-0396-C16A-E2799CB47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A5F72-9206-4B4E-9F9A-1730A20FB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020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1FC1C4-8C71-66CF-2042-F0DABD21C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5B42E6-8FF7-C93F-E420-2BFBB6B64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0E5D1F-B4FF-E562-D541-BA56842C24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2080E-65FA-004F-AA00-CB1EFF973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29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200B4-67C0-1141-D19F-C5E925D0A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37AE8-7A85-38EF-3AD2-3AE92FC65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E7E254-F6A0-63FA-F97B-B58D00456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8896A-0D0E-5249-91D7-08392EFD7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82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D7591C-9C6E-CE50-2856-6F26F06DA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DAA24A2-B4AD-CCE0-BEC9-C8E8166629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7EB9BF6-F61D-031B-F69E-670A1D48AF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0478B-0AD8-A147-818C-55A373D54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446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65EBDD-68D5-CE1A-8F0D-A31B1C88C9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35A3CF-72A7-6CB8-AF39-8648ED319C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BB622F-F22D-0CAA-E562-2D412584AB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6A9D1-0E5B-5848-BD86-74B59FCDE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033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B367E8E-190A-15EC-A84E-57EB2701C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3BAD95-00C2-B8AB-0094-0B8CD7F34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F65012-1517-93B7-B0E1-FE3C3DBA8C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D989B-C308-5746-A1AF-96ADA2B276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9541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9A11CA-FEA6-5F92-724A-A8EB0A470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CBD61E-53EE-0BF6-2CA6-7A8B9A50A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2B3B18-9A61-1097-30B6-D7529411C3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A3EAC-A317-474E-A1E9-1CDFCD68F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0912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C4DA2B-7635-64BC-CEC6-4B23F5552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9EE8B-D47C-F166-7180-2C3B7B912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9FD6CE-40A3-696F-2AB5-6BA586693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E483A-2031-4A44-BD6C-A6596225B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912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379ED6-9935-6D2B-190B-ECB1762880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208178-F000-8500-190A-B66DDA599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467C56-A124-CC95-BF65-6929936E0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19E97-416E-B74A-9F45-B75F9C3C22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71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A43281-C960-1B48-B638-D17C96049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EBE70E-3A66-D040-B3A6-EA34A62C22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F56C2-1E35-CC45-B4E0-D18198D54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1DA6-B1E1-C944-92FF-17C830B81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86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DE5357-24D6-ECCF-11B4-AA78D5470C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2F045E-7819-2F45-8257-1485262210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754FD7-D8B3-E78D-4068-EE47AC065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00E40-6BF5-C043-BA51-86629A9C53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646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FD9736-3556-9AF9-8840-77382475F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80A260-31D0-F578-38B5-CD8952F55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5597FB-6F0F-218E-7EF5-FE12DAAF07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95C1-D1F7-7048-8830-F1251F30B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4938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9DEE8-FCC2-4126-11FF-9D355AFB7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D081C2-65B4-6863-4BF5-3CE8CDDAF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6EF1F5-7B1D-5937-C990-E1F1BDE88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92EE1-7234-2C48-8290-6158082A5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3128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72DBA6-BD7E-C606-65E3-458D2464B1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BE961B-17A7-32B6-A5E1-85920C2E6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849A5E-BD89-B16E-CC73-F4B5D1C882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0F918-8E3B-0B4E-BB11-7E771C7A4A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368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671BD-22A3-1B17-03A4-FD7D4D496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F7D716-1CAB-B48A-9003-4A19B813BD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7E06C3-0AB7-EE56-C438-79CCA64B7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48B10-5E40-C043-B0D6-3B6625EC78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0280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F3CC61-51A1-92C1-BAB3-B267D19E7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55B9F98-EAFF-428C-4CD6-613FFB0C6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FC0FFC-E7D0-1D9F-851B-8B4F2E6A7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E1B5D-5647-584E-BC2E-9C9518CE0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5689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AE9E3B-B4D6-FEA1-5C64-07E9A0744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B0D9E21-3D41-337F-1183-170A6067F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0B08D1-A966-759E-8523-4CAA65C4D1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B710D-B970-D04B-B576-E8B4774D86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283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11DDDC8-2E2D-6C1A-F8C5-DD1178A892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EA990A8-C990-B04A-872C-AF51BF4B9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156B0F-2FAE-44B0-A632-89CE445BE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23E2E-8C76-3D46-B75A-992C0DAC4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4332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A5428-98C6-3C2F-FCDE-8C1212C70F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0563F-87B1-6EC8-8EE0-D1DDC7B15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0D797-1353-1D51-E46F-4C5284446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83A79-1037-D346-8C32-5080EEED6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6197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55BF27-0851-F4A3-E801-2E5B7E868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B5B84E-9E52-8A3E-5491-C1B41BABE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8B234-C8D2-4CA4-712A-76F695613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211E0-7C62-2E45-B8DA-5373A84FB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631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B3B519-6A46-DA4C-B558-6C16D9F789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1F6814-C717-9142-9E3A-174FF166F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ACF91B-4D8A-FD49-B7E5-0772B96178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18D3A-2CA1-C348-A271-3A4543245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032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4EDF91-FD74-68CC-54F8-561776987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EFA8C0-E600-0893-23CE-C1E739645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1BA0D-4AB9-E479-588F-B6756A47D1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8E508-8C7E-5B48-9D22-D32729EEC0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603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74DC7-4800-3157-A219-FAFB47DA0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8A6E46-970D-36AF-0BAC-52240CE604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53471D-9557-4145-8331-D47156440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BA089-66BB-684F-8623-4F6913DDD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332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283036-6398-9B30-CD65-3F3F92B93C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92A8B7-1A91-4306-F517-481237B137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79642-B2B4-6091-85D9-D5315AFB8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B41B-36DB-664C-8945-68D449CD4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26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AB93CF-2857-A6CE-2AB7-BEA6A2190C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53F88-5CD2-8D2B-8CED-B03E59159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2571B-4AEC-15FC-6266-6347FDB93D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B9751-063F-3342-9E1F-D3A284677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021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6C200E-0CA4-0E16-76EB-22733BE05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480D54-6AD6-C384-7468-420B4EF8CE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03CBC-DEF6-B612-FB27-77A9A9A12B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00186-B76C-2C4D-8D46-FE15B4590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4777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68236-CAF4-E9F8-ACF5-0CEF15D16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F8D652-B357-30F0-79B9-F3492B377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95779-6AA7-1312-9A8C-B8C87D248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1056F-E57E-C840-9F30-6E61543C23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7342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F5C07A-2344-E4E9-EB92-69ABF8811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F74434-5DF6-1572-0999-4621A41409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FA595A1-6C35-1974-8ED2-0EFB1F406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69BB5-FDDB-5E4F-AF6E-F647FFD5EF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8376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192DF1-AD9D-49C3-8D0D-3D8D9053EA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D089BD-87F3-6CFF-E286-8735EA2DD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5E2D64-4827-FB57-3967-95CF10D6BF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D527-DB65-8D4B-B51E-B048358CE8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8429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71CDE20-CF69-C403-C816-8C90289D1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2D46A8-EEB0-9B07-6AB4-A591683842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9C53A4-D9AD-4B23-8B83-EDCD0DFC5A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360F0-EAFE-3E4A-ABF1-7F571726E1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67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84540-0C1B-C4A4-99B8-59CE8C74C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C3C60-ECBB-2707-18B0-EBD72CF072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0DDE6-FEB8-0393-D26B-9DADE073D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5AE4E-2454-9C4B-8B2C-9EF23CEC9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5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AEC10-0021-0C47-99C1-5ADAAE455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3D9B69-8D13-BF49-AB1D-8811D56C7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AE1C4-6A63-5048-82BE-3BE3215B3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B572F-701F-1D45-B816-0F43978F0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5245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67540-056F-D6E4-1E6B-901087C65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A7C37A-FAF4-41E5-5C3D-468D544A7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025E8-2FA8-6B00-3D0E-A73DB1B9F9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808A4-2627-7E4C-9EEA-ED82B9FFA5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7653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2E4BE0-5611-2A48-936E-CD7A390C9C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A6B73B-1CF4-4538-9FAE-A9D74B1D9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F384FE-DC29-F25E-892D-1254B1FD5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70832-9501-FD4E-8AC9-9261739E91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0450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50A58E-7DE1-8153-F063-8C1846AA2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3F4958-C0F1-CE97-00E6-A06BFE2B0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0DF1AF-92BC-9F5E-3E1A-3DEBDF7FB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283B1-FED9-A541-A22C-48BD16694A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061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F643CC7-DAD6-6446-95F7-29F912912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B59E776-F5CB-404A-8EB8-B74387EEAA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F5216CCD-A695-D04C-B568-CC368CF945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923F32E5-EE7E-A644-8BCB-49161F137E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53010347-413D-2945-982C-961178D193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E409DA9-13FF-1B45-ABB2-9A31C8733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12" r:id="rId1"/>
    <p:sldLayoutId id="2147485613" r:id="rId2"/>
    <p:sldLayoutId id="2147485614" r:id="rId3"/>
    <p:sldLayoutId id="2147485615" r:id="rId4"/>
    <p:sldLayoutId id="2147485616" r:id="rId5"/>
    <p:sldLayoutId id="2147485617" r:id="rId6"/>
    <p:sldLayoutId id="2147485618" r:id="rId7"/>
    <p:sldLayoutId id="2147485619" r:id="rId8"/>
    <p:sldLayoutId id="2147485620" r:id="rId9"/>
    <p:sldLayoutId id="2147485621" r:id="rId10"/>
    <p:sldLayoutId id="21474856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3D1912B-EEA3-AA4B-8182-2640B6A66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BC6A8F55-16E4-B749-A34D-4E1CFF40C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4CDB58D-6510-6648-AECC-441488AAAEA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F92B21F-F135-FF4D-98FF-DF211C8218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73EDB07-3762-2A48-9841-09DEA211FD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4957C3F-633C-5E46-9AC7-DD7C7E914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6" r:id="rId1"/>
    <p:sldLayoutId id="2147485657" r:id="rId2"/>
    <p:sldLayoutId id="2147485658" r:id="rId3"/>
    <p:sldLayoutId id="2147485659" r:id="rId4"/>
    <p:sldLayoutId id="2147485660" r:id="rId5"/>
    <p:sldLayoutId id="2147485661" r:id="rId6"/>
    <p:sldLayoutId id="2147485662" r:id="rId7"/>
    <p:sldLayoutId id="2147485663" r:id="rId8"/>
    <p:sldLayoutId id="2147485664" r:id="rId9"/>
    <p:sldLayoutId id="2147485665" r:id="rId10"/>
    <p:sldLayoutId id="2147485666" r:id="rId11"/>
    <p:sldLayoutId id="2147485667" r:id="rId12"/>
    <p:sldLayoutId id="2147485668" r:id="rId13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7641690-60A2-F54C-9C27-5D6354ADF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682BFDEF-B313-6C4F-B36A-1F7F905B1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5192BA-CC7A-D141-9F85-5EE8284AC8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4AE6C0-CF27-F247-AB31-6B287900A86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475D4F6-B8FA-5145-9BDD-46ADBDAAC1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93EF00E-C04E-C54A-AB56-3A3B482A3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9" r:id="rId1"/>
    <p:sldLayoutId id="2147485670" r:id="rId2"/>
    <p:sldLayoutId id="2147485671" r:id="rId3"/>
    <p:sldLayoutId id="2147485672" r:id="rId4"/>
    <p:sldLayoutId id="2147485673" r:id="rId5"/>
    <p:sldLayoutId id="2147485674" r:id="rId6"/>
    <p:sldLayoutId id="2147485675" r:id="rId7"/>
    <p:sldLayoutId id="2147485676" r:id="rId8"/>
    <p:sldLayoutId id="2147485677" r:id="rId9"/>
    <p:sldLayoutId id="2147485678" r:id="rId10"/>
    <p:sldLayoutId id="2147485679" r:id="rId11"/>
    <p:sldLayoutId id="2147485680" r:id="rId12"/>
    <p:sldLayoutId id="2147485681" r:id="rId13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6DAD41BA-AEF7-BD4F-8DBB-47C5424F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2A5988B5-32CA-FB4B-9771-BE0CCFA6C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72F48F4-020B-5D4D-8E11-A233D5C145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58802219-9790-DD42-AE7A-7EE5D48AE3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4795CBBA-43DC-F542-8DD5-F28B047411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CC960-641B-9C44-8D79-B11EE82EE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2772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683" r:id="rId1"/>
    <p:sldLayoutId id="2147485684" r:id="rId2"/>
    <p:sldLayoutId id="2147485685" r:id="rId3"/>
    <p:sldLayoutId id="2147485686" r:id="rId4"/>
    <p:sldLayoutId id="2147485687" r:id="rId5"/>
    <p:sldLayoutId id="2147485688" r:id="rId6"/>
    <p:sldLayoutId id="2147485689" r:id="rId7"/>
    <p:sldLayoutId id="2147485690" r:id="rId8"/>
    <p:sldLayoutId id="2147485691" r:id="rId9"/>
    <p:sldLayoutId id="2147485692" r:id="rId10"/>
    <p:sldLayoutId id="2147485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02CFD16-D7B9-0F40-EE75-61322D04E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BA1DB55-57C6-F8A3-DC1C-121A08CDB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C6CAA919-C455-DDE2-CDCF-C3168387617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451AD48E-FE13-08C9-17C0-B78A9BC13C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9655B07D-D1F8-705B-DE7E-2B8A4FD83A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EF4953-E67F-F44D-AB98-F127809E2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5099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695" r:id="rId1"/>
    <p:sldLayoutId id="2147485696" r:id="rId2"/>
    <p:sldLayoutId id="2147485697" r:id="rId3"/>
    <p:sldLayoutId id="2147485698" r:id="rId4"/>
    <p:sldLayoutId id="2147485699" r:id="rId5"/>
    <p:sldLayoutId id="2147485700" r:id="rId6"/>
    <p:sldLayoutId id="2147485701" r:id="rId7"/>
    <p:sldLayoutId id="2147485702" r:id="rId8"/>
    <p:sldLayoutId id="2147485703" r:id="rId9"/>
    <p:sldLayoutId id="2147485704" r:id="rId10"/>
    <p:sldLayoutId id="2147485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CBC20B7-2893-0EE1-8488-D37D4B78F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3D32796-7F72-D009-0372-69085C280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19E882AF-51AA-0FB6-7581-755F57257B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D17AEE23-731B-45CB-AE0E-02B5FD326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B9315BD3-E6AE-860C-EC9B-0A4E625295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A33C1A-4773-854E-B7A0-39C9212EB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38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07" r:id="rId1"/>
    <p:sldLayoutId id="2147485708" r:id="rId2"/>
    <p:sldLayoutId id="2147485709" r:id="rId3"/>
    <p:sldLayoutId id="2147485710" r:id="rId4"/>
    <p:sldLayoutId id="2147485711" r:id="rId5"/>
    <p:sldLayoutId id="2147485712" r:id="rId6"/>
    <p:sldLayoutId id="2147485713" r:id="rId7"/>
    <p:sldLayoutId id="2147485714" r:id="rId8"/>
    <p:sldLayoutId id="2147485715" r:id="rId9"/>
    <p:sldLayoutId id="2147485716" r:id="rId10"/>
    <p:sldLayoutId id="2147485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08E27D74-6679-4994-EC0A-B36C421DF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855700BE-591F-AFD8-F6F9-859D577F86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CAC017C0-7833-23D5-0EB3-BDD9F063F3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81CF3F00-C0B7-4018-3A1F-151F72FFFB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0A64C397-506E-2E1E-1CBA-9F354BE6D7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EB22AF-ABFF-4245-A6A8-AADF44E29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198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2512ED3-E413-8A8D-A7D9-3E6E0369A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D3F0155-4C7A-3045-9F46-2F6480DB05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183B488-470C-3F28-2026-8F30B237D1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8989B665-2D68-CB33-3018-C2A2807665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F355C9F9-3624-D0DC-2F5D-F3B9E392AC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530C67-229A-6342-B53A-C4732DA19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313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743" r:id="rId1"/>
    <p:sldLayoutId id="2147485744" r:id="rId2"/>
    <p:sldLayoutId id="2147485745" r:id="rId3"/>
    <p:sldLayoutId id="2147485746" r:id="rId4"/>
    <p:sldLayoutId id="2147485747" r:id="rId5"/>
    <p:sldLayoutId id="2147485748" r:id="rId6"/>
    <p:sldLayoutId id="2147485749" r:id="rId7"/>
    <p:sldLayoutId id="2147485750" r:id="rId8"/>
    <p:sldLayoutId id="2147485751" r:id="rId9"/>
    <p:sldLayoutId id="2147485752" r:id="rId10"/>
    <p:sldLayoutId id="2147485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astro.gsu.edu/~thenry/GALACTIC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Disk Potpourri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115372-D1D7-BA06-83E4-0CE59441A9C9}"/>
              </a:ext>
            </a:extLst>
          </p:cNvPr>
          <p:cNvGrpSpPr/>
          <p:nvPr/>
        </p:nvGrpSpPr>
        <p:grpSpPr>
          <a:xfrm>
            <a:off x="457200" y="914400"/>
            <a:ext cx="3505200" cy="2743200"/>
            <a:chOff x="6898592" y="2183822"/>
            <a:chExt cx="4525860" cy="4174377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C2A3A599-8114-5925-FB04-583737D56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333" b="51330"/>
            <a:stretch/>
          </p:blipFill>
          <p:spPr>
            <a:xfrm>
              <a:off x="6898592" y="2183822"/>
              <a:ext cx="4525860" cy="4174377"/>
            </a:xfrm>
            <a:prstGeom prst="rect">
              <a:avLst/>
            </a:prstGeom>
          </p:spPr>
        </p:pic>
        <p:pic>
          <p:nvPicPr>
            <p:cNvPr id="4" name="Picture 3" descr="Chart, histogram&#10;&#10;Description automatically generated">
              <a:extLst>
                <a:ext uri="{FF2B5EF4-FFF2-40B4-BE49-F238E27FC236}">
                  <a16:creationId xmlns:a16="http://schemas.microsoft.com/office/drawing/2014/main" id="{5CCA95E4-A98E-24BD-ECC6-A328370E4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390" t="3243" b="80671"/>
            <a:stretch/>
          </p:blipFill>
          <p:spPr>
            <a:xfrm>
              <a:off x="7548332" y="2466218"/>
              <a:ext cx="1682164" cy="1497559"/>
            </a:xfrm>
            <a:prstGeom prst="rect">
              <a:avLst/>
            </a:prstGeom>
          </p:spPr>
        </p:pic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AC6AC5C0-23FE-7B03-A888-47484F98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16" y="3920806"/>
            <a:ext cx="454360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ettyImages-sb10062282hh-001-ab34329a48184f969673519bf88e5b78.jpg">
            <a:extLst>
              <a:ext uri="{FF2B5EF4-FFF2-40B4-BE49-F238E27FC236}">
                <a16:creationId xmlns:a16="http://schemas.microsoft.com/office/drawing/2014/main" id="{5402D387-0B61-F53F-E4DB-16AA9B4D5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4059029"/>
            <a:ext cx="3595209" cy="23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471DF904-C6EE-E116-272B-E69F43FA0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35523"/>
            <a:ext cx="3602037" cy="250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Screen Shot 2020-02-18 at 12.12.03 AM.png">
            <a:extLst>
              <a:ext uri="{FF2B5EF4-FFF2-40B4-BE49-F238E27FC236}">
                <a16:creationId xmlns:a16="http://schemas.microsoft.com/office/drawing/2014/main" id="{A1393227-C7E1-724C-B185-72FC159B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080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407F72-DB78-CB4E-A22D-FD3B95DFB647}"/>
              </a:ext>
            </a:extLst>
          </p:cNvPr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Rotation Curve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75260E93-D9C3-CB4C-B2BF-A8DC38CA04CB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4052888" y="2209800"/>
            <a:ext cx="549275" cy="547688"/>
          </a:xfrm>
          <a:custGeom>
            <a:avLst/>
            <a:gdLst>
              <a:gd name="T0" fmla="*/ 0 w 549275"/>
              <a:gd name="T1" fmla="*/ 273844 h 547688"/>
              <a:gd name="T2" fmla="*/ 274638 w 549275"/>
              <a:gd name="T3" fmla="*/ 0 h 547688"/>
              <a:gd name="T4" fmla="*/ 549276 w 549275"/>
              <a:gd name="T5" fmla="*/ 273844 h 547688"/>
              <a:gd name="T6" fmla="*/ 274638 w 549275"/>
              <a:gd name="T7" fmla="*/ 547688 h 547688"/>
              <a:gd name="T8" fmla="*/ 0 w 549275"/>
              <a:gd name="T9" fmla="*/ 273844 h 547688"/>
              <a:gd name="T10" fmla="*/ 20319 w 549275"/>
              <a:gd name="T11" fmla="*/ 273844 h 547688"/>
              <a:gd name="T12" fmla="*/ 274637 w 549275"/>
              <a:gd name="T13" fmla="*/ 527369 h 547688"/>
              <a:gd name="T14" fmla="*/ 528955 w 549275"/>
              <a:gd name="T15" fmla="*/ 273844 h 547688"/>
              <a:gd name="T16" fmla="*/ 274637 w 549275"/>
              <a:gd name="T17" fmla="*/ 20319 h 547688"/>
              <a:gd name="T18" fmla="*/ 20319 w 549275"/>
              <a:gd name="T19" fmla="*/ 273844 h 5476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49275" h="547688">
                <a:moveTo>
                  <a:pt x="0" y="273844"/>
                </a:moveTo>
                <a:cubicBezTo>
                  <a:pt x="0" y="122604"/>
                  <a:pt x="122960" y="0"/>
                  <a:pt x="274638" y="0"/>
                </a:cubicBezTo>
                <a:cubicBezTo>
                  <a:pt x="426316" y="0"/>
                  <a:pt x="549276" y="122604"/>
                  <a:pt x="549276" y="273844"/>
                </a:cubicBezTo>
                <a:cubicBezTo>
                  <a:pt x="549276" y="425084"/>
                  <a:pt x="426316" y="547688"/>
                  <a:pt x="274638" y="547688"/>
                </a:cubicBezTo>
                <a:cubicBezTo>
                  <a:pt x="122960" y="547688"/>
                  <a:pt x="0" y="425084"/>
                  <a:pt x="0" y="273844"/>
                </a:cubicBezTo>
                <a:close/>
                <a:moveTo>
                  <a:pt x="20319" y="273844"/>
                </a:moveTo>
                <a:cubicBezTo>
                  <a:pt x="20319" y="413862"/>
                  <a:pt x="134181" y="527369"/>
                  <a:pt x="274637" y="527369"/>
                </a:cubicBezTo>
                <a:cubicBezTo>
                  <a:pt x="415093" y="527369"/>
                  <a:pt x="528955" y="413862"/>
                  <a:pt x="528955" y="273844"/>
                </a:cubicBezTo>
                <a:cubicBezTo>
                  <a:pt x="528955" y="133826"/>
                  <a:pt x="415093" y="20319"/>
                  <a:pt x="274637" y="20319"/>
                </a:cubicBezTo>
                <a:cubicBezTo>
                  <a:pt x="134181" y="20319"/>
                  <a:pt x="20319" y="133826"/>
                  <a:pt x="20319" y="273844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81940410-008D-2645-A15A-97361A503823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5973763" y="2193925"/>
            <a:ext cx="549275" cy="549275"/>
          </a:xfrm>
          <a:custGeom>
            <a:avLst/>
            <a:gdLst>
              <a:gd name="T0" fmla="*/ 0 w 549275"/>
              <a:gd name="T1" fmla="*/ 274638 h 549275"/>
              <a:gd name="T2" fmla="*/ 274638 w 549275"/>
              <a:gd name="T3" fmla="*/ 0 h 549275"/>
              <a:gd name="T4" fmla="*/ 549276 w 549275"/>
              <a:gd name="T5" fmla="*/ 274638 h 549275"/>
              <a:gd name="T6" fmla="*/ 274638 w 549275"/>
              <a:gd name="T7" fmla="*/ 549276 h 549275"/>
              <a:gd name="T8" fmla="*/ 0 w 549275"/>
              <a:gd name="T9" fmla="*/ 274638 h 549275"/>
              <a:gd name="T10" fmla="*/ 20378 w 549275"/>
              <a:gd name="T11" fmla="*/ 274638 h 549275"/>
              <a:gd name="T12" fmla="*/ 274637 w 549275"/>
              <a:gd name="T13" fmla="*/ 528897 h 549275"/>
              <a:gd name="T14" fmla="*/ 528896 w 549275"/>
              <a:gd name="T15" fmla="*/ 274638 h 549275"/>
              <a:gd name="T16" fmla="*/ 274637 w 549275"/>
              <a:gd name="T17" fmla="*/ 20379 h 549275"/>
              <a:gd name="T18" fmla="*/ 20378 w 549275"/>
              <a:gd name="T19" fmla="*/ 274638 h 5492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49275" h="549275">
                <a:moveTo>
                  <a:pt x="0" y="274638"/>
                </a:moveTo>
                <a:cubicBezTo>
                  <a:pt x="0" y="122960"/>
                  <a:pt x="122960" y="0"/>
                  <a:pt x="274638" y="0"/>
                </a:cubicBezTo>
                <a:cubicBezTo>
                  <a:pt x="426316" y="0"/>
                  <a:pt x="549276" y="122960"/>
                  <a:pt x="549276" y="274638"/>
                </a:cubicBezTo>
                <a:cubicBezTo>
                  <a:pt x="549276" y="426316"/>
                  <a:pt x="426316" y="549276"/>
                  <a:pt x="274638" y="549276"/>
                </a:cubicBezTo>
                <a:cubicBezTo>
                  <a:pt x="122960" y="549276"/>
                  <a:pt x="0" y="426316"/>
                  <a:pt x="0" y="274638"/>
                </a:cubicBezTo>
                <a:close/>
                <a:moveTo>
                  <a:pt x="20378" y="274638"/>
                </a:moveTo>
                <a:cubicBezTo>
                  <a:pt x="20378" y="415061"/>
                  <a:pt x="134214" y="528897"/>
                  <a:pt x="274637" y="528897"/>
                </a:cubicBezTo>
                <a:cubicBezTo>
                  <a:pt x="415060" y="528897"/>
                  <a:pt x="528896" y="415061"/>
                  <a:pt x="528896" y="274638"/>
                </a:cubicBezTo>
                <a:cubicBezTo>
                  <a:pt x="528896" y="134215"/>
                  <a:pt x="415060" y="20379"/>
                  <a:pt x="274637" y="20379"/>
                </a:cubicBezTo>
                <a:cubicBezTo>
                  <a:pt x="134214" y="20379"/>
                  <a:pt x="20378" y="134215"/>
                  <a:pt x="20378" y="27463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2886" name="TextBox 4">
            <a:extLst>
              <a:ext uri="{FF2B5EF4-FFF2-40B4-BE49-F238E27FC236}">
                <a16:creationId xmlns:a16="http://schemas.microsoft.com/office/drawing/2014/main" id="{5148570A-DD79-C048-ACED-C7174F513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6062663"/>
            <a:ext cx="1377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Sofue+ (2009)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6" descr="Screen Shot 2020-02-17 at 4.17.09 PM.png">
            <a:extLst>
              <a:ext uri="{FF2B5EF4-FFF2-40B4-BE49-F238E27FC236}">
                <a16:creationId xmlns:a16="http://schemas.microsoft.com/office/drawing/2014/main" id="{AF0851A2-39C3-964B-98F0-64442F4C9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9FAC65-415A-FF46-B760-B42F9647F5FA}"/>
              </a:ext>
            </a:extLst>
          </p:cNvPr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Rotation Curve: total mass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68" name="TextBox 5">
            <a:extLst>
              <a:ext uri="{FF2B5EF4-FFF2-40B4-BE49-F238E27FC236}">
                <a16:creationId xmlns:a16="http://schemas.microsoft.com/office/drawing/2014/main" id="{4356BFAF-9861-B441-B479-91907CD6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186238"/>
            <a:ext cx="714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halo</a:t>
            </a:r>
          </a:p>
        </p:txBody>
      </p:sp>
      <p:sp>
        <p:nvSpPr>
          <p:cNvPr id="139269" name="TextBox 13">
            <a:extLst>
              <a:ext uri="{FF2B5EF4-FFF2-40B4-BE49-F238E27FC236}">
                <a16:creationId xmlns:a16="http://schemas.microsoft.com/office/drawing/2014/main" id="{ED5D1EC1-81D0-244C-8D90-7EA7AD698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48038"/>
            <a:ext cx="69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disk</a:t>
            </a:r>
          </a:p>
        </p:txBody>
      </p:sp>
      <p:sp>
        <p:nvSpPr>
          <p:cNvPr id="139270" name="TextBox 14">
            <a:extLst>
              <a:ext uri="{FF2B5EF4-FFF2-40B4-BE49-F238E27FC236}">
                <a16:creationId xmlns:a16="http://schemas.microsoft.com/office/drawing/2014/main" id="{FAB1A822-D484-BE4B-8B77-AD0418A8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029200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bulge</a:t>
            </a:r>
          </a:p>
        </p:txBody>
      </p:sp>
      <p:sp>
        <p:nvSpPr>
          <p:cNvPr id="139271" name="TextBox 15">
            <a:extLst>
              <a:ext uri="{FF2B5EF4-FFF2-40B4-BE49-F238E27FC236}">
                <a16:creationId xmlns:a16="http://schemas.microsoft.com/office/drawing/2014/main" id="{33FE492E-C8F5-6242-AC0A-D30948E08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163" y="1671638"/>
            <a:ext cx="731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total</a:t>
            </a: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785D4046-57DF-264F-AE9A-78ABFD8DBC8D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0163" y="685800"/>
            <a:ext cx="1676400" cy="1066800"/>
          </a:xfrm>
          <a:custGeom>
            <a:avLst/>
            <a:gdLst>
              <a:gd name="T0" fmla="*/ 0 w 1676400"/>
              <a:gd name="T1" fmla="*/ 533400 h 1066800"/>
              <a:gd name="T2" fmla="*/ 838200 w 1676400"/>
              <a:gd name="T3" fmla="*/ 0 h 1066800"/>
              <a:gd name="T4" fmla="*/ 1676400 w 1676400"/>
              <a:gd name="T5" fmla="*/ 533400 h 1066800"/>
              <a:gd name="T6" fmla="*/ 838200 w 1676400"/>
              <a:gd name="T7" fmla="*/ 1066800 h 1066800"/>
              <a:gd name="T8" fmla="*/ 0 w 1676400"/>
              <a:gd name="T9" fmla="*/ 533400 h 1066800"/>
              <a:gd name="T10" fmla="*/ 39578 w 1676400"/>
              <a:gd name="T11" fmla="*/ 533400 h 1066800"/>
              <a:gd name="T12" fmla="*/ 838200 w 1676400"/>
              <a:gd name="T13" fmla="*/ 1027222 h 1066800"/>
              <a:gd name="T14" fmla="*/ 1636822 w 1676400"/>
              <a:gd name="T15" fmla="*/ 533400 h 1066800"/>
              <a:gd name="T16" fmla="*/ 838200 w 1676400"/>
              <a:gd name="T17" fmla="*/ 39578 h 1066800"/>
              <a:gd name="T18" fmla="*/ 39578 w 1676400"/>
              <a:gd name="T19" fmla="*/ 533400 h 1066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76400" h="1066800">
                <a:moveTo>
                  <a:pt x="0" y="533400"/>
                </a:moveTo>
                <a:cubicBezTo>
                  <a:pt x="0" y="238811"/>
                  <a:pt x="375275" y="0"/>
                  <a:pt x="838200" y="0"/>
                </a:cubicBezTo>
                <a:cubicBezTo>
                  <a:pt x="1301125" y="0"/>
                  <a:pt x="1676400" y="238811"/>
                  <a:pt x="1676400" y="533400"/>
                </a:cubicBezTo>
                <a:cubicBezTo>
                  <a:pt x="1676400" y="827989"/>
                  <a:pt x="1301125" y="1066800"/>
                  <a:pt x="838200" y="1066800"/>
                </a:cubicBezTo>
                <a:cubicBezTo>
                  <a:pt x="375275" y="1066800"/>
                  <a:pt x="0" y="827989"/>
                  <a:pt x="0" y="533400"/>
                </a:cubicBezTo>
                <a:close/>
                <a:moveTo>
                  <a:pt x="39578" y="533400"/>
                </a:moveTo>
                <a:cubicBezTo>
                  <a:pt x="39578" y="806130"/>
                  <a:pt x="397133" y="1027222"/>
                  <a:pt x="838200" y="1027222"/>
                </a:cubicBezTo>
                <a:cubicBezTo>
                  <a:pt x="1279267" y="1027222"/>
                  <a:pt x="1636822" y="806130"/>
                  <a:pt x="1636822" y="533400"/>
                </a:cubicBezTo>
                <a:cubicBezTo>
                  <a:pt x="1636822" y="260670"/>
                  <a:pt x="1279267" y="39578"/>
                  <a:pt x="838200" y="39578"/>
                </a:cubicBezTo>
                <a:cubicBezTo>
                  <a:pt x="397133" y="39578"/>
                  <a:pt x="39578" y="260670"/>
                  <a:pt x="39578" y="5334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8793" name="TextBox 4">
            <a:extLst>
              <a:ext uri="{FF2B5EF4-FFF2-40B4-BE49-F238E27FC236}">
                <a16:creationId xmlns:a16="http://schemas.microsoft.com/office/drawing/2014/main" id="{94D87B0B-A38C-7C48-A157-A1E757510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6062663"/>
            <a:ext cx="1377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Sofue+ (2009)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8" grpId="0"/>
      <p:bldP spid="139269" grpId="0"/>
      <p:bldP spid="139270" grpId="0"/>
      <p:bldP spid="1392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46F867F2-4B68-5844-8AB7-A317E4A33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</a:rPr>
              <a:t>Total Mass … Stars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1315" name="TextBox 5">
            <a:extLst>
              <a:ext uri="{FF2B5EF4-FFF2-40B4-BE49-F238E27FC236}">
                <a16:creationId xmlns:a16="http://schemas.microsoft.com/office/drawing/2014/main" id="{A310AB0B-D68F-D841-B7CD-EEE5F7E94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8463"/>
            <a:ext cx="914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median stellar mass ~ 0.3 M</a:t>
            </a:r>
            <a:r>
              <a:rPr lang="en-US" altLang="en-US" sz="3600" baseline="-25000">
                <a:solidFill>
                  <a:srgbClr val="FF0000"/>
                </a:solidFill>
                <a:latin typeface="Wingdings" pitchFamily="2" charset="2"/>
                <a:sym typeface="Wingdings" pitchFamily="2" charset="2"/>
              </a:rPr>
              <a:t>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aseline="-25000">
              <a:solidFill>
                <a:srgbClr val="FF0000"/>
              </a:solidFill>
              <a:latin typeface="Wingdings" pitchFamily="2" charset="2"/>
              <a:sym typeface="Wingdings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aseline="-25000">
              <a:solidFill>
                <a:srgbClr val="FF0000"/>
              </a:solidFill>
              <a:latin typeface="Wingdings" pitchFamily="2" charset="2"/>
              <a:sym typeface="Wingdings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3 X 10</a:t>
            </a:r>
            <a:r>
              <a:rPr lang="en-US" altLang="en-US" sz="3600" baseline="30000">
                <a:solidFill>
                  <a:srgbClr val="FF0000"/>
                </a:solidFill>
              </a:rPr>
              <a:t>11</a:t>
            </a:r>
            <a:r>
              <a:rPr lang="en-US" altLang="en-US" sz="3600">
                <a:solidFill>
                  <a:srgbClr val="FF0000"/>
                </a:solidFill>
              </a:rPr>
              <a:t> stars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“300 billion stars” </a:t>
            </a:r>
          </a:p>
        </p:txBody>
      </p:sp>
      <p:sp>
        <p:nvSpPr>
          <p:cNvPr id="120836" name="TextBox 15">
            <a:extLst>
              <a:ext uri="{FF2B5EF4-FFF2-40B4-BE49-F238E27FC236}">
                <a16:creationId xmlns:a16="http://schemas.microsoft.com/office/drawing/2014/main" id="{3E765E4E-0EED-2D4A-AEEA-32D977ABE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295400"/>
            <a:ext cx="20891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10</a:t>
            </a:r>
            <a:r>
              <a:rPr lang="en-US" altLang="en-US" sz="4400" baseline="30000">
                <a:solidFill>
                  <a:srgbClr val="000000"/>
                </a:solidFill>
              </a:rPr>
              <a:t>11</a:t>
            </a:r>
            <a:r>
              <a:rPr lang="en-US" altLang="en-US" sz="4400">
                <a:solidFill>
                  <a:srgbClr val="000000"/>
                </a:solidFill>
              </a:rPr>
              <a:t> M</a:t>
            </a:r>
            <a:r>
              <a:rPr lang="en-US" altLang="en-US" sz="4400" baseline="-25000">
                <a:solidFill>
                  <a:srgbClr val="000000"/>
                </a:solidFill>
                <a:latin typeface="Wingdings" pitchFamily="2" charset="2"/>
                <a:sym typeface="Wingdings" pitchFamily="2" charset="2"/>
              </a:rPr>
              <a:t></a:t>
            </a:r>
            <a:endParaRPr lang="en-US" altLang="en-US" sz="4400" baseline="-25000">
              <a:solidFill>
                <a:srgbClr val="000000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2BE11BBD-30D7-2749-8779-F7A1F0DECE1A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200400" y="1204913"/>
            <a:ext cx="2667000" cy="1066800"/>
          </a:xfrm>
          <a:custGeom>
            <a:avLst/>
            <a:gdLst>
              <a:gd name="T0" fmla="*/ 0 w 2667000"/>
              <a:gd name="T1" fmla="*/ 533400 h 1066800"/>
              <a:gd name="T2" fmla="*/ 1333500 w 2667000"/>
              <a:gd name="T3" fmla="*/ 0 h 1066800"/>
              <a:gd name="T4" fmla="*/ 2667000 w 2667000"/>
              <a:gd name="T5" fmla="*/ 533400 h 1066800"/>
              <a:gd name="T6" fmla="*/ 1333500 w 2667000"/>
              <a:gd name="T7" fmla="*/ 1066800 h 1066800"/>
              <a:gd name="T8" fmla="*/ 0 w 2667000"/>
              <a:gd name="T9" fmla="*/ 533400 h 1066800"/>
              <a:gd name="T10" fmla="*/ 39578 w 2667000"/>
              <a:gd name="T11" fmla="*/ 533400 h 1066800"/>
              <a:gd name="T12" fmla="*/ 1333500 w 2667000"/>
              <a:gd name="T13" fmla="*/ 1027222 h 1066800"/>
              <a:gd name="T14" fmla="*/ 2627422 w 2667000"/>
              <a:gd name="T15" fmla="*/ 533400 h 1066800"/>
              <a:gd name="T16" fmla="*/ 1333500 w 2667000"/>
              <a:gd name="T17" fmla="*/ 39578 h 1066800"/>
              <a:gd name="T18" fmla="*/ 39578 w 2667000"/>
              <a:gd name="T19" fmla="*/ 533400 h 1066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667000" h="1066800">
                <a:moveTo>
                  <a:pt x="0" y="533400"/>
                </a:moveTo>
                <a:cubicBezTo>
                  <a:pt x="0" y="238811"/>
                  <a:pt x="597028" y="0"/>
                  <a:pt x="1333500" y="0"/>
                </a:cubicBezTo>
                <a:cubicBezTo>
                  <a:pt x="2069972" y="0"/>
                  <a:pt x="2667000" y="238811"/>
                  <a:pt x="2667000" y="533400"/>
                </a:cubicBezTo>
                <a:cubicBezTo>
                  <a:pt x="2667000" y="827989"/>
                  <a:pt x="2069972" y="1066800"/>
                  <a:pt x="1333500" y="1066800"/>
                </a:cubicBezTo>
                <a:cubicBezTo>
                  <a:pt x="597028" y="1066800"/>
                  <a:pt x="0" y="827989"/>
                  <a:pt x="0" y="533400"/>
                </a:cubicBezTo>
                <a:close/>
                <a:moveTo>
                  <a:pt x="39578" y="533400"/>
                </a:moveTo>
                <a:cubicBezTo>
                  <a:pt x="39578" y="806130"/>
                  <a:pt x="618887" y="1027222"/>
                  <a:pt x="1333500" y="1027222"/>
                </a:cubicBezTo>
                <a:cubicBezTo>
                  <a:pt x="2048113" y="1027222"/>
                  <a:pt x="2627422" y="806130"/>
                  <a:pt x="2627422" y="533400"/>
                </a:cubicBezTo>
                <a:cubicBezTo>
                  <a:pt x="2627422" y="260670"/>
                  <a:pt x="2048113" y="39578"/>
                  <a:pt x="1333500" y="39578"/>
                </a:cubicBezTo>
                <a:cubicBezTo>
                  <a:pt x="618887" y="39578"/>
                  <a:pt x="39578" y="260670"/>
                  <a:pt x="39578" y="5334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67B755-1756-554D-BAC4-2A0CFD002A38}"/>
              </a:ext>
            </a:extLst>
          </p:cNvPr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Rotation Curve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2" name="TextBox 5">
            <a:extLst>
              <a:ext uri="{FF2B5EF4-FFF2-40B4-BE49-F238E27FC236}">
                <a16:creationId xmlns:a16="http://schemas.microsoft.com/office/drawing/2014/main" id="{C065A561-F8A6-2F48-9A82-92267854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5" y="3763963"/>
            <a:ext cx="75628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bulge                    disk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                                                                   halo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F440845F-5469-0C4A-B8A4-025B1328EF7B}"/>
              </a:ext>
            </a:extLst>
          </p:cNvPr>
          <p:cNvSpPr/>
          <p:nvPr/>
        </p:nvSpPr>
        <p:spPr bwMode="auto">
          <a:xfrm>
            <a:off x="2176463" y="1295400"/>
            <a:ext cx="566737" cy="1219200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008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2B2F1F01-D964-FE48-BD24-A4A2C3794323}"/>
              </a:ext>
            </a:extLst>
          </p:cNvPr>
          <p:cNvSpPr/>
          <p:nvPr/>
        </p:nvSpPr>
        <p:spPr bwMode="auto">
          <a:xfrm>
            <a:off x="4614863" y="1295400"/>
            <a:ext cx="566737" cy="1219200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935" name="TextBox 8">
            <a:extLst>
              <a:ext uri="{FF2B5EF4-FFF2-40B4-BE49-F238E27FC236}">
                <a16:creationId xmlns:a16="http://schemas.microsoft.com/office/drawing/2014/main" id="{9B1F138A-6B61-634B-BDC6-AB291257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7850" y="3105150"/>
            <a:ext cx="641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1EB4D8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sum</a:t>
            </a:r>
          </a:p>
        </p:txBody>
      </p:sp>
      <p:sp>
        <p:nvSpPr>
          <p:cNvPr id="124936" name="TextBox 4">
            <a:extLst>
              <a:ext uri="{FF2B5EF4-FFF2-40B4-BE49-F238E27FC236}">
                <a16:creationId xmlns:a16="http://schemas.microsoft.com/office/drawing/2014/main" id="{B1EF9FA5-514F-604F-ADF4-0243315CE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6062663"/>
            <a:ext cx="13452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Mroz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+ (2019)</a:t>
            </a:r>
          </a:p>
        </p:txBody>
      </p:sp>
      <p:sp>
        <p:nvSpPr>
          <p:cNvPr id="145417" name="TextBox 5">
            <a:extLst>
              <a:ext uri="{FF2B5EF4-FFF2-40B4-BE49-F238E27FC236}">
                <a16:creationId xmlns:a16="http://schemas.microsoft.com/office/drawing/2014/main" id="{66DD912D-12A4-CF4B-AB23-8E9D6BC2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85800"/>
            <a:ext cx="1330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 kpc dip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5476109-CB50-264B-8FB9-CB03B0920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85800"/>
            <a:ext cx="1406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9 kpc dip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00D46B5-8B1D-3F4D-8C18-0ED94BB3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538"/>
            <a:ext cx="9144000" cy="53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37BC69AF-511C-3048-AD67-E96897BB5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67400"/>
            <a:ext cx="48818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773 Cepheids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FF"/>
                </a:solidFill>
              </a:rPr>
              <a:t>distances from infrared P-L relations (WISE </a:t>
            </a:r>
            <a:r>
              <a:rPr lang="en-US" altLang="en-US" sz="1600">
                <a:solidFill>
                  <a:srgbClr val="0000FF"/>
                </a:solidFill>
              </a:rPr>
              <a:t>and Spitzer)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FF"/>
                </a:solidFill>
              </a:rPr>
              <a:t>Gaia proper motions and radial velocities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8F4E5FDE-1D7E-BB39-479E-CF23F539FB33}"/>
              </a:ext>
            </a:extLst>
          </p:cNvPr>
          <p:cNvSpPr/>
          <p:nvPr/>
        </p:nvSpPr>
        <p:spPr bwMode="auto">
          <a:xfrm>
            <a:off x="1643063" y="1447800"/>
            <a:ext cx="566737" cy="796926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008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AC6CA3DA-D9A7-FFA2-EDC9-5EBBEE5CDEC2}"/>
              </a:ext>
            </a:extLst>
          </p:cNvPr>
          <p:cNvSpPr/>
          <p:nvPr/>
        </p:nvSpPr>
        <p:spPr bwMode="auto">
          <a:xfrm>
            <a:off x="4081463" y="1447800"/>
            <a:ext cx="566737" cy="796926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FEBCD24-2DAA-B2D8-4EAB-79DB8139C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838200"/>
            <a:ext cx="1330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3 kpc dip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F336F-CFD9-9653-FF08-C3AB1049A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838200"/>
            <a:ext cx="1406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 9 kpc dip</a:t>
            </a:r>
            <a:endParaRPr lang="en-US" alt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71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heic0602a.jpg">
            <a:extLst>
              <a:ext uri="{FF2B5EF4-FFF2-40B4-BE49-F238E27FC236}">
                <a16:creationId xmlns:a16="http://schemas.microsoft.com/office/drawing/2014/main" id="{06552CBB-E070-1CD6-DD83-284143EA5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0"/>
            <a:ext cx="876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2">
            <a:extLst>
              <a:ext uri="{FF2B5EF4-FFF2-40B4-BE49-F238E27FC236}">
                <a16:creationId xmlns:a16="http://schemas.microsoft.com/office/drawing/2014/main" id="{4872E743-8C6F-CDFD-126F-B6786F3BB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Arms</a:t>
            </a:r>
          </a:p>
        </p:txBody>
      </p:sp>
      <p:sp>
        <p:nvSpPr>
          <p:cNvPr id="134148" name="TextBox 1">
            <a:extLst>
              <a:ext uri="{FF2B5EF4-FFF2-40B4-BE49-F238E27FC236}">
                <a16:creationId xmlns:a16="http://schemas.microsoft.com/office/drawing/2014/main" id="{5D656DBF-14BE-E587-0AD0-3D24937C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305550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M101: Pinwheel Galaxy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AF8AC-8527-7D61-192E-A6E9B4ADB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055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How many arms?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>
            <a:extLst>
              <a:ext uri="{FF2B5EF4-FFF2-40B4-BE49-F238E27FC236}">
                <a16:creationId xmlns:a16="http://schemas.microsoft.com/office/drawing/2014/main" id="{B30171DE-A6E6-B14E-568B-D122DE35B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2">
            <a:extLst>
              <a:ext uri="{FF2B5EF4-FFF2-40B4-BE49-F238E27FC236}">
                <a16:creationId xmlns:a16="http://schemas.microsoft.com/office/drawing/2014/main" id="{74EB9D27-81AB-4D9C-713E-FC74076AB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Arms</a:t>
            </a:r>
          </a:p>
        </p:txBody>
      </p:sp>
      <p:sp>
        <p:nvSpPr>
          <p:cNvPr id="136196" name="Rectangle 5">
            <a:extLst>
              <a:ext uri="{FF2B5EF4-FFF2-40B4-BE49-F238E27FC236}">
                <a16:creationId xmlns:a16="http://schemas.microsoft.com/office/drawing/2014/main" id="{B4ACC93E-0504-7D3D-3680-7868A3CD3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305550"/>
            <a:ext cx="143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UGC 12158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63D61-5D98-E071-3C4F-9B9616DD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055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How many arms?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>
            <a:extLst>
              <a:ext uri="{FF2B5EF4-FFF2-40B4-BE49-F238E27FC236}">
                <a16:creationId xmlns:a16="http://schemas.microsoft.com/office/drawing/2014/main" id="{26F36A81-55F4-8837-ABCF-42353BC5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85800"/>
            <a:ext cx="8145462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Rectangle 2">
            <a:extLst>
              <a:ext uri="{FF2B5EF4-FFF2-40B4-BE49-F238E27FC236}">
                <a16:creationId xmlns:a16="http://schemas.microsoft.com/office/drawing/2014/main" id="{9A26183A-718C-11AE-9411-493F93D1E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Arms</a:t>
            </a:r>
          </a:p>
        </p:txBody>
      </p:sp>
      <p:sp>
        <p:nvSpPr>
          <p:cNvPr id="138244" name="Rectangle 5">
            <a:extLst>
              <a:ext uri="{FF2B5EF4-FFF2-40B4-BE49-F238E27FC236}">
                <a16:creationId xmlns:a16="http://schemas.microsoft.com/office/drawing/2014/main" id="{181D09A2-250C-584A-7878-0460D856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6229350"/>
            <a:ext cx="130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NGC 3949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20425-1626-97EB-BE27-4857A2ED2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30555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How many arms?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5BBAC62B-F52C-A8DE-0DD6-2E0720694C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</a:t>
            </a:r>
          </a:p>
        </p:txBody>
      </p:sp>
      <p:sp>
        <p:nvSpPr>
          <p:cNvPr id="1490947" name="Rectangle 3">
            <a:extLst>
              <a:ext uri="{FF2B5EF4-FFF2-40B4-BE49-F238E27FC236}">
                <a16:creationId xmlns:a16="http://schemas.microsoft.com/office/drawing/2014/main" id="{83A7F78A-3AD4-B177-753C-19ED5C8B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8686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Population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~ 2/3 of galaxies are spirals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(locally)	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~ 2/3 of spirals have bars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arms attached to bars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Tracers	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OB stars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 atom 21 cm emission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CO molecule emission in GMCs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masers in star formation regions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Scale	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Sun is 8 kpc from center of MW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arms seen to 15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gas seen to 25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NGC 6872 ~ 5X size of Milky Way</a:t>
            </a:r>
          </a:p>
        </p:txBody>
      </p:sp>
      <p:pic>
        <p:nvPicPr>
          <p:cNvPr id="169987" name="Picture 1">
            <a:extLst>
              <a:ext uri="{FF2B5EF4-FFF2-40B4-BE49-F238E27FC236}">
                <a16:creationId xmlns:a16="http://schemas.microsoft.com/office/drawing/2014/main" id="{CF95F630-AC89-94B6-94F0-55DDDD16F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13400" y="3492500"/>
            <a:ext cx="4127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6">
            <a:extLst>
              <a:ext uri="{FF2B5EF4-FFF2-40B4-BE49-F238E27FC236}">
                <a16:creationId xmlns:a16="http://schemas.microsoft.com/office/drawing/2014/main" id="{11E26A65-81E3-FC86-1D7F-52268C7AE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435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9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9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9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9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9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9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90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90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90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070B2F93-282C-C8A1-F895-4167B2C15A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Spiral Arms</a:t>
            </a:r>
          </a:p>
        </p:txBody>
      </p:sp>
      <p:sp>
        <p:nvSpPr>
          <p:cNvPr id="149507" name="TextBox 1">
            <a:extLst>
              <a:ext uri="{FF2B5EF4-FFF2-40B4-BE49-F238E27FC236}">
                <a16:creationId xmlns:a16="http://schemas.microsoft.com/office/drawing/2014/main" id="{70D2E523-D45E-38B2-4611-53D6AA05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838200"/>
            <a:ext cx="321786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arms or 4 arms?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ow tightly wound?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PROBLEM: lack of accurate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            distances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optical … looking through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dust, crowding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radio … better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model fits to Doppler motion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non-circular motion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quadrant confusion</a:t>
            </a:r>
          </a:p>
        </p:txBody>
      </p:sp>
      <p:pic>
        <p:nvPicPr>
          <p:cNvPr id="142340" name="Picture 3">
            <a:extLst>
              <a:ext uri="{FF2B5EF4-FFF2-40B4-BE49-F238E27FC236}">
                <a16:creationId xmlns:a16="http://schemas.microsoft.com/office/drawing/2014/main" id="{178DACE7-AE24-2CD7-4C84-BCCA7471E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4800" y="1023938"/>
            <a:ext cx="5562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9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9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95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95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95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48296002-F461-AD49-5D65-763B11B24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Milky Way Disk:  Spiral Arms I</a:t>
            </a:r>
          </a:p>
        </p:txBody>
      </p:sp>
      <p:pic>
        <p:nvPicPr>
          <p:cNvPr id="144386" name="Picture 2" descr="Diagram&#10;&#10;Description automatically generated">
            <a:extLst>
              <a:ext uri="{FF2B5EF4-FFF2-40B4-BE49-F238E27FC236}">
                <a16:creationId xmlns:a16="http://schemas.microsoft.com/office/drawing/2014/main" id="{60B0147D-7EC3-0CA2-BC34-05DEA5FF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09663"/>
            <a:ext cx="51054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Box 3">
            <a:extLst>
              <a:ext uri="{FF2B5EF4-FFF2-40B4-BE49-F238E27FC236}">
                <a16:creationId xmlns:a16="http://schemas.microsoft.com/office/drawing/2014/main" id="{B096C6F6-ED2A-5AE2-781C-C5F40CCD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4008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E52595C2-31A0-0D38-E0E2-41E4002F8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292850"/>
            <a:ext cx="3570288" cy="2778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https://in-the-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sky.org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article.php?term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=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the_milky_way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EC9D59F-AF8E-66A5-6856-C69D4A0004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Spiral Arms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1" descr="pass.IMG_1913.copy.jpg">
            <a:extLst>
              <a:ext uri="{FF2B5EF4-FFF2-40B4-BE49-F238E27FC236}">
                <a16:creationId xmlns:a16="http://schemas.microsoft.com/office/drawing/2014/main" id="{CBEBAAD5-B096-E848-8105-ADC865CDC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Assignments</a:t>
            </a:r>
          </a:p>
        </p:txBody>
      </p:sp>
      <p:sp>
        <p:nvSpPr>
          <p:cNvPr id="1404933" name="Rectangle 5">
            <a:extLst>
              <a:ext uri="{FF2B5EF4-FFF2-40B4-BE49-F238E27FC236}">
                <a16:creationId xmlns:a16="http://schemas.microsoft.com/office/drawing/2014/main" id="{F6EDCE70-3F11-884D-AF09-9852D2EE2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39438"/>
            <a:ext cx="77724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http://www.astro.gsu.edu/~thenry/GALACTIC/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929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15 FEB		Level 0 … Refs	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DONE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2929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22 FEB		Level 1 … Outline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DONE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28 MAR	Level 2 … 1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Draft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5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noProof="0" dirty="0">
                <a:solidFill>
                  <a:srgbClr val="FFFF00"/>
                </a:solidFill>
                <a:latin typeface="Times New Roman" panose="02020603050405020304" pitchFamily="18" charset="0"/>
              </a:rPr>
              <a:t>Thursday 18 APR		Presentations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Tuesday</a:t>
            </a:r>
            <a:r>
              <a:rPr kumimoji="0" lang="en-US" altLang="en-US" sz="2000" b="0" i="0" u="none" strike="noStrike" kern="1200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23 APR		Presentations 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Thursday </a:t>
            </a: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</a:rPr>
              <a:t>25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APR		Level 4 … submit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4 weeks later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828" name="Picture 2" descr="Screen Shot 2020-01-20 at 11.15.33 PM.png">
            <a:extLst>
              <a:ext uri="{FF2B5EF4-FFF2-40B4-BE49-F238E27FC236}">
                <a16:creationId xmlns:a16="http://schemas.microsoft.com/office/drawing/2014/main" id="{C86B1438-73F9-B347-8C35-2B94D5607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438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Screen Shot 2020-01-20 at 11.18.30 PM.png">
            <a:extLst>
              <a:ext uri="{FF2B5EF4-FFF2-40B4-BE49-F238E27FC236}">
                <a16:creationId xmlns:a16="http://schemas.microsoft.com/office/drawing/2014/main" id="{35EFE92E-EAE4-054E-AB2E-6B9FD7474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4343400"/>
            <a:ext cx="3444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0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0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049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EC476CC2-AC65-9C63-5998-AE4BC1C88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MW Spiral Arms</a:t>
            </a:r>
          </a:p>
        </p:txBody>
      </p:sp>
      <p:pic>
        <p:nvPicPr>
          <p:cNvPr id="146435" name="Picture 2" descr="1137px-Milky_Way_Arms_ssc2008-10.svg.png">
            <a:extLst>
              <a:ext uri="{FF2B5EF4-FFF2-40B4-BE49-F238E27FC236}">
                <a16:creationId xmlns:a16="http://schemas.microsoft.com/office/drawing/2014/main" id="{1F4D0CAA-BBD1-B5C9-285C-F6AA0CDA9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6781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Box 1">
            <a:extLst>
              <a:ext uri="{FF2B5EF4-FFF2-40B4-BE49-F238E27FC236}">
                <a16:creationId xmlns:a16="http://schemas.microsoft.com/office/drawing/2014/main" id="{B4559FD6-E474-6AFB-173A-B56908608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1065213"/>
            <a:ext cx="298767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 arms or 4 arms?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1.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Perseus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1a.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Norma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(-Outer)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2.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Scutum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(-Centaurus)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2a. (Carina-)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Sagittarius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2b.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Orion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(-Cygnus)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8938628-7338-44DC-B986-2289CF297584}"/>
              </a:ext>
            </a:extLst>
          </p:cNvPr>
          <p:cNvSpPr>
            <a:spLocks noChangeAspect="1"/>
          </p:cNvSpPr>
          <p:nvPr/>
        </p:nvSpPr>
        <p:spPr bwMode="auto">
          <a:xfrm>
            <a:off x="3306763" y="2636838"/>
            <a:ext cx="182562" cy="1825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2D191658-8AF1-F9AB-5F2A-628AB6810663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3638550" y="3200400"/>
            <a:ext cx="366713" cy="365125"/>
          </a:xfrm>
          <a:custGeom>
            <a:avLst/>
            <a:gdLst>
              <a:gd name="T0" fmla="*/ 0 w 366713"/>
              <a:gd name="T1" fmla="*/ 182563 h 365125"/>
              <a:gd name="T2" fmla="*/ 183357 w 366713"/>
              <a:gd name="T3" fmla="*/ 0 h 365125"/>
              <a:gd name="T4" fmla="*/ 366714 w 366713"/>
              <a:gd name="T5" fmla="*/ 182563 h 365125"/>
              <a:gd name="T6" fmla="*/ 183357 w 366713"/>
              <a:gd name="T7" fmla="*/ 365126 h 365125"/>
              <a:gd name="T8" fmla="*/ 0 w 366713"/>
              <a:gd name="T9" fmla="*/ 182563 h 365125"/>
              <a:gd name="T10" fmla="*/ 10037 w 366713"/>
              <a:gd name="T11" fmla="*/ 182563 h 365125"/>
              <a:gd name="T12" fmla="*/ 183356 w 366713"/>
              <a:gd name="T13" fmla="*/ 355088 h 365125"/>
              <a:gd name="T14" fmla="*/ 356675 w 366713"/>
              <a:gd name="T15" fmla="*/ 182563 h 365125"/>
              <a:gd name="T16" fmla="*/ 183356 w 366713"/>
              <a:gd name="T17" fmla="*/ 10038 h 365125"/>
              <a:gd name="T18" fmla="*/ 10037 w 366713"/>
              <a:gd name="T19" fmla="*/ 182563 h 365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6713" h="365125">
                <a:moveTo>
                  <a:pt x="0" y="182563"/>
                </a:moveTo>
                <a:cubicBezTo>
                  <a:pt x="0" y="81736"/>
                  <a:pt x="82092" y="0"/>
                  <a:pt x="183357" y="0"/>
                </a:cubicBezTo>
                <a:cubicBezTo>
                  <a:pt x="284622" y="0"/>
                  <a:pt x="366714" y="81736"/>
                  <a:pt x="366714" y="182563"/>
                </a:cubicBezTo>
                <a:cubicBezTo>
                  <a:pt x="366714" y="283390"/>
                  <a:pt x="284622" y="365126"/>
                  <a:pt x="183357" y="365126"/>
                </a:cubicBezTo>
                <a:cubicBezTo>
                  <a:pt x="82092" y="365126"/>
                  <a:pt x="0" y="283390"/>
                  <a:pt x="0" y="182563"/>
                </a:cubicBezTo>
                <a:close/>
                <a:moveTo>
                  <a:pt x="10037" y="182563"/>
                </a:moveTo>
                <a:cubicBezTo>
                  <a:pt x="10037" y="277846"/>
                  <a:pt x="87635" y="355088"/>
                  <a:pt x="183356" y="355088"/>
                </a:cubicBezTo>
                <a:cubicBezTo>
                  <a:pt x="279077" y="355088"/>
                  <a:pt x="356675" y="277846"/>
                  <a:pt x="356675" y="182563"/>
                </a:cubicBezTo>
                <a:cubicBezTo>
                  <a:pt x="356675" y="87280"/>
                  <a:pt x="279077" y="10038"/>
                  <a:pt x="183356" y="10038"/>
                </a:cubicBezTo>
                <a:cubicBezTo>
                  <a:pt x="87635" y="10038"/>
                  <a:pt x="10037" y="87280"/>
                  <a:pt x="10037" y="182563"/>
                </a:cubicBezTo>
                <a:close/>
              </a:path>
            </a:pathLst>
          </a:custGeom>
          <a:solidFill>
            <a:srgbClr val="FF0000"/>
          </a:solidFill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05D35D16-2BF3-8FF0-7DB8-2817D08FDDFE}"/>
              </a:ext>
            </a:extLst>
          </p:cNvPr>
          <p:cNvSpPr>
            <a:spLocks noChangeAspect="1"/>
          </p:cNvSpPr>
          <p:nvPr/>
        </p:nvSpPr>
        <p:spPr bwMode="auto">
          <a:xfrm rot="10800000" flipV="1">
            <a:off x="2743200" y="3978275"/>
            <a:ext cx="365125" cy="365125"/>
          </a:xfrm>
          <a:custGeom>
            <a:avLst/>
            <a:gdLst>
              <a:gd name="T0" fmla="*/ 0 w 365125"/>
              <a:gd name="T1" fmla="*/ 182563 h 365125"/>
              <a:gd name="T2" fmla="*/ 182563 w 365125"/>
              <a:gd name="T3" fmla="*/ 0 h 365125"/>
              <a:gd name="T4" fmla="*/ 365126 w 365125"/>
              <a:gd name="T5" fmla="*/ 182563 h 365125"/>
              <a:gd name="T6" fmla="*/ 182563 w 365125"/>
              <a:gd name="T7" fmla="*/ 365126 h 365125"/>
              <a:gd name="T8" fmla="*/ 0 w 365125"/>
              <a:gd name="T9" fmla="*/ 182563 h 365125"/>
              <a:gd name="T10" fmla="*/ 10037 w 365125"/>
              <a:gd name="T11" fmla="*/ 182563 h 365125"/>
              <a:gd name="T12" fmla="*/ 182562 w 365125"/>
              <a:gd name="T13" fmla="*/ 355088 h 365125"/>
              <a:gd name="T14" fmla="*/ 355087 w 365125"/>
              <a:gd name="T15" fmla="*/ 182563 h 365125"/>
              <a:gd name="T16" fmla="*/ 182562 w 365125"/>
              <a:gd name="T17" fmla="*/ 10038 h 365125"/>
              <a:gd name="T18" fmla="*/ 10037 w 365125"/>
              <a:gd name="T19" fmla="*/ 182563 h 3651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5125" h="365125">
                <a:moveTo>
                  <a:pt x="0" y="182563"/>
                </a:moveTo>
                <a:cubicBezTo>
                  <a:pt x="0" y="81736"/>
                  <a:pt x="81736" y="0"/>
                  <a:pt x="182563" y="0"/>
                </a:cubicBezTo>
                <a:cubicBezTo>
                  <a:pt x="283390" y="0"/>
                  <a:pt x="365126" y="81736"/>
                  <a:pt x="365126" y="182563"/>
                </a:cubicBezTo>
                <a:cubicBezTo>
                  <a:pt x="365126" y="283390"/>
                  <a:pt x="283390" y="365126"/>
                  <a:pt x="182563" y="365126"/>
                </a:cubicBezTo>
                <a:cubicBezTo>
                  <a:pt x="81736" y="365126"/>
                  <a:pt x="0" y="283390"/>
                  <a:pt x="0" y="182563"/>
                </a:cubicBezTo>
                <a:close/>
                <a:moveTo>
                  <a:pt x="10037" y="182563"/>
                </a:moveTo>
                <a:cubicBezTo>
                  <a:pt x="10037" y="277846"/>
                  <a:pt x="87279" y="355088"/>
                  <a:pt x="182562" y="355088"/>
                </a:cubicBezTo>
                <a:cubicBezTo>
                  <a:pt x="277845" y="355088"/>
                  <a:pt x="355087" y="277846"/>
                  <a:pt x="355087" y="182563"/>
                </a:cubicBezTo>
                <a:cubicBezTo>
                  <a:pt x="355087" y="87280"/>
                  <a:pt x="277845" y="10038"/>
                  <a:pt x="182562" y="10038"/>
                </a:cubicBezTo>
                <a:cubicBezTo>
                  <a:pt x="87279" y="10038"/>
                  <a:pt x="10037" y="87280"/>
                  <a:pt x="10037" y="182563"/>
                </a:cubicBezTo>
                <a:close/>
              </a:path>
            </a:pathLst>
          </a:custGeom>
          <a:solidFill>
            <a:srgbClr val="FF0000"/>
          </a:solidFill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5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15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15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39C820B1-47EF-FB30-0D6B-506FBE105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7400" y="76200"/>
            <a:ext cx="3276600" cy="1219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You Are </a:t>
            </a:r>
            <a:b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Here</a:t>
            </a:r>
          </a:p>
        </p:txBody>
      </p:sp>
      <p:sp>
        <p:nvSpPr>
          <p:cNvPr id="155651" name="TextBox 1">
            <a:extLst>
              <a:ext uri="{FF2B5EF4-FFF2-40B4-BE49-F238E27FC236}">
                <a16:creationId xmlns:a16="http://schemas.microsoft.com/office/drawing/2014/main" id="{ACD6E07A-8560-4A1F-B333-083E9D730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524000"/>
            <a:ext cx="31813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Orion-Cygnus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a.k.a.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Orion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Local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Orion Bridge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Orion Spur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~1 kpc wide and ~6 kpc long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we ARE MAYBE IN an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Orion (minor?)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we ARE BETWEEN arms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Sagittarius (minor) inside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Perseus (major) outside</a:t>
            </a:r>
          </a:p>
        </p:txBody>
      </p:sp>
      <p:pic>
        <p:nvPicPr>
          <p:cNvPr id="150532" name="Picture 2">
            <a:extLst>
              <a:ext uri="{FF2B5EF4-FFF2-40B4-BE49-F238E27FC236}">
                <a16:creationId xmlns:a16="http://schemas.microsoft.com/office/drawing/2014/main" id="{52C9DB97-2BF6-1C13-62CB-91543434C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1FCC1B-78CB-A3E7-65FE-77747D7F3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25" y="4081463"/>
            <a:ext cx="274638" cy="273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766A55-BF2C-446F-F099-25DB57C21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5181600"/>
            <a:ext cx="6207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Scutum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4E9C6E1-DFD5-CC22-8839-665E94D63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50" y="1658938"/>
            <a:ext cx="506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Outer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5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565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EA6E6C07-C26B-1299-AB3B-C44615B7C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7400" y="76200"/>
            <a:ext cx="3276600" cy="1219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You Are </a:t>
            </a:r>
            <a:b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Here</a:t>
            </a:r>
          </a:p>
        </p:txBody>
      </p:sp>
      <p:sp>
        <p:nvSpPr>
          <p:cNvPr id="155651" name="TextBox 1">
            <a:extLst>
              <a:ext uri="{FF2B5EF4-FFF2-40B4-BE49-F238E27FC236}">
                <a16:creationId xmlns:a16="http://schemas.microsoft.com/office/drawing/2014/main" id="{6DD17A98-180C-C0B0-1012-5B674B76C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3" y="1571625"/>
            <a:ext cx="245745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Outer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Perseus*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Orion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Sagittarius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Scutum*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UM 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(Norma/Molec.Ring)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*major arms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= OPOSSUM</a:t>
            </a:r>
          </a:p>
        </p:txBody>
      </p:sp>
      <p:pic>
        <p:nvPicPr>
          <p:cNvPr id="152580" name="Picture 2">
            <a:extLst>
              <a:ext uri="{FF2B5EF4-FFF2-40B4-BE49-F238E27FC236}">
                <a16:creationId xmlns:a16="http://schemas.microsoft.com/office/drawing/2014/main" id="{8BD8EA22-19D9-C77A-D719-D360480E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7622FBD-CFBC-8BF4-5B82-9CB7641EC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25" y="4081463"/>
            <a:ext cx="274638" cy="2730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82" name="TextBox 1">
            <a:extLst>
              <a:ext uri="{FF2B5EF4-FFF2-40B4-BE49-F238E27FC236}">
                <a16:creationId xmlns:a16="http://schemas.microsoft.com/office/drawing/2014/main" id="{73575424-14EF-4FB4-8DA7-6E541967C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5181600"/>
            <a:ext cx="6207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Scutum</a:t>
            </a:r>
          </a:p>
        </p:txBody>
      </p:sp>
      <p:sp>
        <p:nvSpPr>
          <p:cNvPr id="152583" name="TextBox 1">
            <a:extLst>
              <a:ext uri="{FF2B5EF4-FFF2-40B4-BE49-F238E27FC236}">
                <a16:creationId xmlns:a16="http://schemas.microsoft.com/office/drawing/2014/main" id="{098CA9BF-75D2-0E14-9625-C80E6D3EA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50" y="1658938"/>
            <a:ext cx="506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Outer</a:t>
            </a:r>
          </a:p>
        </p:txBody>
      </p:sp>
      <p:pic>
        <p:nvPicPr>
          <p:cNvPr id="2" name="Picture 1" descr="GettyImages-sb10062282hh-001-ab34329a48184f969673519bf88e5b78.jpg">
            <a:extLst>
              <a:ext uri="{FF2B5EF4-FFF2-40B4-BE49-F238E27FC236}">
                <a16:creationId xmlns:a16="http://schemas.microsoft.com/office/drawing/2014/main" id="{A055C6D1-21EA-01A6-BFD5-234ECA90A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181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Screen Shot 2020-03-02 at 4.13.08 PM.png">
            <a:extLst>
              <a:ext uri="{FF2B5EF4-FFF2-40B4-BE49-F238E27FC236}">
                <a16:creationId xmlns:a16="http://schemas.microsoft.com/office/drawing/2014/main" id="{ED6EBD25-F9AF-2955-3D24-D536BCA80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61610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2">
            <a:extLst>
              <a:ext uri="{FF2B5EF4-FFF2-40B4-BE49-F238E27FC236}">
                <a16:creationId xmlns:a16="http://schemas.microsoft.com/office/drawing/2014/main" id="{A81AB090-3CC0-56A7-DEA8-22E6B78EE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Arms via Masers </a:t>
            </a:r>
          </a:p>
        </p:txBody>
      </p:sp>
      <p:sp>
        <p:nvSpPr>
          <p:cNvPr id="159748" name="TextBox 1">
            <a:extLst>
              <a:ext uri="{FF2B5EF4-FFF2-40B4-BE49-F238E27FC236}">
                <a16:creationId xmlns:a16="http://schemas.microsoft.com/office/drawing/2014/main" id="{67574CD0-B1E3-083C-60ED-0B7892596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871538"/>
            <a:ext cx="349647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(2009) … 18 masers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radio VLBA and VLBI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high mass star formation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astrometry of SFR masers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OH, H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, CH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NOTE clustered distributions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“strong evidence of spiral arms”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Galaxy model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R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gdings" pitchFamily="2" charset="2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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= 8.4 ± 0.6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V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gdings" pitchFamily="2" charset="2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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= 254 ± 16 km/s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pitch angles yield # arms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flat rotation curve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9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7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974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97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97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97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97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D5B635FE-5E09-C6F1-950C-9D2E0E187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Arms via Masers </a:t>
            </a:r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F916D733-4DEB-5DA7-3687-3C9E58AC8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Arms via Masers: Parallaxes </a:t>
            </a:r>
          </a:p>
        </p:txBody>
      </p:sp>
      <p:pic>
        <p:nvPicPr>
          <p:cNvPr id="158723" name="Picture 4" descr="Screen Shot 2020-03-02 at 5.16.19 PM.png">
            <a:extLst>
              <a:ext uri="{FF2B5EF4-FFF2-40B4-BE49-F238E27FC236}">
                <a16:creationId xmlns:a16="http://schemas.microsoft.com/office/drawing/2014/main" id="{383AF382-2C7C-FD82-6540-F4803D8A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6">
            <a:extLst>
              <a:ext uri="{FF2B5EF4-FFF2-40B4-BE49-F238E27FC236}">
                <a16:creationId xmlns:a16="http://schemas.microsoft.com/office/drawing/2014/main" id="{0DF61241-E383-85C1-BCD5-174273EA5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943600"/>
            <a:ext cx="1285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(2009)</a:t>
            </a:r>
          </a:p>
        </p:txBody>
      </p:sp>
      <p:sp>
        <p:nvSpPr>
          <p:cNvPr id="161797" name="TextBox 7">
            <a:extLst>
              <a:ext uri="{FF2B5EF4-FFF2-40B4-BE49-F238E27FC236}">
                <a16:creationId xmlns:a16="http://schemas.microsoft.com/office/drawing/2014/main" id="{66780328-1FB2-4E69-6EC3-68966DC12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6488" y="5921375"/>
            <a:ext cx="4633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parallaxes measured to 10 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micro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arcseconds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= 10% uncertainty at 10 kpc</a:t>
            </a: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id="{8769BACB-A32A-CD73-5B76-8E3D7E104428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3716338" y="1320800"/>
            <a:ext cx="762000" cy="4495800"/>
          </a:xfrm>
          <a:custGeom>
            <a:avLst/>
            <a:gdLst>
              <a:gd name="T0" fmla="*/ 0 w 762000"/>
              <a:gd name="T1" fmla="*/ 2247900 h 4495800"/>
              <a:gd name="T2" fmla="*/ 381000 w 762000"/>
              <a:gd name="T3" fmla="*/ 0 h 4495800"/>
              <a:gd name="T4" fmla="*/ 762000 w 762000"/>
              <a:gd name="T5" fmla="*/ 2247900 h 4495800"/>
              <a:gd name="T6" fmla="*/ 381000 w 762000"/>
              <a:gd name="T7" fmla="*/ 4495800 h 4495800"/>
              <a:gd name="T8" fmla="*/ 0 w 762000"/>
              <a:gd name="T9" fmla="*/ 2247900 h 4495800"/>
              <a:gd name="T10" fmla="*/ 20947 w 762000"/>
              <a:gd name="T11" fmla="*/ 2247900 h 4495800"/>
              <a:gd name="T12" fmla="*/ 381000 w 762000"/>
              <a:gd name="T13" fmla="*/ 4474853 h 4495800"/>
              <a:gd name="T14" fmla="*/ 741053 w 762000"/>
              <a:gd name="T15" fmla="*/ 2247900 h 4495800"/>
              <a:gd name="T16" fmla="*/ 381000 w 762000"/>
              <a:gd name="T17" fmla="*/ 20947 h 4495800"/>
              <a:gd name="T18" fmla="*/ 20947 w 762000"/>
              <a:gd name="T19" fmla="*/ 2247900 h 4495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62000" h="4495800">
                <a:moveTo>
                  <a:pt x="0" y="2247900"/>
                </a:moveTo>
                <a:cubicBezTo>
                  <a:pt x="0" y="1006419"/>
                  <a:pt x="170580" y="0"/>
                  <a:pt x="381000" y="0"/>
                </a:cubicBezTo>
                <a:cubicBezTo>
                  <a:pt x="591420" y="0"/>
                  <a:pt x="762000" y="1006419"/>
                  <a:pt x="762000" y="2247900"/>
                </a:cubicBezTo>
                <a:cubicBezTo>
                  <a:pt x="762000" y="3489381"/>
                  <a:pt x="591420" y="4495800"/>
                  <a:pt x="381000" y="4495800"/>
                </a:cubicBezTo>
                <a:cubicBezTo>
                  <a:pt x="170580" y="4495800"/>
                  <a:pt x="0" y="3489381"/>
                  <a:pt x="0" y="2247900"/>
                </a:cubicBezTo>
                <a:close/>
                <a:moveTo>
                  <a:pt x="20947" y="2247900"/>
                </a:moveTo>
                <a:cubicBezTo>
                  <a:pt x="20947" y="3477812"/>
                  <a:pt x="182148" y="4474853"/>
                  <a:pt x="381000" y="4474853"/>
                </a:cubicBezTo>
                <a:cubicBezTo>
                  <a:pt x="579852" y="4474853"/>
                  <a:pt x="741053" y="3477812"/>
                  <a:pt x="741053" y="2247900"/>
                </a:cubicBezTo>
                <a:cubicBezTo>
                  <a:pt x="741053" y="1017988"/>
                  <a:pt x="579852" y="20947"/>
                  <a:pt x="381000" y="20947"/>
                </a:cubicBezTo>
                <a:cubicBezTo>
                  <a:pt x="182148" y="20947"/>
                  <a:pt x="20947" y="1017988"/>
                  <a:pt x="20947" y="22479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Donut 9">
            <a:extLst>
              <a:ext uri="{FF2B5EF4-FFF2-40B4-BE49-F238E27FC236}">
                <a16:creationId xmlns:a16="http://schemas.microsoft.com/office/drawing/2014/main" id="{3F897D2C-6B8E-4437-B0BF-CA55052417FF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76200" y="4368800"/>
            <a:ext cx="533400" cy="431800"/>
          </a:xfrm>
          <a:custGeom>
            <a:avLst/>
            <a:gdLst>
              <a:gd name="T0" fmla="*/ 0 w 762000"/>
              <a:gd name="T1" fmla="*/ 2247900 h 4495800"/>
              <a:gd name="T2" fmla="*/ 381000 w 762000"/>
              <a:gd name="T3" fmla="*/ 0 h 4495800"/>
              <a:gd name="T4" fmla="*/ 762000 w 762000"/>
              <a:gd name="T5" fmla="*/ 2247900 h 4495800"/>
              <a:gd name="T6" fmla="*/ 381000 w 762000"/>
              <a:gd name="T7" fmla="*/ 4495800 h 4495800"/>
              <a:gd name="T8" fmla="*/ 0 w 762000"/>
              <a:gd name="T9" fmla="*/ 2247900 h 4495800"/>
              <a:gd name="T10" fmla="*/ 20947 w 762000"/>
              <a:gd name="T11" fmla="*/ 2247900 h 4495800"/>
              <a:gd name="T12" fmla="*/ 381000 w 762000"/>
              <a:gd name="T13" fmla="*/ 4474853 h 4495800"/>
              <a:gd name="T14" fmla="*/ 741053 w 762000"/>
              <a:gd name="T15" fmla="*/ 2247900 h 4495800"/>
              <a:gd name="T16" fmla="*/ 381000 w 762000"/>
              <a:gd name="T17" fmla="*/ 20947 h 4495800"/>
              <a:gd name="T18" fmla="*/ 20947 w 762000"/>
              <a:gd name="T19" fmla="*/ 2247900 h 4495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62000" h="4495800">
                <a:moveTo>
                  <a:pt x="0" y="2247900"/>
                </a:moveTo>
                <a:cubicBezTo>
                  <a:pt x="0" y="1006419"/>
                  <a:pt x="170580" y="0"/>
                  <a:pt x="381000" y="0"/>
                </a:cubicBezTo>
                <a:cubicBezTo>
                  <a:pt x="591420" y="0"/>
                  <a:pt x="762000" y="1006419"/>
                  <a:pt x="762000" y="2247900"/>
                </a:cubicBezTo>
                <a:cubicBezTo>
                  <a:pt x="762000" y="3489381"/>
                  <a:pt x="591420" y="4495800"/>
                  <a:pt x="381000" y="4495800"/>
                </a:cubicBezTo>
                <a:cubicBezTo>
                  <a:pt x="170580" y="4495800"/>
                  <a:pt x="0" y="3489381"/>
                  <a:pt x="0" y="2247900"/>
                </a:cubicBezTo>
                <a:close/>
                <a:moveTo>
                  <a:pt x="20947" y="2247900"/>
                </a:moveTo>
                <a:cubicBezTo>
                  <a:pt x="20947" y="3477812"/>
                  <a:pt x="182148" y="4474853"/>
                  <a:pt x="381000" y="4474853"/>
                </a:cubicBezTo>
                <a:cubicBezTo>
                  <a:pt x="579852" y="4474853"/>
                  <a:pt x="741053" y="3477812"/>
                  <a:pt x="741053" y="2247900"/>
                </a:cubicBezTo>
                <a:cubicBezTo>
                  <a:pt x="741053" y="1017988"/>
                  <a:pt x="579852" y="20947"/>
                  <a:pt x="381000" y="20947"/>
                </a:cubicBezTo>
                <a:cubicBezTo>
                  <a:pt x="182148" y="20947"/>
                  <a:pt x="20947" y="1017988"/>
                  <a:pt x="20947" y="224790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Screen Shot 2020-03-02 at 4.13.08 PM.png">
            <a:extLst>
              <a:ext uri="{FF2B5EF4-FFF2-40B4-BE49-F238E27FC236}">
                <a16:creationId xmlns:a16="http://schemas.microsoft.com/office/drawing/2014/main" id="{C15C9E46-9F39-F693-E79B-ED73DEB4C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51720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Rectangle 2">
            <a:extLst>
              <a:ext uri="{FF2B5EF4-FFF2-40B4-BE49-F238E27FC236}">
                <a16:creationId xmlns:a16="http://schemas.microsoft.com/office/drawing/2014/main" id="{EB78AF93-190D-F03A-17F9-D34348E0C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Arms:  Pitch Angles</a:t>
            </a:r>
          </a:p>
        </p:txBody>
      </p:sp>
      <p:sp>
        <p:nvSpPr>
          <p:cNvPr id="160772" name="TextBox 1">
            <a:extLst>
              <a:ext uri="{FF2B5EF4-FFF2-40B4-BE49-F238E27FC236}">
                <a16:creationId xmlns:a16="http://schemas.microsoft.com/office/drawing/2014/main" id="{FA3B3757-A742-9E6E-F247-8AF45BFC0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943600"/>
            <a:ext cx="1287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(2009)</a:t>
            </a:r>
          </a:p>
        </p:txBody>
      </p:sp>
      <p:pic>
        <p:nvPicPr>
          <p:cNvPr id="163845" name="Picture 3" descr="Screen Shot 2020-03-02 at 5.18.40 PM.png">
            <a:extLst>
              <a:ext uri="{FF2B5EF4-FFF2-40B4-BE49-F238E27FC236}">
                <a16:creationId xmlns:a16="http://schemas.microsoft.com/office/drawing/2014/main" id="{0987D650-24FA-1D83-FEFE-3287CA283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9147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Box 5">
            <a:extLst>
              <a:ext uri="{FF2B5EF4-FFF2-40B4-BE49-F238E27FC236}">
                <a16:creationId xmlns:a16="http://schemas.microsoft.com/office/drawing/2014/main" id="{A09D2319-8AC0-D374-2FFA-3F0752C6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575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arms closer to Galactic Center are more tightly wound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3665D908-FD5F-A752-EA3F-B8DFEC6DF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Arms via Masers </a:t>
            </a:r>
          </a:p>
        </p:txBody>
      </p:sp>
      <p:sp>
        <p:nvSpPr>
          <p:cNvPr id="159748" name="TextBox 1">
            <a:extLst>
              <a:ext uri="{FF2B5EF4-FFF2-40B4-BE49-F238E27FC236}">
                <a16:creationId xmlns:a16="http://schemas.microsoft.com/office/drawing/2014/main" id="{36E0EA56-A763-2E2E-B4C3-6D13FB29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920750"/>
            <a:ext cx="33702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(2009) … 18 masers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(2014) … 103 masers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 kpc … bar region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 kpc … solar circle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12 kpc… co-rotation of spiral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pattern and star orbits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64868" name="Picture 1" descr="Screen Shot 2020-03-02 at 6.40.56 PM.png">
            <a:extLst>
              <a:ext uri="{FF2B5EF4-FFF2-40B4-BE49-F238E27FC236}">
                <a16:creationId xmlns:a16="http://schemas.microsoft.com/office/drawing/2014/main" id="{0C48CDFB-BABB-DCE0-2718-2A92300AE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914400"/>
            <a:ext cx="56864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476A5-FED8-EF45-38CF-C97703031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5486400"/>
            <a:ext cx="3317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 kpc         8 kpc       12 kpc     16 kpc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8D2E07-E668-9234-C003-B05108A1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038600"/>
            <a:ext cx="1477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Outer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Perseus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Orion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DE26DB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Sagittarius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9FFE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Scutum Arm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9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9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9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9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A229B5C9-DE2A-ACBE-AF73-52D080FC6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Arms:  Co-Rotation</a:t>
            </a:r>
          </a:p>
        </p:txBody>
      </p:sp>
      <p:pic>
        <p:nvPicPr>
          <p:cNvPr id="166915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1B6D29-D918-11C2-F301-F2C4EF657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908050"/>
            <a:ext cx="8720137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161502CE-D581-BC02-48FE-F789C7826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Arms via Masers </a:t>
            </a:r>
          </a:p>
        </p:txBody>
      </p:sp>
      <p:sp>
        <p:nvSpPr>
          <p:cNvPr id="159748" name="TextBox 1">
            <a:extLst>
              <a:ext uri="{FF2B5EF4-FFF2-40B4-BE49-F238E27FC236}">
                <a16:creationId xmlns:a16="http://schemas.microsoft.com/office/drawing/2014/main" id="{0D9E5439-0E29-4C44-E982-FC88C3A1A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920750"/>
            <a:ext cx="34178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(2009) … 18 masers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(2014) … 103 masers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 kpc … bar region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8 kpc … solar circle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12 kpc… co-rotation of spiral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         pattern and star orbits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16 kpc … end of star formation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Galaxy model (2009)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R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gdings" pitchFamily="2" charset="2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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= 8.4 ± 0.6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V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ingdings" pitchFamily="2" charset="2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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= 254 ± 16 km/s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Galaxy model (2014)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R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 pitchFamily="2" charset="2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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= 8.34 ± 0.16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V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ingdings" pitchFamily="2" charset="2"/>
                <a:ea typeface="ＭＳ Ｐゴシック" panose="020B0600070205080204" pitchFamily="34" charset="-128"/>
                <a:cs typeface="+mn-cs"/>
                <a:sym typeface="Wingdings" pitchFamily="2" charset="2"/>
              </a:rPr>
              <a:t>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= 240 ± 8 km/s</a:t>
            </a:r>
          </a:p>
        </p:txBody>
      </p:sp>
      <p:pic>
        <p:nvPicPr>
          <p:cNvPr id="168964" name="Picture 1" descr="Screen Shot 2020-03-02 at 6.40.56 PM.png">
            <a:extLst>
              <a:ext uri="{FF2B5EF4-FFF2-40B4-BE49-F238E27FC236}">
                <a16:creationId xmlns:a16="http://schemas.microsoft.com/office/drawing/2014/main" id="{6C3906A1-E1F1-0C72-83B6-5F46228F0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914400"/>
            <a:ext cx="56864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TextBox 2">
            <a:extLst>
              <a:ext uri="{FF2B5EF4-FFF2-40B4-BE49-F238E27FC236}">
                <a16:creationId xmlns:a16="http://schemas.microsoft.com/office/drawing/2014/main" id="{A79014F1-0A60-600E-FBAE-850F954B7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5486400"/>
            <a:ext cx="3317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 kpc         8 kpc       12 kpc     16 kpc</a:t>
            </a:r>
          </a:p>
        </p:txBody>
      </p:sp>
      <p:sp>
        <p:nvSpPr>
          <p:cNvPr id="168966" name="TextBox 8">
            <a:extLst>
              <a:ext uri="{FF2B5EF4-FFF2-40B4-BE49-F238E27FC236}">
                <a16:creationId xmlns:a16="http://schemas.microsoft.com/office/drawing/2014/main" id="{62774443-0D02-A2E4-076D-9FF33FD0C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038600"/>
            <a:ext cx="1477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Outer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Perseus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Orion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DE26DB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Sagittarius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9FFE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Scutum Arm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74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74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974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974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974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974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974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1A81FB94-7EB1-B02E-C2D6-A1095F921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Arms via Masers </a:t>
            </a:r>
          </a:p>
        </p:txBody>
      </p:sp>
      <p:sp>
        <p:nvSpPr>
          <p:cNvPr id="159748" name="TextBox 1">
            <a:extLst>
              <a:ext uri="{FF2B5EF4-FFF2-40B4-BE49-F238E27FC236}">
                <a16:creationId xmlns:a16="http://schemas.microsoft.com/office/drawing/2014/main" id="{3A798BFB-331E-2515-7B39-2CF49725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733550"/>
            <a:ext cx="27479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NOTE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TINY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FRACTION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MAPPED!</a:t>
            </a:r>
          </a:p>
        </p:txBody>
      </p:sp>
      <p:pic>
        <p:nvPicPr>
          <p:cNvPr id="171012" name="Picture 1" descr="Screen Shot 2020-03-02 at 6.40.56 PM.png">
            <a:extLst>
              <a:ext uri="{FF2B5EF4-FFF2-40B4-BE49-F238E27FC236}">
                <a16:creationId xmlns:a16="http://schemas.microsoft.com/office/drawing/2014/main" id="{151E98D5-0501-4AE0-4DD4-946F31756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914400"/>
            <a:ext cx="56864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Box 2">
            <a:extLst>
              <a:ext uri="{FF2B5EF4-FFF2-40B4-BE49-F238E27FC236}">
                <a16:creationId xmlns:a16="http://schemas.microsoft.com/office/drawing/2014/main" id="{73D10B9C-7BCF-453B-6F14-4581C82A2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538" y="5486400"/>
            <a:ext cx="3317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 kpc         8 kpc       12 kpc     16 kpc</a:t>
            </a:r>
          </a:p>
        </p:txBody>
      </p:sp>
      <p:sp>
        <p:nvSpPr>
          <p:cNvPr id="171014" name="TextBox 8">
            <a:extLst>
              <a:ext uri="{FF2B5EF4-FFF2-40B4-BE49-F238E27FC236}">
                <a16:creationId xmlns:a16="http://schemas.microsoft.com/office/drawing/2014/main" id="{B69C944B-CE1B-852E-CBB5-5045F64DC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038600"/>
            <a:ext cx="1477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Outer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Perseus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Orion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DE26DB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Sagittarius Arm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9FFE5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Scutum Arm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2E3FD4F4-1EDF-9648-A953-74C5B6CF4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Ages ~ Velocity Dispersion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07831-B4C1-9647-AF60-1B320DFB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91200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is this process called?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i="1" dirty="0">
              <a:solidFill>
                <a:srgbClr val="008000"/>
              </a:solidFill>
              <a:latin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i="1" dirty="0">
                <a:solidFill>
                  <a:srgbClr val="008000"/>
                </a:solidFill>
                <a:latin typeface="Times New Roman" panose="02020603050405020304" pitchFamily="18" charset="0"/>
              </a:rPr>
              <a:t>ANSWER: thin disk h</a:t>
            </a:r>
            <a:r>
              <a:rPr kumimoji="0" lang="en-US" altLang="en-US" sz="2000" b="0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eating by GMCs and spiral arms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932A0-2289-F645-BD38-0B3B2BAA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81" y="772427"/>
            <a:ext cx="5111619" cy="4942573"/>
          </a:xfrm>
          <a:prstGeom prst="rect">
            <a:avLst/>
          </a:prstGeom>
        </p:spPr>
      </p:pic>
      <p:sp>
        <p:nvSpPr>
          <p:cNvPr id="7" name="Donut 5">
            <a:extLst>
              <a:ext uri="{FF2B5EF4-FFF2-40B4-BE49-F238E27FC236}">
                <a16:creationId xmlns:a16="http://schemas.microsoft.com/office/drawing/2014/main" id="{5E85A51C-5DC9-2542-AFBB-DEF5D94D33D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467047" y="1900612"/>
            <a:ext cx="2395964" cy="575941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onut 5">
            <a:extLst>
              <a:ext uri="{FF2B5EF4-FFF2-40B4-BE49-F238E27FC236}">
                <a16:creationId xmlns:a16="http://schemas.microsoft.com/office/drawing/2014/main" id="{88A913D1-581A-7646-A0F2-6ED202436D4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90190" y="3390850"/>
            <a:ext cx="2395962" cy="575941"/>
          </a:xfrm>
          <a:custGeom>
            <a:avLst/>
            <a:gdLst>
              <a:gd name="T0" fmla="*/ 0 w 3063875"/>
              <a:gd name="T1" fmla="*/ 564357 h 1128713"/>
              <a:gd name="T2" fmla="*/ 1531938 w 3063875"/>
              <a:gd name="T3" fmla="*/ 0 h 1128713"/>
              <a:gd name="T4" fmla="*/ 3063876 w 3063875"/>
              <a:gd name="T5" fmla="*/ 564357 h 1128713"/>
              <a:gd name="T6" fmla="*/ 1531938 w 3063875"/>
              <a:gd name="T7" fmla="*/ 1128714 h 1128713"/>
              <a:gd name="T8" fmla="*/ 0 w 3063875"/>
              <a:gd name="T9" fmla="*/ 564357 h 1128713"/>
              <a:gd name="T10" fmla="*/ 47767 w 3063875"/>
              <a:gd name="T11" fmla="*/ 564357 h 1128713"/>
              <a:gd name="T12" fmla="*/ 1531937 w 3063875"/>
              <a:gd name="T13" fmla="*/ 1080946 h 1128713"/>
              <a:gd name="T14" fmla="*/ 3016107 w 3063875"/>
              <a:gd name="T15" fmla="*/ 564357 h 1128713"/>
              <a:gd name="T16" fmla="*/ 1531937 w 3063875"/>
              <a:gd name="T17" fmla="*/ 47768 h 1128713"/>
              <a:gd name="T18" fmla="*/ 47767 w 3063875"/>
              <a:gd name="T19" fmla="*/ 564357 h 1128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63875" h="1128713">
                <a:moveTo>
                  <a:pt x="0" y="564357"/>
                </a:moveTo>
                <a:cubicBezTo>
                  <a:pt x="0" y="252671"/>
                  <a:pt x="685872" y="0"/>
                  <a:pt x="1531938" y="0"/>
                </a:cubicBezTo>
                <a:cubicBezTo>
                  <a:pt x="2378004" y="0"/>
                  <a:pt x="3063876" y="252671"/>
                  <a:pt x="3063876" y="564357"/>
                </a:cubicBezTo>
                <a:cubicBezTo>
                  <a:pt x="3063876" y="876043"/>
                  <a:pt x="2378004" y="1128714"/>
                  <a:pt x="1531938" y="1128714"/>
                </a:cubicBezTo>
                <a:cubicBezTo>
                  <a:pt x="685872" y="1128714"/>
                  <a:pt x="0" y="876043"/>
                  <a:pt x="0" y="564357"/>
                </a:cubicBezTo>
                <a:close/>
                <a:moveTo>
                  <a:pt x="47767" y="564357"/>
                </a:moveTo>
                <a:cubicBezTo>
                  <a:pt x="47767" y="849661"/>
                  <a:pt x="712253" y="1080946"/>
                  <a:pt x="1531937" y="1080946"/>
                </a:cubicBezTo>
                <a:cubicBezTo>
                  <a:pt x="2351621" y="1080946"/>
                  <a:pt x="3016107" y="849661"/>
                  <a:pt x="3016107" y="564357"/>
                </a:cubicBezTo>
                <a:cubicBezTo>
                  <a:pt x="3016107" y="279053"/>
                  <a:pt x="2351621" y="47768"/>
                  <a:pt x="1531937" y="47768"/>
                </a:cubicBezTo>
                <a:cubicBezTo>
                  <a:pt x="712253" y="47768"/>
                  <a:pt x="47767" y="279053"/>
                  <a:pt x="47767" y="564357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1D93C5-6559-5646-87F3-AB8DDC13652C}"/>
              </a:ext>
            </a:extLst>
          </p:cNvPr>
          <p:cNvSpPr txBox="1"/>
          <p:nvPr/>
        </p:nvSpPr>
        <p:spPr>
          <a:xfrm>
            <a:off x="5638800" y="1752600"/>
            <a:ext cx="32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~ 14000 F/G dwarfs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0000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Hipparcos</a:t>
            </a:r>
            <a:r>
              <a:rPr lang="en-US" sz="2000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/Tycho astrometry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000099">
                  <a:lumMod val="60000"/>
                  <a:lumOff val="4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~ 63000 </a:t>
            </a:r>
            <a:r>
              <a:rPr lang="en-US" sz="2000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RV measurements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ages from isochrone fits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565569-E755-264E-BD41-5EA29A4F2DC6}"/>
              </a:ext>
            </a:extLst>
          </p:cNvPr>
          <p:cNvSpPr txBox="1"/>
          <p:nvPr/>
        </p:nvSpPr>
        <p:spPr>
          <a:xfrm>
            <a:off x="31830" y="5468779"/>
            <a:ext cx="1670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Nordstrom et al. 2004</a:t>
            </a:r>
          </a:p>
        </p:txBody>
      </p:sp>
    </p:spTree>
    <p:extLst>
      <p:ext uri="{BB962C8B-B14F-4D97-AF65-F5344CB8AC3E}">
        <p14:creationId xmlns:p14="http://schemas.microsoft.com/office/powerpoint/2010/main" val="40422719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2FFBDE6A-6451-B7A2-C081-3C436C2DA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Arm Thickness</a:t>
            </a:r>
          </a:p>
        </p:txBody>
      </p:sp>
      <p:pic>
        <p:nvPicPr>
          <p:cNvPr id="175107" name="Picture 3" descr="Screen Shot 2020-03-02 at 7.00.31 PM.png">
            <a:extLst>
              <a:ext uri="{FF2B5EF4-FFF2-40B4-BE49-F238E27FC236}">
                <a16:creationId xmlns:a16="http://schemas.microsoft.com/office/drawing/2014/main" id="{486FA1AE-046F-7DF6-B906-787AE0F1C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0738"/>
            <a:ext cx="8348663" cy="58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Box 1">
            <a:extLst>
              <a:ext uri="{FF2B5EF4-FFF2-40B4-BE49-F238E27FC236}">
                <a16:creationId xmlns:a16="http://schemas.microsoft.com/office/drawing/2014/main" id="{F25A7CDB-618E-1144-65A9-09CE548A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334000"/>
            <a:ext cx="1287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Reid+ (2014)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71473D3-9092-B138-267B-8B68AB1B3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1447800"/>
            <a:ext cx="3121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arms are wider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further from Galactic Center</a:t>
            </a:r>
          </a:p>
        </p:txBody>
      </p:sp>
      <p:pic>
        <p:nvPicPr>
          <p:cNvPr id="6" name="Picture 4" descr="heic0602a.jpg">
            <a:extLst>
              <a:ext uri="{FF2B5EF4-FFF2-40B4-BE49-F238E27FC236}">
                <a16:creationId xmlns:a16="http://schemas.microsoft.com/office/drawing/2014/main" id="{EEC86FDC-293F-4E1F-E4A9-BD2D29FB4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2475"/>
            <a:ext cx="62484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55B6381-774B-77E8-00C7-207D85C75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2475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DA0D5-5E5D-2AA5-48DA-8EE1BFFB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8" y="747713"/>
            <a:ext cx="6621462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4B9152EF-55AA-8157-20CE-843244C72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</a:t>
            </a:r>
          </a:p>
        </p:txBody>
      </p:sp>
      <p:sp>
        <p:nvSpPr>
          <p:cNvPr id="1488899" name="Rectangle 3">
            <a:extLst>
              <a:ext uri="{FF2B5EF4-FFF2-40B4-BE49-F238E27FC236}">
                <a16:creationId xmlns:a16="http://schemas.microsoft.com/office/drawing/2014/main" id="{D8D4B3B1-316D-E4DC-2B37-F458D28C1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89916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Observe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optical:	young OB stars last ≤ 10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Myr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… star formation rate in arms higher than rest of disk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near-IR:	old red giants follow spiral pattern, too … arms broader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…  entire stellar disk participates in spiral pattern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if spiral arms have old stars … persistent “density wave”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Density Waves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dense region has gravity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	… compresses gas … stars form … lights 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Causes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		rotating bar asymmetry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galaxy collisions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galaxy companions/tides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Results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patterns not mass movement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chemical enrichment via stellar evolution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dynamics of gas and stars, e.g., clustering, scattering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8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8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8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8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8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8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8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88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88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88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888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8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888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4196B164-FE55-62B3-C4BA-079D91805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</a:t>
            </a:r>
          </a:p>
        </p:txBody>
      </p:sp>
      <p:pic>
        <p:nvPicPr>
          <p:cNvPr id="69634" name="Picture 4" descr="23_18">
            <a:extLst>
              <a:ext uri="{FF2B5EF4-FFF2-40B4-BE49-F238E27FC236}">
                <a16:creationId xmlns:a16="http://schemas.microsoft.com/office/drawing/2014/main" id="{5948F82F-85E9-ADF7-31A6-581CD352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4676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>
            <a:extLst>
              <a:ext uri="{FF2B5EF4-FFF2-40B4-BE49-F238E27FC236}">
                <a16:creationId xmlns:a16="http://schemas.microsoft.com/office/drawing/2014/main" id="{73DC039B-37CB-A72F-1BF9-67FDFE34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9" y="688975"/>
            <a:ext cx="309251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arm components: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dust/gas lanes (CO)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young stars (optical, HII)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   old stars (near-IR)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BD9586A7-64E3-A2A1-3415-800FE4286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</a:t>
            </a:r>
          </a:p>
        </p:txBody>
      </p:sp>
      <p:sp>
        <p:nvSpPr>
          <p:cNvPr id="1490947" name="Rectangle 3">
            <a:extLst>
              <a:ext uri="{FF2B5EF4-FFF2-40B4-BE49-F238E27FC236}">
                <a16:creationId xmlns:a16="http://schemas.microsoft.com/office/drawing/2014/main" id="{AB6A0B01-3222-75C5-041C-C435273CE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14400"/>
            <a:ext cx="86868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Formation?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cohesive arms would wind up and disappear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Density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Lindblad (1920s) arms represent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enhanced density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regions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Waves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rotate more slowly than stars and 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gas enters a wave, compressed … new stars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Lin &amp; Shu (1964)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density waves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periodic compression/rarefaction of surface density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propagate like ocean waves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		                    rotates, NOT stationary, NOT long-lasting</a:t>
            </a:r>
          </a:p>
        </p:txBody>
      </p:sp>
      <p:pic>
        <p:nvPicPr>
          <p:cNvPr id="1490948" name="Picture 4" descr="23_17">
            <a:extLst>
              <a:ext uri="{FF2B5EF4-FFF2-40B4-BE49-F238E27FC236}">
                <a16:creationId xmlns:a16="http://schemas.microsoft.com/office/drawing/2014/main" id="{3055F0BE-9896-AA7B-775F-0998A436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323975"/>
            <a:ext cx="7100887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9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90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90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0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90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90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90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909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8C0711A0-3518-80FE-99A9-763CB9CCF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Traffic</a:t>
            </a:r>
          </a:p>
        </p:txBody>
      </p:sp>
      <p:pic>
        <p:nvPicPr>
          <p:cNvPr id="75778" name="Picture 3" descr="23_02-01UN">
            <a:extLst>
              <a:ext uri="{FF2B5EF4-FFF2-40B4-BE49-F238E27FC236}">
                <a16:creationId xmlns:a16="http://schemas.microsoft.com/office/drawing/2014/main" id="{08E85C56-FE49-BC13-9C10-E026606A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id="{22DBCA21-956C-F22D-87A3-93616B7B8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788988"/>
            <a:ext cx="8631237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">
            <a:extLst>
              <a:ext uri="{FF2B5EF4-FFF2-40B4-BE49-F238E27FC236}">
                <a16:creationId xmlns:a16="http://schemas.microsoft.com/office/drawing/2014/main" id="{A47A2A1F-D769-A9BE-754E-22ED65A43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Spiral Arms</a:t>
            </a:r>
          </a:p>
        </p:txBody>
      </p:sp>
      <p:sp>
        <p:nvSpPr>
          <p:cNvPr id="1490947" name="Rectangle 3">
            <a:extLst>
              <a:ext uri="{FF2B5EF4-FFF2-40B4-BE49-F238E27FC236}">
                <a16:creationId xmlns:a16="http://schemas.microsoft.com/office/drawing/2014/main" id="{81EF1930-1B63-BDD2-B60E-CCED4E8B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5791200"/>
            <a:ext cx="86312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Merrifield Description:  https://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=yiv6a8BVzPE&amp;t=0s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Spiral Arm Creation:  https://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=lMReQ6hVw5s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Individual Stars:  https://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=c5Us-jonCLA</a:t>
            </a:r>
          </a:p>
        </p:txBody>
      </p:sp>
      <p:sp>
        <p:nvSpPr>
          <p:cNvPr id="77829" name="Rectangle 3">
            <a:extLst>
              <a:ext uri="{FF2B5EF4-FFF2-40B4-BE49-F238E27FC236}">
                <a16:creationId xmlns:a16="http://schemas.microsoft.com/office/drawing/2014/main" id="{97AF7F08-D5DF-7622-2DDB-32C77F851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144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M51 Whirlpool Galaxy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9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9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9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2E3FD4F4-1EDF-9648-A953-74C5B6CF4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Metallicities and Motions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07831-B4C1-9647-AF60-1B320DFBC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812" y="5537537"/>
            <a:ext cx="40495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does this plot show?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i="1" dirty="0">
                <a:solidFill>
                  <a:srgbClr val="008000"/>
                </a:solidFill>
                <a:latin typeface="Times New Roman" panose="02020603050405020304" pitchFamily="18" charset="0"/>
              </a:rPr>
              <a:t>What would it look like for OB stars?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92BF5E-6593-2C4F-941D-51EC0E901218}"/>
              </a:ext>
            </a:extLst>
          </p:cNvPr>
          <p:cNvGrpSpPr/>
          <p:nvPr/>
        </p:nvGrpSpPr>
        <p:grpSpPr>
          <a:xfrm>
            <a:off x="4446734" y="1143000"/>
            <a:ext cx="4049588" cy="3733800"/>
            <a:chOff x="6898592" y="2183822"/>
            <a:chExt cx="4525860" cy="4174377"/>
          </a:xfrm>
        </p:grpSpPr>
        <p:pic>
          <p:nvPicPr>
            <p:cNvPr id="8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8D9259CE-CD61-8543-BAB8-046BC215B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333" b="51330"/>
            <a:stretch/>
          </p:blipFill>
          <p:spPr>
            <a:xfrm>
              <a:off x="6898592" y="2183822"/>
              <a:ext cx="4525860" cy="4174377"/>
            </a:xfrm>
            <a:prstGeom prst="rect">
              <a:avLst/>
            </a:prstGeom>
          </p:spPr>
        </p:pic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786650EC-AC86-9348-A27D-B6F4840C3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390" t="3243" b="80671"/>
            <a:stretch/>
          </p:blipFill>
          <p:spPr>
            <a:xfrm>
              <a:off x="7548332" y="2466218"/>
              <a:ext cx="1682164" cy="149755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0E5BB1-4005-2644-BB6B-DAA49B9D6553}"/>
              </a:ext>
            </a:extLst>
          </p:cNvPr>
          <p:cNvSpPr txBox="1"/>
          <p:nvPr/>
        </p:nvSpPr>
        <p:spPr>
          <a:xfrm>
            <a:off x="7631145" y="5029199"/>
            <a:ext cx="111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Medan et al.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33BA1-A24E-E1B5-816D-A3BBDDBF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78" y="1066800"/>
            <a:ext cx="4049588" cy="3995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0BAFF-FD5B-F7CF-29F7-68EEECD7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5539026"/>
            <a:ext cx="4953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How does metallicity change</a:t>
            </a:r>
            <a:r>
              <a:rPr kumimoji="0" lang="en-US" altLang="en-US" sz="2000" b="0" i="1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vertically?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1" u="none" strike="noStrike" kern="1200" cap="none" spc="0" normalizeH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1" u="none" strike="noStrike" kern="1200" cap="none" spc="0" normalizeH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i="1" baseline="0" dirty="0">
                <a:solidFill>
                  <a:srgbClr val="008000"/>
                </a:solidFill>
                <a:latin typeface="Times New Roman" panose="02020603050405020304" pitchFamily="18" charset="0"/>
              </a:rPr>
              <a:t>How</a:t>
            </a:r>
            <a:r>
              <a:rPr lang="en-US" altLang="en-US" sz="2000" i="1" dirty="0">
                <a:solidFill>
                  <a:srgbClr val="008000"/>
                </a:solidFill>
                <a:latin typeface="Times New Roman" panose="02020603050405020304" pitchFamily="18" charset="0"/>
              </a:rPr>
              <a:t> does metallicity change horizontally?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9915FA-212D-2B96-15D9-80CFD851555C}"/>
              </a:ext>
            </a:extLst>
          </p:cNvPr>
          <p:cNvSpPr txBox="1"/>
          <p:nvPr/>
        </p:nvSpPr>
        <p:spPr>
          <a:xfrm>
            <a:off x="381000" y="5029200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Ivezic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99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en-US" sz="1000" dirty="0">
                <a:solidFill>
                  <a:srgbClr val="0000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07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Rotation Curve</a:t>
            </a:r>
          </a:p>
        </p:txBody>
      </p:sp>
      <p:pic>
        <p:nvPicPr>
          <p:cNvPr id="5" name="Picture 4" descr="A merry go round at night&#10;&#10;Description automatically generated with medium confidence">
            <a:extLst>
              <a:ext uri="{FF2B5EF4-FFF2-40B4-BE49-F238E27FC236}">
                <a16:creationId xmlns:a16="http://schemas.microsoft.com/office/drawing/2014/main" id="{DB9588AF-84C2-3440-9D68-778DC3E3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38200"/>
            <a:ext cx="3657600" cy="27074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BB4068-A1BE-DA46-9EAB-B8993CD4B615}"/>
              </a:ext>
            </a:extLst>
          </p:cNvPr>
          <p:cNvSpPr txBox="1"/>
          <p:nvPr/>
        </p:nvSpPr>
        <p:spPr>
          <a:xfrm>
            <a:off x="7543800" y="35052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Charlotte Leaper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461C7F-6AC6-6745-BCFE-862E13FD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77504"/>
            <a:ext cx="3657601" cy="27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3B26B4-51F8-2A46-8EB4-7EC9C0DF286D}"/>
              </a:ext>
            </a:extLst>
          </p:cNvPr>
          <p:cNvSpPr txBox="1"/>
          <p:nvPr/>
        </p:nvSpPr>
        <p:spPr>
          <a:xfrm>
            <a:off x="533400" y="647674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</a:t>
            </a:r>
          </a:p>
        </p:txBody>
      </p:sp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17F15A7B-CDB4-A544-ADAA-3A59A4C0B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838200"/>
            <a:ext cx="3657600" cy="2691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7628DF-520B-F647-A6EF-878AFC0941ED}"/>
              </a:ext>
            </a:extLst>
          </p:cNvPr>
          <p:cNvSpPr txBox="1"/>
          <p:nvPr/>
        </p:nvSpPr>
        <p:spPr>
          <a:xfrm>
            <a:off x="533400" y="3505200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space-</a:t>
            </a:r>
            <a:r>
              <a:rPr lang="en-US" sz="1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facts.com</a:t>
            </a:r>
            <a:endParaRPr lang="en-US" sz="1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245C9F3-A698-3244-B96A-50EBBD1D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77504"/>
            <a:ext cx="3655218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582C11-49E2-B64A-8A9A-BB85CB7AAAB0}"/>
              </a:ext>
            </a:extLst>
          </p:cNvPr>
          <p:cNvSpPr txBox="1"/>
          <p:nvPr/>
        </p:nvSpPr>
        <p:spPr>
          <a:xfrm>
            <a:off x="7696200" y="64770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NASA (HST)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8C1562-98BF-0541-B85D-0667C169956E}"/>
              </a:ext>
            </a:extLst>
          </p:cNvPr>
          <p:cNvSpPr txBox="1"/>
          <p:nvPr/>
        </p:nvSpPr>
        <p:spPr>
          <a:xfrm>
            <a:off x="4876800" y="3801865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NGC 3949</a:t>
            </a:r>
          </a:p>
        </p:txBody>
      </p:sp>
    </p:spTree>
    <p:extLst>
      <p:ext uri="{BB962C8B-B14F-4D97-AF65-F5344CB8AC3E}">
        <p14:creationId xmlns:p14="http://schemas.microsoft.com/office/powerpoint/2010/main" val="1097818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67215B7E-AE0A-1B43-989E-1F6360812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Rotation Curve</a:t>
            </a:r>
          </a:p>
        </p:txBody>
      </p:sp>
      <p:pic>
        <p:nvPicPr>
          <p:cNvPr id="5" name="Picture 4" descr="A merry go round at night&#10;&#10;Description automatically generated with medium confidence">
            <a:extLst>
              <a:ext uri="{FF2B5EF4-FFF2-40B4-BE49-F238E27FC236}">
                <a16:creationId xmlns:a16="http://schemas.microsoft.com/office/drawing/2014/main" id="{DB9588AF-84C2-3440-9D68-778DC3E3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838200"/>
            <a:ext cx="3657600" cy="27074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BB4068-A1BE-DA46-9EAB-B8993CD4B615}"/>
              </a:ext>
            </a:extLst>
          </p:cNvPr>
          <p:cNvSpPr txBox="1"/>
          <p:nvPr/>
        </p:nvSpPr>
        <p:spPr>
          <a:xfrm>
            <a:off x="7467600" y="35052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Pearson Education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7461C7F-6AC6-6745-BCFE-862E13FDE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77504"/>
            <a:ext cx="3657601" cy="270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3B26B4-51F8-2A46-8EB4-7EC9C0DF286D}"/>
              </a:ext>
            </a:extLst>
          </p:cNvPr>
          <p:cNvSpPr txBox="1"/>
          <p:nvPr/>
        </p:nvSpPr>
        <p:spPr>
          <a:xfrm>
            <a:off x="533400" y="6476742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www.atmos.albany.edu</a:t>
            </a:r>
            <a:endParaRPr lang="en-US" sz="1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17F15A7B-CDB4-A544-ADAA-3A59A4C0B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838200"/>
            <a:ext cx="3657600" cy="2691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7628DF-520B-F647-A6EF-878AFC0941ED}"/>
              </a:ext>
            </a:extLst>
          </p:cNvPr>
          <p:cNvSpPr txBox="1"/>
          <p:nvPr/>
        </p:nvSpPr>
        <p:spPr>
          <a:xfrm>
            <a:off x="533400" y="3505200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space-</a:t>
            </a:r>
            <a:r>
              <a:rPr lang="en-US" sz="10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facts.com</a:t>
            </a:r>
            <a:endParaRPr lang="en-US" sz="1000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245C9F3-A698-3244-B96A-50EBBD1D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77504"/>
            <a:ext cx="3655218" cy="269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352AABE-5576-1342-8901-6E971C1C0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9600" y="3733800"/>
            <a:ext cx="4035800" cy="29057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6582C11-49E2-B64A-8A9A-BB85CB7AAAB0}"/>
              </a:ext>
            </a:extLst>
          </p:cNvPr>
          <p:cNvSpPr txBox="1"/>
          <p:nvPr/>
        </p:nvSpPr>
        <p:spPr>
          <a:xfrm>
            <a:off x="7696200" y="64770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 &amp; Hui 2018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3A28620-0AA3-D54F-AD7E-90A4CA9C1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702" y="3767607"/>
            <a:ext cx="4324497" cy="2717338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82B59BF-4AD7-1944-8CA6-77A1510E2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1" y="762000"/>
            <a:ext cx="3731418" cy="2811216"/>
          </a:xfrm>
          <a:prstGeom prst="rect">
            <a:avLst/>
          </a:prstGeom>
        </p:spPr>
      </p:pic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66C05C0F-E709-7C4C-A25B-D02C44442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818328"/>
            <a:ext cx="4179178" cy="27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55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1867522B-861C-8B47-B3F1-C295881B6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Rotation Curves</a:t>
            </a:r>
          </a:p>
        </p:txBody>
      </p:sp>
      <p:pic>
        <p:nvPicPr>
          <p:cNvPr id="129027" name="Picture 2" descr="Screen Shot 2020-02-17 at 10.16.23 PM.png">
            <a:extLst>
              <a:ext uri="{FF2B5EF4-FFF2-40B4-BE49-F238E27FC236}">
                <a16:creationId xmlns:a16="http://schemas.microsoft.com/office/drawing/2014/main" id="{A26823E8-FC1E-F64F-82F1-05F8E3BD8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762000"/>
            <a:ext cx="83058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 descr="Screen Shot 2020-02-17 at 10.24.51 PM.png">
            <a:extLst>
              <a:ext uri="{FF2B5EF4-FFF2-40B4-BE49-F238E27FC236}">
                <a16:creationId xmlns:a16="http://schemas.microsoft.com/office/drawing/2014/main" id="{D9337B8C-4A6F-5444-8FDE-637F4B1EE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382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Box 5">
            <a:extLst>
              <a:ext uri="{FF2B5EF4-FFF2-40B4-BE49-F238E27FC236}">
                <a16:creationId xmlns:a16="http://schemas.microsoft.com/office/drawing/2014/main" id="{9AAE70ED-F74E-4546-A25F-0F4FD3C46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5103813"/>
            <a:ext cx="80073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HI	open/reverse triangles, circles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	rectangles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CO+HII	diamonds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 stars	filled triangles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S269 star formation region’s parallax/proper motion = big dot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       189 ± 9 microarcsec = 5.3 kpc … same as Sun’s velocity … flat rotation curve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3FEF439-7939-0848-8320-FAC87F526B6B}"/>
              </a:ext>
            </a:extLst>
          </p:cNvPr>
          <p:cNvSpPr/>
          <p:nvPr/>
        </p:nvSpPr>
        <p:spPr bwMode="auto">
          <a:xfrm rot="12432872">
            <a:off x="3478213" y="2393950"/>
            <a:ext cx="566737" cy="1219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87A57C-0E4C-A045-842F-22DF93DEB282}"/>
              </a:ext>
            </a:extLst>
          </p:cNvPr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Rotation Curve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D7424DF-9981-3040-BF3A-EE7F9BDADACC}"/>
              </a:ext>
            </a:extLst>
          </p:cNvPr>
          <p:cNvSpPr/>
          <p:nvPr/>
        </p:nvSpPr>
        <p:spPr bwMode="auto">
          <a:xfrm rot="8675862">
            <a:off x="6167438" y="2322513"/>
            <a:ext cx="566737" cy="1219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9" name="TextBox 4">
            <a:extLst>
              <a:ext uri="{FF2B5EF4-FFF2-40B4-BE49-F238E27FC236}">
                <a16:creationId xmlns:a16="http://schemas.microsoft.com/office/drawing/2014/main" id="{E181E46B-4DAB-1145-AA15-1E029E5C7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450" y="5834063"/>
            <a:ext cx="1377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rgbClr val="0000FF"/>
                </a:solidFill>
              </a:rPr>
              <a:t>Sofue</a:t>
            </a:r>
            <a:r>
              <a:rPr lang="en-US" altLang="en-US" sz="1600" dirty="0">
                <a:solidFill>
                  <a:srgbClr val="0000FF"/>
                </a:solidFill>
              </a:rPr>
              <a:t>+ (2009)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3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6" descr="Screen Shot 2020-02-17 at 10.24.51 PM.png">
            <a:extLst>
              <a:ext uri="{FF2B5EF4-FFF2-40B4-BE49-F238E27FC236}">
                <a16:creationId xmlns:a16="http://schemas.microsoft.com/office/drawing/2014/main" id="{41B31530-63C5-0A4A-BA87-E5C40ECD1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225"/>
            <a:ext cx="9144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4F4FA183-AF4F-E446-8995-03A5CB2301D0}"/>
              </a:ext>
            </a:extLst>
          </p:cNvPr>
          <p:cNvSpPr/>
          <p:nvPr/>
        </p:nvSpPr>
        <p:spPr bwMode="auto">
          <a:xfrm rot="10800000">
            <a:off x="914400" y="2590800"/>
            <a:ext cx="566738" cy="1219200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30153-DFE5-0940-B352-4F680BD84058}"/>
              </a:ext>
            </a:extLst>
          </p:cNvPr>
          <p:cNvSpPr/>
          <p:nvPr/>
        </p:nvSpPr>
        <p:spPr>
          <a:xfrm>
            <a:off x="0" y="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Rotation Curve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1CFF996-1527-444A-B429-FCC55F4F2EB2}"/>
              </a:ext>
            </a:extLst>
          </p:cNvPr>
          <p:cNvSpPr/>
          <p:nvPr/>
        </p:nvSpPr>
        <p:spPr bwMode="auto">
          <a:xfrm rot="10800000">
            <a:off x="3548063" y="2590800"/>
            <a:ext cx="566737" cy="1219200"/>
          </a:xfrm>
          <a:prstGeom prst="down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7B1B911-1B82-9246-BB85-7D878D183B3F}"/>
              </a:ext>
            </a:extLst>
          </p:cNvPr>
          <p:cNvSpPr/>
          <p:nvPr/>
        </p:nvSpPr>
        <p:spPr bwMode="auto">
          <a:xfrm rot="10800000">
            <a:off x="7815263" y="2590800"/>
            <a:ext cx="566737" cy="1219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   </a:t>
            </a:r>
          </a:p>
        </p:txBody>
      </p:sp>
      <p:sp>
        <p:nvSpPr>
          <p:cNvPr id="112647" name="TextBox 4">
            <a:extLst>
              <a:ext uri="{FF2B5EF4-FFF2-40B4-BE49-F238E27FC236}">
                <a16:creationId xmlns:a16="http://schemas.microsoft.com/office/drawing/2014/main" id="{13912849-9A45-454B-80F6-3C953F68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450" y="5834063"/>
            <a:ext cx="1377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Sofue+ (2009)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65AAF7E8-7DD3-1B4E-BB27-2965A26C5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86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bulge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F64E3732-DD30-3649-AFF8-1286AA375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8862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disk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58CE72B-4236-B346-A178-932F0EDF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886200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halo</a:t>
            </a:r>
          </a:p>
        </p:txBody>
      </p:sp>
    </p:spTree>
    <p:extLst>
      <p:ext uri="{BB962C8B-B14F-4D97-AF65-F5344CB8AC3E}">
        <p14:creationId xmlns:p14="http://schemas.microsoft.com/office/powerpoint/2010/main" val="1262322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15664</TotalTime>
  <Words>2123</Words>
  <Application>Microsoft Macintosh PowerPoint</Application>
  <PresentationFormat>On-screen Show (4:3)</PresentationFormat>
  <Paragraphs>410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Arial</vt:lpstr>
      <vt:lpstr>Times New Roman</vt:lpstr>
      <vt:lpstr>Wingdings</vt:lpstr>
      <vt:lpstr>2_Default Design</vt:lpstr>
      <vt:lpstr>Default Design</vt:lpstr>
      <vt:lpstr>1_Default Design</vt:lpstr>
      <vt:lpstr>11_Default Design</vt:lpstr>
      <vt:lpstr>3_Default Design</vt:lpstr>
      <vt:lpstr>7_Default Design</vt:lpstr>
      <vt:lpstr>6_Default Design</vt:lpstr>
      <vt:lpstr>5_Default Design</vt:lpstr>
      <vt:lpstr>Milky Way Disk Potpourri</vt:lpstr>
      <vt:lpstr>Assignments</vt:lpstr>
      <vt:lpstr>Ages ~ Velocity Dispersion</vt:lpstr>
      <vt:lpstr>Metallicities and Motions</vt:lpstr>
      <vt:lpstr>Milky Way Rotation Curve</vt:lpstr>
      <vt:lpstr>Milky Way Rotation Curve</vt:lpstr>
      <vt:lpstr>Rotation Curves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Spiral Arms</vt:lpstr>
      <vt:lpstr>MW Spiral Arms</vt:lpstr>
      <vt:lpstr>MW Spiral Arms</vt:lpstr>
      <vt:lpstr>MW Spiral Arms</vt:lpstr>
      <vt:lpstr>You Are  Here</vt:lpstr>
      <vt:lpstr>You Are  Here</vt:lpstr>
      <vt:lpstr>Arms via Masers </vt:lpstr>
      <vt:lpstr>Arms via Masers </vt:lpstr>
      <vt:lpstr>Spiral Arms:  Pitch Angles</vt:lpstr>
      <vt:lpstr>Arms via Masers </vt:lpstr>
      <vt:lpstr>Spiral Arms:  Co-Rotation</vt:lpstr>
      <vt:lpstr>Arms via Masers </vt:lpstr>
      <vt:lpstr>Arms via Masers </vt:lpstr>
      <vt:lpstr>Arm Thickness</vt:lpstr>
      <vt:lpstr>Spiral Arms</vt:lpstr>
      <vt:lpstr>Spiral Arms</vt:lpstr>
      <vt:lpstr>Spiral Arms</vt:lpstr>
      <vt:lpstr>Spiral Traffic</vt:lpstr>
      <vt:lpstr>Spiral Arms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1135</cp:revision>
  <cp:lastPrinted>2020-02-11T04:43:19Z</cp:lastPrinted>
  <dcterms:created xsi:type="dcterms:W3CDTF">2013-03-14T16:04:26Z</dcterms:created>
  <dcterms:modified xsi:type="dcterms:W3CDTF">2024-03-07T14:26:41Z</dcterms:modified>
</cp:coreProperties>
</file>