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599" r:id="rId1"/>
    <p:sldMasterId id="2147486611" r:id="rId2"/>
    <p:sldMasterId id="2147486623" r:id="rId3"/>
    <p:sldMasterId id="2147486635" r:id="rId4"/>
    <p:sldMasterId id="2147486647" r:id="rId5"/>
    <p:sldMasterId id="2147486659" r:id="rId6"/>
    <p:sldMasterId id="2147486671" r:id="rId7"/>
    <p:sldMasterId id="2147486683" r:id="rId8"/>
  </p:sldMasterIdLst>
  <p:notesMasterIdLst>
    <p:notesMasterId r:id="rId42"/>
  </p:notesMasterIdLst>
  <p:sldIdLst>
    <p:sldId id="998" r:id="rId9"/>
    <p:sldId id="1060" r:id="rId10"/>
    <p:sldId id="1018" r:id="rId11"/>
    <p:sldId id="1013" r:id="rId12"/>
    <p:sldId id="1084" r:id="rId13"/>
    <p:sldId id="1085" r:id="rId14"/>
    <p:sldId id="1051" r:id="rId15"/>
    <p:sldId id="1052" r:id="rId16"/>
    <p:sldId id="1053" r:id="rId17"/>
    <p:sldId id="997" r:id="rId18"/>
    <p:sldId id="1080" r:id="rId19"/>
    <p:sldId id="1067" r:id="rId20"/>
    <p:sldId id="1063" r:id="rId21"/>
    <p:sldId id="1081" r:id="rId22"/>
    <p:sldId id="1061" r:id="rId23"/>
    <p:sldId id="1064" r:id="rId24"/>
    <p:sldId id="1062" r:id="rId25"/>
    <p:sldId id="1066" r:id="rId26"/>
    <p:sldId id="1054" r:id="rId27"/>
    <p:sldId id="1074" r:id="rId28"/>
    <p:sldId id="1075" r:id="rId29"/>
    <p:sldId id="1073" r:id="rId30"/>
    <p:sldId id="1078" r:id="rId31"/>
    <p:sldId id="1079" r:id="rId32"/>
    <p:sldId id="1076" r:id="rId33"/>
    <p:sldId id="1077" r:id="rId34"/>
    <p:sldId id="1087" r:id="rId35"/>
    <p:sldId id="1070" r:id="rId36"/>
    <p:sldId id="1071" r:id="rId37"/>
    <p:sldId id="1055" r:id="rId38"/>
    <p:sldId id="1056" r:id="rId39"/>
    <p:sldId id="1068" r:id="rId40"/>
    <p:sldId id="1082" r:id="rId41"/>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4"/>
    <p:restoredTop sz="82077"/>
  </p:normalViewPr>
  <p:slideViewPr>
    <p:cSldViewPr>
      <p:cViewPr varScale="1">
        <p:scale>
          <a:sx n="91" d="100"/>
          <a:sy n="91" d="100"/>
        </p:scale>
        <p:origin x="1712" y="184"/>
      </p:cViewPr>
      <p:guideLst>
        <p:guide orient="horz" pos="2160"/>
        <p:guide pos="2880"/>
      </p:guideLst>
    </p:cSldViewPr>
  </p:slideViewPr>
  <p:outlineViewPr>
    <p:cViewPr>
      <p:scale>
        <a:sx n="25" d="100"/>
        <a:sy n="25" d="100"/>
      </p:scale>
      <p:origin x="0" y="6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74CCE908-9E57-9F46-B945-A529FEA8F6A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8B4CA573-7F5D-244E-B8BD-F3488CBF32E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62468" name="Rectangle 4">
            <a:extLst>
              <a:ext uri="{FF2B5EF4-FFF2-40B4-BE49-F238E27FC236}">
                <a16:creationId xmlns:a16="http://schemas.microsoft.com/office/drawing/2014/main" id="{0313610C-FE22-5F47-84FF-7EBAB3189EC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5AE2FF73-140F-FA49-9F00-A77C433A4E0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38D46C80-C9CB-7A4F-92DC-D02EB4C4FA9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23114B22-CD3C-7C4F-8ED2-8F9CBFFAC32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BCB26BD-9394-7E42-A60C-D8399D107D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Luminosity"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n.wikipedia.org/wiki/Hydrostatic_equilibriu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A86E11A2-777E-AD4F-81D5-6A4E990501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E9404B9-F482-9148-9A10-65B04FE74F95}" type="slidenum">
              <a:rPr lang="en-US" altLang="en-US" smtClean="0"/>
              <a:pPr>
                <a:spcBef>
                  <a:spcPct val="0"/>
                </a:spcBef>
              </a:pPr>
              <a:t>10</a:t>
            </a:fld>
            <a:endParaRPr lang="en-US" altLang="en-US"/>
          </a:p>
        </p:txBody>
      </p:sp>
      <p:sp>
        <p:nvSpPr>
          <p:cNvPr id="64514" name="Rectangle 2">
            <a:extLst>
              <a:ext uri="{FF2B5EF4-FFF2-40B4-BE49-F238E27FC236}">
                <a16:creationId xmlns:a16="http://schemas.microsoft.com/office/drawing/2014/main" id="{C7EF6602-0EDE-B44E-9E87-5BEECB2A1F51}"/>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E7325C69-2DA5-BB4D-AEF4-13D05FB360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6 page paper … 2 authors</a:t>
            </a:r>
          </a:p>
        </p:txBody>
      </p:sp>
    </p:spTree>
    <p:extLst>
      <p:ext uri="{BB962C8B-B14F-4D97-AF65-F5344CB8AC3E}">
        <p14:creationId xmlns:p14="http://schemas.microsoft.com/office/powerpoint/2010/main" val="2880235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863746FD-CF1A-AA48-A126-91ABAF1C6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FF856C-E76A-1240-9F79-346DA6E1AE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84028EE3-B76B-5745-9D0C-3770943AABD2}"/>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DA30D45C-40FF-C645-8069-D1C4FF4563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The </a:t>
            </a:r>
            <a:r>
              <a:rPr lang="en-US" b="0" dirty="0"/>
              <a:t>Eddington limit is the maximum </a:t>
            </a:r>
            <a:r>
              <a:rPr lang="en-US" b="0" dirty="0">
                <a:hlinkClick r:id="rId3" tooltip="Luminosity"/>
              </a:rPr>
              <a:t>luminosity</a:t>
            </a:r>
            <a:r>
              <a:rPr lang="en-US" b="0" dirty="0"/>
              <a:t> a body (such as a star) can achieve when there is balance between the force of radiation acting outward and the gravitational force acting inward. The state of balance is called </a:t>
            </a:r>
            <a:r>
              <a:rPr lang="en-US" b="0" dirty="0">
                <a:hlinkClick r:id="rId4"/>
              </a:rPr>
              <a:t>hydrostatic equilibrium</a:t>
            </a:r>
            <a:r>
              <a:rPr lang="en-US" b="0" dirty="0"/>
              <a:t>.</a:t>
            </a:r>
            <a:endParaRPr lang="en-US" altLang="en-US" b="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594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C35573CD-2920-5A43-A778-29A749984D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756879-0608-EA41-A7A6-3C6FF662D1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40DEF88E-D2CF-524E-8419-D934B0ECC2C0}"/>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46B825C6-09B3-1F4F-85D0-6A133EFDFC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no Cepheids … can’t really measure depth</a:t>
            </a:r>
          </a:p>
          <a:p>
            <a:pPr eaLnBrk="1" hangingPunct="1"/>
            <a:r>
              <a:rPr lang="en-US" altLang="en-US" dirty="0">
                <a:latin typeface="Arial" panose="020B0604020202020204" pitchFamily="34" charset="0"/>
                <a:ea typeface="ＭＳ Ｐゴシック" panose="020B0600070205080204" pitchFamily="34" charset="-128"/>
              </a:rPr>
              <a:t>complication … proper motions carry stars behind obscuring gas/dust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8DB52B31-5D10-564D-934E-9FAE9694BA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12BCF0-8448-5F4D-B394-6066DBC8E3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B7C43083-F354-854F-9F6B-277D2B105DBA}"/>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1CF81B8E-D529-6F4C-B469-20F113EF39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RIGHT: disk not seen in </a:t>
            </a:r>
            <a:r>
              <a:rPr lang="en-US" altLang="en-US" dirty="0" err="1">
                <a:latin typeface="Arial" panose="020B0604020202020204" pitchFamily="34" charset="0"/>
                <a:ea typeface="ＭＳ Ｐゴシック" panose="020B0600070205080204" pitchFamily="34" charset="-128"/>
              </a:rPr>
              <a:t>xrays</a:t>
            </a:r>
            <a:r>
              <a:rPr lang="en-US" altLang="en-US" dirty="0">
                <a:latin typeface="Arial" panose="020B0604020202020204" pitchFamily="34" charset="0"/>
                <a:ea typeface="ＭＳ Ｐゴシック" panose="020B0600070205080204" pitchFamily="34" charset="-128"/>
              </a:rPr>
              <a:t> (colors), but arms are evident in VLA 6cm contours on top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8DB52B31-5D10-564D-934E-9FAE9694BA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12BCF0-8448-5F4D-B394-6066DBC8E3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B7C43083-F354-854F-9F6B-277D2B105DBA}"/>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1CF81B8E-D529-6F4C-B469-20F113EF39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LEFT: Schematic diagram of the principal constituents of the </a:t>
            </a:r>
            <a:r>
              <a:rPr lang="en-US" altLang="en-US" dirty="0" err="1">
                <a:latin typeface="Arial" panose="020B0604020202020204" pitchFamily="34" charset="0"/>
                <a:ea typeface="ＭＳ Ｐゴシック" panose="020B0600070205080204" pitchFamily="34" charset="-128"/>
              </a:rPr>
              <a:t>Sgr</a:t>
            </a:r>
            <a:r>
              <a:rPr lang="en-US" altLang="en-US" dirty="0">
                <a:latin typeface="Arial" panose="020B0604020202020204" pitchFamily="34" charset="0"/>
                <a:ea typeface="ＭＳ Ｐゴシック" panose="020B0600070205080204" pitchFamily="34" charset="-128"/>
              </a:rPr>
              <a:t> A radio complex. (1) outer ellipse depicts the location of the radio shell of </a:t>
            </a:r>
            <a:r>
              <a:rPr lang="en-US" altLang="en-US" dirty="0" err="1">
                <a:latin typeface="Arial" panose="020B0604020202020204" pitchFamily="34" charset="0"/>
                <a:ea typeface="ＭＳ Ｐゴシック" panose="020B0600070205080204" pitchFamily="34" charset="-128"/>
              </a:rPr>
              <a:t>Sgr</a:t>
            </a:r>
            <a:r>
              <a:rPr lang="en-US" altLang="en-US" dirty="0">
                <a:latin typeface="Arial" panose="020B0604020202020204" pitchFamily="34" charset="0"/>
                <a:ea typeface="ＭＳ Ｐゴシック" panose="020B0600070205080204" pitchFamily="34" charset="-128"/>
              </a:rPr>
              <a:t> A East, which is a filled-center structure in X-rays (2) black hole </a:t>
            </a:r>
            <a:r>
              <a:rPr lang="en-US" altLang="en-US" dirty="0" err="1">
                <a:latin typeface="Arial" panose="020B0604020202020204" pitchFamily="34" charset="0"/>
                <a:ea typeface="ＭＳ Ｐゴシック" panose="020B0600070205080204" pitchFamily="34" charset="-128"/>
              </a:rPr>
              <a:t>Sgr</a:t>
            </a:r>
            <a:r>
              <a:rPr lang="en-US" altLang="en-US" dirty="0">
                <a:latin typeface="Arial" panose="020B0604020202020204" pitchFamily="34" charset="0"/>
                <a:ea typeface="ＭＳ Ｐゴシック" panose="020B0600070205080204" pitchFamily="34" charset="-128"/>
              </a:rPr>
              <a:t> A* center of cavity surrounded by  circumnuclear disk (3) ionized gas features of </a:t>
            </a:r>
            <a:r>
              <a:rPr lang="en-US" altLang="en-US" dirty="0" err="1">
                <a:latin typeface="Arial" panose="020B0604020202020204" pitchFamily="34" charset="0"/>
                <a:ea typeface="ＭＳ Ｐゴシック" panose="020B0600070205080204" pitchFamily="34" charset="-128"/>
              </a:rPr>
              <a:t>Sgr</a:t>
            </a:r>
            <a:r>
              <a:rPr lang="en-US" altLang="en-US" dirty="0">
                <a:latin typeface="Arial" panose="020B0604020202020204" pitchFamily="34" charset="0"/>
                <a:ea typeface="ＭＳ Ｐゴシック" panose="020B0600070205080204" pitchFamily="34" charset="-128"/>
              </a:rPr>
              <a:t> A West and central cluster of luminous, hot stars also lie in this cavity</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RIGHT: disk not seen in </a:t>
            </a:r>
            <a:r>
              <a:rPr lang="en-US" altLang="en-US" dirty="0" err="1">
                <a:latin typeface="Arial" panose="020B0604020202020204" pitchFamily="34" charset="0"/>
                <a:ea typeface="ＭＳ Ｐゴシック" panose="020B0600070205080204" pitchFamily="34" charset="-128"/>
              </a:rPr>
              <a:t>xrays</a:t>
            </a:r>
            <a:r>
              <a:rPr lang="en-US" altLang="en-US" dirty="0">
                <a:latin typeface="Arial" panose="020B0604020202020204" pitchFamily="34" charset="0"/>
                <a:ea typeface="ＭＳ Ｐゴシック" panose="020B0600070205080204" pitchFamily="34" charset="-128"/>
              </a:rPr>
              <a:t> (colors), but arms are evident in VLA 6cm contours on top</a:t>
            </a:r>
          </a:p>
        </p:txBody>
      </p:sp>
    </p:spTree>
    <p:extLst>
      <p:ext uri="{BB962C8B-B14F-4D97-AF65-F5344CB8AC3E}">
        <p14:creationId xmlns:p14="http://schemas.microsoft.com/office/powerpoint/2010/main" val="184566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935B9C61-2F53-2140-8063-D0D52DE74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77C2EA-84BF-BB4A-8FC9-A6BFDB9CEF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9090" name="Rectangle 2">
            <a:extLst>
              <a:ext uri="{FF2B5EF4-FFF2-40B4-BE49-F238E27FC236}">
                <a16:creationId xmlns:a16="http://schemas.microsoft.com/office/drawing/2014/main" id="{F8FE8956-DD51-EB43-B1AF-D976A69F7334}"/>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E190CC2C-4D40-5C46-93C1-7A83E7627F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ea typeface="ＭＳ Ｐゴシック" panose="020B0600070205080204" pitchFamily="34" charset="-128"/>
              </a:rPr>
              <a:t>Figure 1a: </a:t>
            </a:r>
            <a:r>
              <a:rPr lang="en-US" altLang="en-US">
                <a:latin typeface="Arial" panose="020B0604020202020204" pitchFamily="34" charset="0"/>
                <a:ea typeface="ＭＳ Ｐゴシック" panose="020B0600070205080204" pitchFamily="34" charset="-128"/>
              </a:rPr>
              <a:t>SOFIA/FORCAST mid-infrared image of the Milky Way Galaxy's nucleus showing the Circumnuclear Ring (CNR) of gas and dust clouds orbiting a central supermassive black hole. The bright Y-shaped feature is believed to be material falling from the ring toward the black hole that is located where the arms of the "Y" intersect. </a:t>
            </a:r>
            <a:r>
              <a:rPr lang="en-US" altLang="en-US" b="1">
                <a:latin typeface="Arial" panose="020B0604020202020204" pitchFamily="34" charset="0"/>
                <a:ea typeface="ＭＳ Ｐゴシック" panose="020B0600070205080204" pitchFamily="34" charset="-128"/>
              </a:rPr>
              <a:t>Figure 1b:</a:t>
            </a:r>
            <a:r>
              <a:rPr lang="en-US" altLang="en-US">
                <a:latin typeface="Arial" panose="020B0604020202020204" pitchFamily="34" charset="0"/>
                <a:ea typeface="ＭＳ Ｐゴシック" panose="020B0600070205080204" pitchFamily="34" charset="-128"/>
              </a:rPr>
              <a:t> HST/NICMOS near-infrared image showing the same field of view with the same scale and orientation as Figure 1a. At this wavelength, opaque dust in the plane of the Milky Way hides features that are seen in the SOFIA image. In contrast, the stars in the HST image emit mostly visible and near-infrared light and so are not seen in the SOFIA mid-infrared image. Extra opacity due to especially dense concentrations of dust in the CNR produces patches of apparently lower star density in the near-infrared image.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BDEE108-96CF-7E4F-8294-4562BB8D7D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50A39E-1C5C-5F4E-8C45-0F9FD2A852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79310A59-06C2-DE41-9D41-F92E365B2182}"/>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A527D9C7-1180-4243-A3EE-2C3F1E4A11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D1097E7-77AC-054D-B56E-0087FD99D9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4B568F-08CF-184E-87A8-F49FC169E5C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3186" name="Rectangle 2">
            <a:extLst>
              <a:ext uri="{FF2B5EF4-FFF2-40B4-BE49-F238E27FC236}">
                <a16:creationId xmlns:a16="http://schemas.microsoft.com/office/drawing/2014/main" id="{7B7289E7-F536-6C48-8E8A-3CE245B6E5FC}"/>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A334F729-14C5-4749-9743-9B06535431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0D03BD55-A36B-A542-9972-CC60099A1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92B779-9DD0-6841-8923-CC0535EF38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5234" name="Rectangle 2">
            <a:extLst>
              <a:ext uri="{FF2B5EF4-FFF2-40B4-BE49-F238E27FC236}">
                <a16:creationId xmlns:a16="http://schemas.microsoft.com/office/drawing/2014/main" id="{147CB8EB-F751-FE4A-A94A-317ED5A286ED}"/>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3F912D86-6575-8E43-B9D3-AA9C5A91C9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FBF4BD7D-93D4-104A-A3B8-1530D240D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5C916C-B7ED-4B4B-9398-8A35B9AEF1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9330" name="Rectangle 2">
            <a:extLst>
              <a:ext uri="{FF2B5EF4-FFF2-40B4-BE49-F238E27FC236}">
                <a16:creationId xmlns:a16="http://schemas.microsoft.com/office/drawing/2014/main" id="{FA970F9C-47F2-444C-B115-156379ACE3DA}"/>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530CD53D-B747-AE40-923A-0E6A3CCCC2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orbits highly uncertain</a:t>
            </a:r>
          </a:p>
          <a:p>
            <a:pPr eaLnBrk="1" hangingPunct="1"/>
            <a:r>
              <a:rPr lang="en-US" altLang="en-US" dirty="0">
                <a:latin typeface="Arial" panose="020B0604020202020204" pitchFamily="34" charset="0"/>
                <a:ea typeface="ＭＳ Ｐゴシック" panose="020B0600070205080204" pitchFamily="34" charset="-128"/>
              </a:rPr>
              <a:t>this was by no means the first estimate of the mass of the central black hole</a:t>
            </a:r>
          </a:p>
        </p:txBody>
      </p:sp>
    </p:spTree>
    <p:extLst>
      <p:ext uri="{BB962C8B-B14F-4D97-AF65-F5344CB8AC3E}">
        <p14:creationId xmlns:p14="http://schemas.microsoft.com/office/powerpoint/2010/main" val="2495973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8689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3588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33A2F056-33E0-A740-B4D7-45AC55FEE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E93C8A-C204-AB44-B08E-13D30F0792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864D3E50-691C-BC4D-BFA2-2499D6DF77B0}"/>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C7E96E44-25EC-5C41-9B76-993E7F0B1D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33A2F056-33E0-A740-B4D7-45AC55FEE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E93C8A-C204-AB44-B08E-13D30F0792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864D3E50-691C-BC4D-BFA2-2499D6DF77B0}"/>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C7E96E44-25EC-5C41-9B76-993E7F0B1D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2960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LGSAO has 10X better precision than speckle</a:t>
            </a:r>
          </a:p>
        </p:txBody>
      </p:sp>
    </p:spTree>
    <p:extLst>
      <p:ext uri="{BB962C8B-B14F-4D97-AF65-F5344CB8AC3E}">
        <p14:creationId xmlns:p14="http://schemas.microsoft.com/office/powerpoint/2010/main" val="2582632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91187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87077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3D7FD546-B84E-004A-8182-B351B6270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2E3027-DA85-A041-B584-955AA2A104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62EA38E0-5B0D-7844-8A9E-70026C8AF111}"/>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6D8E15A2-FB83-E843-B51A-E7DFBB9EA0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7512BDA2-CA26-8B4B-A21A-2150EB5D86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1B4086-52AE-1D4F-BF58-6764CCCBE52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ADF2A1D1-67F5-1B45-B813-7610B4AAD2B7}"/>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D16CECFD-7190-B745-9C06-5DB39FA20C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(a): Time evolution of the east-west (east positive, blue) and north-south (red) position offset of the July 22 flare (MJD=58321.9954) centroids from their medians, as well as the flux density evolution (right y-axis, black) in units of the flux of S2 (14.0 mag). Error bars are 1sigma. For this purpose the total intensity was computed from the sum of the two polarization directions. (b): Projected orbit of the flare centroid on the sky (</a:t>
            </a:r>
            <a:r>
              <a:rPr lang="en-US" altLang="en-US" dirty="0" err="1">
                <a:latin typeface="Arial" panose="020B0604020202020204" pitchFamily="34" charset="0"/>
                <a:ea typeface="ＭＳ Ｐゴシック" panose="020B0600070205080204" pitchFamily="34" charset="-128"/>
              </a:rPr>
              <a:t>colour</a:t>
            </a:r>
            <a:r>
              <a:rPr lang="en-US" altLang="en-US" dirty="0">
                <a:latin typeface="Arial" panose="020B0604020202020204" pitchFamily="34" charset="0"/>
                <a:ea typeface="ＭＳ Ｐゴシック" panose="020B0600070205080204" pitchFamily="34" charset="-128"/>
              </a:rPr>
              <a:t> ranging from brown to dark blue as a qualitative marker of time through the 30-minute observation, relative to their medians (small black cross) and after removal of the S2 motion and differential refraction between S2 and </a:t>
            </a:r>
            <a:r>
              <a:rPr lang="en-US" altLang="en-US" dirty="0" err="1">
                <a:latin typeface="Arial" panose="020B0604020202020204" pitchFamily="34" charset="0"/>
                <a:ea typeface="ＭＳ Ｐゴシック" panose="020B0600070205080204" pitchFamily="34" charset="-128"/>
              </a:rPr>
              <a:t>SgrA</a:t>
            </a:r>
            <a:r>
              <a:rPr lang="en-US" altLang="en-US" dirty="0">
                <a:latin typeface="Arial" panose="020B0604020202020204" pitchFamily="34" charset="0"/>
                <a:ea typeface="ＭＳ Ｐゴシック" panose="020B0600070205080204" pitchFamily="34" charset="-128"/>
              </a:rPr>
              <a:t>*). The orange square and 1sigma uncertainty is the long-term astrometric position of the mass </a:t>
            </a:r>
            <a:r>
              <a:rPr lang="en-US" altLang="en-US" dirty="0" err="1">
                <a:latin typeface="Arial" panose="020B0604020202020204" pitchFamily="34" charset="0"/>
                <a:ea typeface="ＭＳ Ｐゴシック" panose="020B0600070205080204" pitchFamily="34" charset="-128"/>
              </a:rPr>
              <a:t>centre</a:t>
            </a:r>
            <a:r>
              <a:rPr lang="en-US" altLang="en-US" dirty="0">
                <a:latin typeface="Arial" panose="020B0604020202020204" pitchFamily="34" charset="0"/>
                <a:ea typeface="ＭＳ Ｐゴシック" panose="020B0600070205080204" pitchFamily="34" charset="-128"/>
              </a:rPr>
              <a:t> of the S2 orbit (approximately the orbital centroid, although shifts between apparent and true centroids can</a:t>
            </a:r>
          </a:p>
          <a:p>
            <a:r>
              <a:rPr lang="en-US" altLang="en-US" dirty="0">
                <a:latin typeface="Arial" panose="020B0604020202020204" pitchFamily="34" charset="0"/>
                <a:ea typeface="ＭＳ Ｐゴシック" panose="020B0600070205080204" pitchFamily="34" charset="-128"/>
              </a:rPr>
              <a:t>be introduced by lensing, relativistic beaming, and azimuthal shearing of an initially compact ‘hot spot’). (c) and (d): Comparison</a:t>
            </a:r>
          </a:p>
          <a:p>
            <a:r>
              <a:rPr lang="en-US" altLang="en-US" dirty="0">
                <a:latin typeface="Arial" panose="020B0604020202020204" pitchFamily="34" charset="0"/>
                <a:ea typeface="ＭＳ Ｐゴシック" panose="020B0600070205080204" pitchFamily="34" charset="-128"/>
              </a:rPr>
              <a:t>of the data of the bottom two panels with a realization of a simple hot spot model in the Schwarzschild metric, including light bending, lensing, time dilation and other effects of GR and/or special relativity (SR), computed from the NERO relativistic ray tracing code (</a:t>
            </a:r>
            <a:r>
              <a:rPr lang="en-US" altLang="en-US" dirty="0" err="1">
                <a:latin typeface="Arial" panose="020B0604020202020204" pitchFamily="34" charset="0"/>
                <a:ea typeface="ＭＳ Ｐゴシック" panose="020B0600070205080204" pitchFamily="34" charset="-128"/>
              </a:rPr>
              <a:t>Bauböck</a:t>
            </a:r>
            <a:r>
              <a:rPr lang="en-US" altLang="en-US" dirty="0">
                <a:latin typeface="Arial" panose="020B0604020202020204" pitchFamily="34" charset="0"/>
                <a:ea typeface="ＭＳ Ｐゴシック" panose="020B0600070205080204" pitchFamily="34" charset="-128"/>
              </a:rPr>
              <a:t> et al. in prep.). Similar results were obtained with the GYOTO code (Vincent et al. 2011b; </a:t>
            </a:r>
            <a:r>
              <a:rPr lang="en-US" altLang="en-US" dirty="0" err="1">
                <a:latin typeface="Arial" panose="020B0604020202020204" pitchFamily="34" charset="0"/>
                <a:ea typeface="ＭＳ Ｐゴシック" panose="020B0600070205080204" pitchFamily="34" charset="-128"/>
              </a:rPr>
              <a:t>Grould</a:t>
            </a:r>
            <a:r>
              <a:rPr lang="en-US" altLang="en-US" dirty="0">
                <a:latin typeface="Arial" panose="020B0604020202020204" pitchFamily="34" charset="0"/>
                <a:ea typeface="ＭＳ Ｐゴシック" panose="020B0600070205080204" pitchFamily="34" charset="-128"/>
              </a:rPr>
              <a:t> et al. 2016). The purple and cyan continuous curves in (c) show the same orbit in x(t) and y(t), compared to the data in blue and red. The continuous blue curve in (d) denotes a hot spot on a circular orbit with R = 1.17 ⇥ R(ISCO, a = 0, M = 4.14 ⇥ 106M(), seen at inclination 160' (clockwise on the sky, as for the data in (d)) and with the line of nodes at⌦ = 160' (%r</a:t>
            </a:r>
          </a:p>
          <a:p>
            <a:r>
              <a:rPr lang="en-US" altLang="en-US" dirty="0">
                <a:latin typeface="Arial" panose="020B0604020202020204" pitchFamily="34" charset="0"/>
                <a:ea typeface="ＭＳ Ｐゴシック" panose="020B0600070205080204" pitchFamily="34" charset="-128"/>
              </a:rPr>
              <a:t>2 = 1.2). Open blue circles and grey bars connect the data points to their locations on the best fit orbit.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4EABBE3D-E053-A821-1351-EF5D3142A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B786BB-7528-BA40-8762-FAEA664437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794" name="Rectangle 2">
            <a:extLst>
              <a:ext uri="{FF2B5EF4-FFF2-40B4-BE49-F238E27FC236}">
                <a16:creationId xmlns:a16="http://schemas.microsoft.com/office/drawing/2014/main" id="{3BADBD75-B733-873F-84D8-34ED5583CE1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94603061-DB34-1B3B-3F77-9B7A434816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AB2AC67E-6D2F-3242-BCD4-9DA64B3A46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D1252D-1461-D54D-A1D1-7645EFB08A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474" name="Rectangle 2">
            <a:extLst>
              <a:ext uri="{FF2B5EF4-FFF2-40B4-BE49-F238E27FC236}">
                <a16:creationId xmlns:a16="http://schemas.microsoft.com/office/drawing/2014/main" id="{2C9D4BF6-A89D-0E46-A09B-E3B93A055A67}"/>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57EEA4E3-4B17-5247-A5D2-41B691A048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FE855D17-E671-6B4E-BF62-C9A58CA64A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276CE4-D638-AE4F-BD1D-482BFA8FD4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F2C6C828-4395-974A-AA34-F791A0080F4A}"/>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68A6F1A2-352E-F444-8C8F-85BDBAA780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7EA62722-6DC9-654A-94F6-2719DF8A0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EF2045-7B45-C940-B201-874061113DF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83FA2515-2A24-F742-A4A5-3E2983F16E49}"/>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92C140B6-673D-A747-8854-ECAC33819F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831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401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3064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2398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30CE4E1-2A94-C748-8A57-B0FE6C0C8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CEB522-BD7F-F441-BD33-F8A7B190A9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8E57826D-7002-9545-96E7-BB6BEBD2A09D}"/>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D8A7407B-87B2-1D4A-8196-425BD3897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right picture is from Chandra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A1FDB7AF-6F39-5444-B94E-860D6ABB70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B7EA9D-FCF6-1449-B0C2-3D81D18148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76AA7187-2098-7546-B82F-F1FD47D579A0}"/>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2763AF47-58C6-494F-AC9F-C9BECA3ACF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863746FD-CF1A-AA48-A126-91ABAF1C6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FF856C-E76A-1240-9F79-346DA6E1AE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84028EE3-B76B-5745-9D0C-3770943AABD2}"/>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DA30D45C-40FF-C645-8069-D1C4FF4563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BCD46F-DDE7-694D-A4EC-5E6979D115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951FE9-A9F3-2E48-BF4B-84725D762E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E4224-6F03-0648-A3B0-C4D30D080750}"/>
              </a:ext>
            </a:extLst>
          </p:cNvPr>
          <p:cNvSpPr>
            <a:spLocks noGrp="1" noChangeArrowheads="1"/>
          </p:cNvSpPr>
          <p:nvPr>
            <p:ph type="sldNum" sz="quarter" idx="12"/>
          </p:nvPr>
        </p:nvSpPr>
        <p:spPr>
          <a:ln/>
        </p:spPr>
        <p:txBody>
          <a:bodyPr/>
          <a:lstStyle>
            <a:lvl1pPr>
              <a:defRPr/>
            </a:lvl1pPr>
          </a:lstStyle>
          <a:p>
            <a:pPr>
              <a:defRPr/>
            </a:pPr>
            <a:fld id="{8EAB20D8-9952-164E-8BE0-F1AB3415728F}" type="slidenum">
              <a:rPr lang="en-US" altLang="en-US"/>
              <a:pPr>
                <a:defRPr/>
              </a:pPr>
              <a:t>‹#›</a:t>
            </a:fld>
            <a:endParaRPr lang="en-US" altLang="en-US"/>
          </a:p>
        </p:txBody>
      </p:sp>
    </p:spTree>
    <p:extLst>
      <p:ext uri="{BB962C8B-B14F-4D97-AF65-F5344CB8AC3E}">
        <p14:creationId xmlns:p14="http://schemas.microsoft.com/office/powerpoint/2010/main" val="239079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D2B0AA-7658-6F49-8C70-8E47557D64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0A333C-FA2B-9C4E-B229-DECBD3B6E4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6BE19E-A354-A34F-A749-7F9934D9A227}"/>
              </a:ext>
            </a:extLst>
          </p:cNvPr>
          <p:cNvSpPr>
            <a:spLocks noGrp="1" noChangeArrowheads="1"/>
          </p:cNvSpPr>
          <p:nvPr>
            <p:ph type="sldNum" sz="quarter" idx="12"/>
          </p:nvPr>
        </p:nvSpPr>
        <p:spPr>
          <a:ln/>
        </p:spPr>
        <p:txBody>
          <a:bodyPr/>
          <a:lstStyle>
            <a:lvl1pPr>
              <a:defRPr/>
            </a:lvl1pPr>
          </a:lstStyle>
          <a:p>
            <a:pPr>
              <a:defRPr/>
            </a:pPr>
            <a:fld id="{82E7C263-6D54-EC4B-AF28-32D2FA3FF20B}" type="slidenum">
              <a:rPr lang="en-US" altLang="en-US"/>
              <a:pPr>
                <a:defRPr/>
              </a:pPr>
              <a:t>‹#›</a:t>
            </a:fld>
            <a:endParaRPr lang="en-US" altLang="en-US"/>
          </a:p>
        </p:txBody>
      </p:sp>
    </p:spTree>
    <p:extLst>
      <p:ext uri="{BB962C8B-B14F-4D97-AF65-F5344CB8AC3E}">
        <p14:creationId xmlns:p14="http://schemas.microsoft.com/office/powerpoint/2010/main" val="12154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E14B9A-F644-BD40-BAA7-CBC27D3902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A3BD7B-670B-1D45-8FF6-A107D17E45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00A928-8C0A-E047-9310-9B4C1390AB40}"/>
              </a:ext>
            </a:extLst>
          </p:cNvPr>
          <p:cNvSpPr>
            <a:spLocks noGrp="1" noChangeArrowheads="1"/>
          </p:cNvSpPr>
          <p:nvPr>
            <p:ph type="sldNum" sz="quarter" idx="12"/>
          </p:nvPr>
        </p:nvSpPr>
        <p:spPr>
          <a:ln/>
        </p:spPr>
        <p:txBody>
          <a:bodyPr/>
          <a:lstStyle>
            <a:lvl1pPr>
              <a:defRPr/>
            </a:lvl1pPr>
          </a:lstStyle>
          <a:p>
            <a:pPr>
              <a:defRPr/>
            </a:pPr>
            <a:fld id="{AA73B275-DD31-7A47-A3EE-08461C500B22}" type="slidenum">
              <a:rPr lang="en-US" altLang="en-US"/>
              <a:pPr>
                <a:defRPr/>
              </a:pPr>
              <a:t>‹#›</a:t>
            </a:fld>
            <a:endParaRPr lang="en-US" altLang="en-US"/>
          </a:p>
        </p:txBody>
      </p:sp>
    </p:spTree>
    <p:extLst>
      <p:ext uri="{BB962C8B-B14F-4D97-AF65-F5344CB8AC3E}">
        <p14:creationId xmlns:p14="http://schemas.microsoft.com/office/powerpoint/2010/main" val="2084995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4FBDDC1-5B15-2841-A5EA-A7B5F18B11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CE2057-85D9-4847-A945-E82A5C0E1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5C179B-C62F-254F-B64C-5A9910C12E87}"/>
              </a:ext>
            </a:extLst>
          </p:cNvPr>
          <p:cNvSpPr>
            <a:spLocks noGrp="1" noChangeArrowheads="1"/>
          </p:cNvSpPr>
          <p:nvPr>
            <p:ph type="sldNum" sz="quarter" idx="12"/>
          </p:nvPr>
        </p:nvSpPr>
        <p:spPr>
          <a:ln/>
        </p:spPr>
        <p:txBody>
          <a:bodyPr/>
          <a:lstStyle>
            <a:lvl1pPr>
              <a:defRPr/>
            </a:lvl1pPr>
          </a:lstStyle>
          <a:p>
            <a:pPr>
              <a:defRPr/>
            </a:pPr>
            <a:fld id="{D4201B41-B917-C649-BAD1-31CFB81C1829}" type="slidenum">
              <a:rPr lang="en-US" altLang="en-US"/>
              <a:pPr>
                <a:defRPr/>
              </a:pPr>
              <a:t>‹#›</a:t>
            </a:fld>
            <a:endParaRPr lang="en-US" altLang="en-US"/>
          </a:p>
        </p:txBody>
      </p:sp>
    </p:spTree>
    <p:extLst>
      <p:ext uri="{BB962C8B-B14F-4D97-AF65-F5344CB8AC3E}">
        <p14:creationId xmlns:p14="http://schemas.microsoft.com/office/powerpoint/2010/main" val="2460789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42EFA0-B946-1F4D-97A6-DDDC6A8A90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1F2E1C-1E1E-8842-8643-DF797022B0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AE4ED5-4703-3145-96DB-D6EE3E9FCDB3}"/>
              </a:ext>
            </a:extLst>
          </p:cNvPr>
          <p:cNvSpPr>
            <a:spLocks noGrp="1" noChangeArrowheads="1"/>
          </p:cNvSpPr>
          <p:nvPr>
            <p:ph type="sldNum" sz="quarter" idx="12"/>
          </p:nvPr>
        </p:nvSpPr>
        <p:spPr>
          <a:ln/>
        </p:spPr>
        <p:txBody>
          <a:bodyPr/>
          <a:lstStyle>
            <a:lvl1pPr>
              <a:defRPr/>
            </a:lvl1pPr>
          </a:lstStyle>
          <a:p>
            <a:pPr>
              <a:defRPr/>
            </a:pPr>
            <a:fld id="{80F66E47-2556-E644-B0CA-82D6CE42A739}" type="slidenum">
              <a:rPr lang="en-US" altLang="en-US"/>
              <a:pPr>
                <a:defRPr/>
              </a:pPr>
              <a:t>‹#›</a:t>
            </a:fld>
            <a:endParaRPr lang="en-US" altLang="en-US"/>
          </a:p>
        </p:txBody>
      </p:sp>
    </p:spTree>
    <p:extLst>
      <p:ext uri="{BB962C8B-B14F-4D97-AF65-F5344CB8AC3E}">
        <p14:creationId xmlns:p14="http://schemas.microsoft.com/office/powerpoint/2010/main" val="99994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473AA6-E845-F24D-88F5-E234252F57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794116-9B99-0043-9101-FD0814CE47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CD0EBE-B748-8144-9EE7-97A61D969D0D}"/>
              </a:ext>
            </a:extLst>
          </p:cNvPr>
          <p:cNvSpPr>
            <a:spLocks noGrp="1" noChangeArrowheads="1"/>
          </p:cNvSpPr>
          <p:nvPr>
            <p:ph type="sldNum" sz="quarter" idx="12"/>
          </p:nvPr>
        </p:nvSpPr>
        <p:spPr>
          <a:ln/>
        </p:spPr>
        <p:txBody>
          <a:bodyPr/>
          <a:lstStyle>
            <a:lvl1pPr>
              <a:defRPr/>
            </a:lvl1pPr>
          </a:lstStyle>
          <a:p>
            <a:pPr>
              <a:defRPr/>
            </a:pPr>
            <a:fld id="{9F1324B1-AE8C-D345-BBBC-C2B49E95E6B6}" type="slidenum">
              <a:rPr lang="en-US" altLang="en-US"/>
              <a:pPr>
                <a:defRPr/>
              </a:pPr>
              <a:t>‹#›</a:t>
            </a:fld>
            <a:endParaRPr lang="en-US" altLang="en-US"/>
          </a:p>
        </p:txBody>
      </p:sp>
    </p:spTree>
    <p:extLst>
      <p:ext uri="{BB962C8B-B14F-4D97-AF65-F5344CB8AC3E}">
        <p14:creationId xmlns:p14="http://schemas.microsoft.com/office/powerpoint/2010/main" val="764512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880E8F-7085-604C-B2F7-3546E45C3C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845745-50B8-C241-87FD-3306498A6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1605DD-78B0-6442-AD17-88F432DFC3BE}"/>
              </a:ext>
            </a:extLst>
          </p:cNvPr>
          <p:cNvSpPr>
            <a:spLocks noGrp="1" noChangeArrowheads="1"/>
          </p:cNvSpPr>
          <p:nvPr>
            <p:ph type="sldNum" sz="quarter" idx="12"/>
          </p:nvPr>
        </p:nvSpPr>
        <p:spPr>
          <a:ln/>
        </p:spPr>
        <p:txBody>
          <a:bodyPr/>
          <a:lstStyle>
            <a:lvl1pPr>
              <a:defRPr/>
            </a:lvl1pPr>
          </a:lstStyle>
          <a:p>
            <a:pPr>
              <a:defRPr/>
            </a:pPr>
            <a:fld id="{C4CCBC66-D58D-9845-81E2-BF11963E5B73}" type="slidenum">
              <a:rPr lang="en-US" altLang="en-US"/>
              <a:pPr>
                <a:defRPr/>
              </a:pPr>
              <a:t>‹#›</a:t>
            </a:fld>
            <a:endParaRPr lang="en-US" altLang="en-US"/>
          </a:p>
        </p:txBody>
      </p:sp>
    </p:spTree>
    <p:extLst>
      <p:ext uri="{BB962C8B-B14F-4D97-AF65-F5344CB8AC3E}">
        <p14:creationId xmlns:p14="http://schemas.microsoft.com/office/powerpoint/2010/main" val="2439980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A67925-995C-1D46-A3FB-30F022EA73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DEC18B-7529-1F49-AD98-BE06355447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6A6378-B0CE-EC40-AC3D-9F588D2F5E73}"/>
              </a:ext>
            </a:extLst>
          </p:cNvPr>
          <p:cNvSpPr>
            <a:spLocks noGrp="1" noChangeArrowheads="1"/>
          </p:cNvSpPr>
          <p:nvPr>
            <p:ph type="sldNum" sz="quarter" idx="12"/>
          </p:nvPr>
        </p:nvSpPr>
        <p:spPr>
          <a:ln/>
        </p:spPr>
        <p:txBody>
          <a:bodyPr/>
          <a:lstStyle>
            <a:lvl1pPr>
              <a:defRPr/>
            </a:lvl1pPr>
          </a:lstStyle>
          <a:p>
            <a:pPr>
              <a:defRPr/>
            </a:pPr>
            <a:fld id="{EFE2B1C0-9AF1-2140-A4D7-7EEF1D03603B}" type="slidenum">
              <a:rPr lang="en-US" altLang="en-US"/>
              <a:pPr>
                <a:defRPr/>
              </a:pPr>
              <a:t>‹#›</a:t>
            </a:fld>
            <a:endParaRPr lang="en-US" altLang="en-US"/>
          </a:p>
        </p:txBody>
      </p:sp>
    </p:spTree>
    <p:extLst>
      <p:ext uri="{BB962C8B-B14F-4D97-AF65-F5344CB8AC3E}">
        <p14:creationId xmlns:p14="http://schemas.microsoft.com/office/powerpoint/2010/main" val="2410383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C8B4C5-1F0D-7D4C-9F80-2255C376E0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A62E66-7BB4-B64D-9933-AA656DC192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2ECB32-5E10-E747-9B12-C7EFF4129898}"/>
              </a:ext>
            </a:extLst>
          </p:cNvPr>
          <p:cNvSpPr>
            <a:spLocks noGrp="1" noChangeArrowheads="1"/>
          </p:cNvSpPr>
          <p:nvPr>
            <p:ph type="sldNum" sz="quarter" idx="12"/>
          </p:nvPr>
        </p:nvSpPr>
        <p:spPr>
          <a:ln/>
        </p:spPr>
        <p:txBody>
          <a:bodyPr/>
          <a:lstStyle>
            <a:lvl1pPr>
              <a:defRPr/>
            </a:lvl1pPr>
          </a:lstStyle>
          <a:p>
            <a:pPr>
              <a:defRPr/>
            </a:pPr>
            <a:fld id="{5BC6C1C8-1130-DE4A-96A9-998444FDDA87}" type="slidenum">
              <a:rPr lang="en-US" altLang="en-US"/>
              <a:pPr>
                <a:defRPr/>
              </a:pPr>
              <a:t>‹#›</a:t>
            </a:fld>
            <a:endParaRPr lang="en-US" altLang="en-US"/>
          </a:p>
        </p:txBody>
      </p:sp>
    </p:spTree>
    <p:extLst>
      <p:ext uri="{BB962C8B-B14F-4D97-AF65-F5344CB8AC3E}">
        <p14:creationId xmlns:p14="http://schemas.microsoft.com/office/powerpoint/2010/main" val="25646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71B2C0-8F6B-B84D-80D7-D7A6C52B78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57B7E9-ADD6-F344-8E66-BDBD1FDD1E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46115F-0E86-3145-AD84-9DB4301FD1F4}"/>
              </a:ext>
            </a:extLst>
          </p:cNvPr>
          <p:cNvSpPr>
            <a:spLocks noGrp="1" noChangeArrowheads="1"/>
          </p:cNvSpPr>
          <p:nvPr>
            <p:ph type="sldNum" sz="quarter" idx="12"/>
          </p:nvPr>
        </p:nvSpPr>
        <p:spPr>
          <a:ln/>
        </p:spPr>
        <p:txBody>
          <a:bodyPr/>
          <a:lstStyle>
            <a:lvl1pPr>
              <a:defRPr/>
            </a:lvl1pPr>
          </a:lstStyle>
          <a:p>
            <a:pPr>
              <a:defRPr/>
            </a:pPr>
            <a:fld id="{2374EAC6-0680-7645-9273-45A384084D3A}" type="slidenum">
              <a:rPr lang="en-US" altLang="en-US"/>
              <a:pPr>
                <a:defRPr/>
              </a:pPr>
              <a:t>‹#›</a:t>
            </a:fld>
            <a:endParaRPr lang="en-US" altLang="en-US"/>
          </a:p>
        </p:txBody>
      </p:sp>
    </p:spTree>
    <p:extLst>
      <p:ext uri="{BB962C8B-B14F-4D97-AF65-F5344CB8AC3E}">
        <p14:creationId xmlns:p14="http://schemas.microsoft.com/office/powerpoint/2010/main" val="672010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7FC803-B427-C340-98A8-688A6BD829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13BE7A-E634-4442-A01B-39131B2AE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F7E6F1-77BB-C240-845B-C6C86BAE6865}"/>
              </a:ext>
            </a:extLst>
          </p:cNvPr>
          <p:cNvSpPr>
            <a:spLocks noGrp="1" noChangeArrowheads="1"/>
          </p:cNvSpPr>
          <p:nvPr>
            <p:ph type="sldNum" sz="quarter" idx="12"/>
          </p:nvPr>
        </p:nvSpPr>
        <p:spPr>
          <a:ln/>
        </p:spPr>
        <p:txBody>
          <a:bodyPr/>
          <a:lstStyle>
            <a:lvl1pPr>
              <a:defRPr/>
            </a:lvl1pPr>
          </a:lstStyle>
          <a:p>
            <a:pPr>
              <a:defRPr/>
            </a:pPr>
            <a:fld id="{F709B293-A66E-1740-8A83-AF4F9F502073}" type="slidenum">
              <a:rPr lang="en-US" altLang="en-US"/>
              <a:pPr>
                <a:defRPr/>
              </a:pPr>
              <a:t>‹#›</a:t>
            </a:fld>
            <a:endParaRPr lang="en-US" altLang="en-US"/>
          </a:p>
        </p:txBody>
      </p:sp>
    </p:spTree>
    <p:extLst>
      <p:ext uri="{BB962C8B-B14F-4D97-AF65-F5344CB8AC3E}">
        <p14:creationId xmlns:p14="http://schemas.microsoft.com/office/powerpoint/2010/main" val="231141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567F30-3853-C041-AD87-ABA859A5B7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DC2AE8-ABAA-E544-9049-BFCB79243F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C79D83-77B2-6A4A-A7D0-42C02220B298}"/>
              </a:ext>
            </a:extLst>
          </p:cNvPr>
          <p:cNvSpPr>
            <a:spLocks noGrp="1" noChangeArrowheads="1"/>
          </p:cNvSpPr>
          <p:nvPr>
            <p:ph type="sldNum" sz="quarter" idx="12"/>
          </p:nvPr>
        </p:nvSpPr>
        <p:spPr>
          <a:ln/>
        </p:spPr>
        <p:txBody>
          <a:bodyPr/>
          <a:lstStyle>
            <a:lvl1pPr>
              <a:defRPr/>
            </a:lvl1pPr>
          </a:lstStyle>
          <a:p>
            <a:pPr>
              <a:defRPr/>
            </a:pPr>
            <a:fld id="{96A8F56E-D164-EA47-941B-73CE4A8A99B9}" type="slidenum">
              <a:rPr lang="en-US" altLang="en-US"/>
              <a:pPr>
                <a:defRPr/>
              </a:pPr>
              <a:t>‹#›</a:t>
            </a:fld>
            <a:endParaRPr lang="en-US" altLang="en-US"/>
          </a:p>
        </p:txBody>
      </p:sp>
    </p:spTree>
    <p:extLst>
      <p:ext uri="{BB962C8B-B14F-4D97-AF65-F5344CB8AC3E}">
        <p14:creationId xmlns:p14="http://schemas.microsoft.com/office/powerpoint/2010/main" val="788696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BEBFBC-5411-B841-90A7-30344D5378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C67A7F-57DD-7541-97A0-096E9C71E2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BE5DCD-C474-AD48-85C5-32372C8E0964}"/>
              </a:ext>
            </a:extLst>
          </p:cNvPr>
          <p:cNvSpPr>
            <a:spLocks noGrp="1" noChangeArrowheads="1"/>
          </p:cNvSpPr>
          <p:nvPr>
            <p:ph type="sldNum" sz="quarter" idx="12"/>
          </p:nvPr>
        </p:nvSpPr>
        <p:spPr>
          <a:ln/>
        </p:spPr>
        <p:txBody>
          <a:bodyPr/>
          <a:lstStyle>
            <a:lvl1pPr>
              <a:defRPr/>
            </a:lvl1pPr>
          </a:lstStyle>
          <a:p>
            <a:pPr>
              <a:defRPr/>
            </a:pPr>
            <a:fld id="{EB15E54B-2AEC-0A47-93EE-0A728F060D0A}" type="slidenum">
              <a:rPr lang="en-US" altLang="en-US"/>
              <a:pPr>
                <a:defRPr/>
              </a:pPr>
              <a:t>‹#›</a:t>
            </a:fld>
            <a:endParaRPr lang="en-US" altLang="en-US"/>
          </a:p>
        </p:txBody>
      </p:sp>
    </p:spTree>
    <p:extLst>
      <p:ext uri="{BB962C8B-B14F-4D97-AF65-F5344CB8AC3E}">
        <p14:creationId xmlns:p14="http://schemas.microsoft.com/office/powerpoint/2010/main" val="2675803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88DD6A-1A8D-A14B-B481-AAF6BA937E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7EF792-D9B4-8244-A601-CEE3E8A5F0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0A5668-69B8-6A43-861C-400228DFC88F}"/>
              </a:ext>
            </a:extLst>
          </p:cNvPr>
          <p:cNvSpPr>
            <a:spLocks noGrp="1" noChangeArrowheads="1"/>
          </p:cNvSpPr>
          <p:nvPr>
            <p:ph type="sldNum" sz="quarter" idx="12"/>
          </p:nvPr>
        </p:nvSpPr>
        <p:spPr>
          <a:ln/>
        </p:spPr>
        <p:txBody>
          <a:bodyPr/>
          <a:lstStyle>
            <a:lvl1pPr>
              <a:defRPr/>
            </a:lvl1pPr>
          </a:lstStyle>
          <a:p>
            <a:pPr>
              <a:defRPr/>
            </a:pPr>
            <a:fld id="{58243CA6-9F00-6347-98F5-B461445752C5}" type="slidenum">
              <a:rPr lang="en-US" altLang="en-US"/>
              <a:pPr>
                <a:defRPr/>
              </a:pPr>
              <a:t>‹#›</a:t>
            </a:fld>
            <a:endParaRPr lang="en-US" altLang="en-US"/>
          </a:p>
        </p:txBody>
      </p:sp>
    </p:spTree>
    <p:extLst>
      <p:ext uri="{BB962C8B-B14F-4D97-AF65-F5344CB8AC3E}">
        <p14:creationId xmlns:p14="http://schemas.microsoft.com/office/powerpoint/2010/main" val="1979819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F6CCFE-3BD9-C044-9D30-F2E4DA4454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4A46F3-A072-8B43-B470-CC0CBB668C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A350CD-7250-5F4E-8C7A-1CD66627BD76}"/>
              </a:ext>
            </a:extLst>
          </p:cNvPr>
          <p:cNvSpPr>
            <a:spLocks noGrp="1" noChangeArrowheads="1"/>
          </p:cNvSpPr>
          <p:nvPr>
            <p:ph type="sldNum" sz="quarter" idx="12"/>
          </p:nvPr>
        </p:nvSpPr>
        <p:spPr>
          <a:ln/>
        </p:spPr>
        <p:txBody>
          <a:bodyPr/>
          <a:lstStyle>
            <a:lvl1pPr>
              <a:defRPr/>
            </a:lvl1pPr>
          </a:lstStyle>
          <a:p>
            <a:pPr>
              <a:defRPr/>
            </a:pPr>
            <a:fld id="{24A12E41-49DE-8145-95B1-99F29E6B2695}" type="slidenum">
              <a:rPr lang="en-US" altLang="en-US"/>
              <a:pPr>
                <a:defRPr/>
              </a:pPr>
              <a:t>‹#›</a:t>
            </a:fld>
            <a:endParaRPr lang="en-US" altLang="en-US"/>
          </a:p>
        </p:txBody>
      </p:sp>
    </p:spTree>
    <p:extLst>
      <p:ext uri="{BB962C8B-B14F-4D97-AF65-F5344CB8AC3E}">
        <p14:creationId xmlns:p14="http://schemas.microsoft.com/office/powerpoint/2010/main" val="2591948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932681-ED97-3C47-96E7-2A2393F86A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53F331-537E-D740-822E-CD1F874710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2AF3E-3F83-1A42-9424-A85B8B174F2A}"/>
              </a:ext>
            </a:extLst>
          </p:cNvPr>
          <p:cNvSpPr>
            <a:spLocks noGrp="1" noChangeArrowheads="1"/>
          </p:cNvSpPr>
          <p:nvPr>
            <p:ph type="sldNum" sz="quarter" idx="12"/>
          </p:nvPr>
        </p:nvSpPr>
        <p:spPr>
          <a:ln/>
        </p:spPr>
        <p:txBody>
          <a:bodyPr/>
          <a:lstStyle>
            <a:lvl1pPr>
              <a:defRPr/>
            </a:lvl1pPr>
          </a:lstStyle>
          <a:p>
            <a:pPr>
              <a:defRPr/>
            </a:pPr>
            <a:fld id="{46EBD3B4-3CFA-D54D-87A1-F989F9EF4DAC}" type="slidenum">
              <a:rPr lang="en-US" altLang="en-US"/>
              <a:pPr>
                <a:defRPr/>
              </a:pPr>
              <a:t>‹#›</a:t>
            </a:fld>
            <a:endParaRPr lang="en-US" altLang="en-US"/>
          </a:p>
        </p:txBody>
      </p:sp>
    </p:spTree>
    <p:extLst>
      <p:ext uri="{BB962C8B-B14F-4D97-AF65-F5344CB8AC3E}">
        <p14:creationId xmlns:p14="http://schemas.microsoft.com/office/powerpoint/2010/main" val="2896697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6353E1-79A7-9742-8F9C-F4DDC970A4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EB63C8-B8A0-CC43-8944-3E77B692CD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9527E6-880A-C346-AEDF-0D95FB119AE4}"/>
              </a:ext>
            </a:extLst>
          </p:cNvPr>
          <p:cNvSpPr>
            <a:spLocks noGrp="1" noChangeArrowheads="1"/>
          </p:cNvSpPr>
          <p:nvPr>
            <p:ph type="sldNum" sz="quarter" idx="12"/>
          </p:nvPr>
        </p:nvSpPr>
        <p:spPr>
          <a:ln/>
        </p:spPr>
        <p:txBody>
          <a:bodyPr/>
          <a:lstStyle>
            <a:lvl1pPr>
              <a:defRPr/>
            </a:lvl1pPr>
          </a:lstStyle>
          <a:p>
            <a:pPr>
              <a:defRPr/>
            </a:pPr>
            <a:fld id="{B8BF1ED6-C19E-2A45-8169-8DDA5A4A8CA7}" type="slidenum">
              <a:rPr lang="en-US" altLang="en-US"/>
              <a:pPr>
                <a:defRPr/>
              </a:pPr>
              <a:t>‹#›</a:t>
            </a:fld>
            <a:endParaRPr lang="en-US" altLang="en-US"/>
          </a:p>
        </p:txBody>
      </p:sp>
    </p:spTree>
    <p:extLst>
      <p:ext uri="{BB962C8B-B14F-4D97-AF65-F5344CB8AC3E}">
        <p14:creationId xmlns:p14="http://schemas.microsoft.com/office/powerpoint/2010/main" val="3602493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E6A0ED-332D-9342-B8C1-0B8978A91F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C1C084-505D-2749-86B1-7D0C9A0D8A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6CA776-9422-2445-B5E9-0A984704C378}"/>
              </a:ext>
            </a:extLst>
          </p:cNvPr>
          <p:cNvSpPr>
            <a:spLocks noGrp="1" noChangeArrowheads="1"/>
          </p:cNvSpPr>
          <p:nvPr>
            <p:ph type="sldNum" sz="quarter" idx="12"/>
          </p:nvPr>
        </p:nvSpPr>
        <p:spPr>
          <a:ln/>
        </p:spPr>
        <p:txBody>
          <a:bodyPr/>
          <a:lstStyle>
            <a:lvl1pPr>
              <a:defRPr/>
            </a:lvl1pPr>
          </a:lstStyle>
          <a:p>
            <a:pPr>
              <a:defRPr/>
            </a:pPr>
            <a:fld id="{7B875971-33B4-504B-B6EC-9790EE93C86C}" type="slidenum">
              <a:rPr lang="en-US" altLang="en-US"/>
              <a:pPr>
                <a:defRPr/>
              </a:pPr>
              <a:t>‹#›</a:t>
            </a:fld>
            <a:endParaRPr lang="en-US" altLang="en-US"/>
          </a:p>
        </p:txBody>
      </p:sp>
    </p:spTree>
    <p:extLst>
      <p:ext uri="{BB962C8B-B14F-4D97-AF65-F5344CB8AC3E}">
        <p14:creationId xmlns:p14="http://schemas.microsoft.com/office/powerpoint/2010/main" val="228861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33537B-20B1-704C-BDE0-2401D88BA0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5FD749-B0C2-E24E-BB2B-9BAB171C5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959E60-50EB-CC44-9D49-35CD3444F2A0}"/>
              </a:ext>
            </a:extLst>
          </p:cNvPr>
          <p:cNvSpPr>
            <a:spLocks noGrp="1" noChangeArrowheads="1"/>
          </p:cNvSpPr>
          <p:nvPr>
            <p:ph type="sldNum" sz="quarter" idx="12"/>
          </p:nvPr>
        </p:nvSpPr>
        <p:spPr>
          <a:ln/>
        </p:spPr>
        <p:txBody>
          <a:bodyPr/>
          <a:lstStyle>
            <a:lvl1pPr>
              <a:defRPr/>
            </a:lvl1pPr>
          </a:lstStyle>
          <a:p>
            <a:pPr>
              <a:defRPr/>
            </a:pPr>
            <a:fld id="{5A942D3C-5B88-9745-A9A6-C29620AAA3FE}" type="slidenum">
              <a:rPr lang="en-US" altLang="en-US"/>
              <a:pPr>
                <a:defRPr/>
              </a:pPr>
              <a:t>‹#›</a:t>
            </a:fld>
            <a:endParaRPr lang="en-US" altLang="en-US"/>
          </a:p>
        </p:txBody>
      </p:sp>
    </p:spTree>
    <p:extLst>
      <p:ext uri="{BB962C8B-B14F-4D97-AF65-F5344CB8AC3E}">
        <p14:creationId xmlns:p14="http://schemas.microsoft.com/office/powerpoint/2010/main" val="104382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42B110-32A6-C446-9CFB-BEE92C9F51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AED8616-74CD-674F-98B5-E34DB3033A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B2D42E7-0167-9F46-90B8-8C065C6F96EC}"/>
              </a:ext>
            </a:extLst>
          </p:cNvPr>
          <p:cNvSpPr>
            <a:spLocks noGrp="1" noChangeArrowheads="1"/>
          </p:cNvSpPr>
          <p:nvPr>
            <p:ph type="sldNum" sz="quarter" idx="12"/>
          </p:nvPr>
        </p:nvSpPr>
        <p:spPr>
          <a:ln/>
        </p:spPr>
        <p:txBody>
          <a:bodyPr/>
          <a:lstStyle>
            <a:lvl1pPr>
              <a:defRPr/>
            </a:lvl1pPr>
          </a:lstStyle>
          <a:p>
            <a:pPr>
              <a:defRPr/>
            </a:pPr>
            <a:fld id="{9181958F-FC01-E641-8C28-3FB685AA995D}" type="slidenum">
              <a:rPr lang="en-US" altLang="en-US"/>
              <a:pPr>
                <a:defRPr/>
              </a:pPr>
              <a:t>‹#›</a:t>
            </a:fld>
            <a:endParaRPr lang="en-US" altLang="en-US"/>
          </a:p>
        </p:txBody>
      </p:sp>
    </p:spTree>
    <p:extLst>
      <p:ext uri="{BB962C8B-B14F-4D97-AF65-F5344CB8AC3E}">
        <p14:creationId xmlns:p14="http://schemas.microsoft.com/office/powerpoint/2010/main" val="3256955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F744C78-340F-CB42-B925-5D2A511548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13AA830-7602-C240-B225-D9CA14556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60BB695-C93C-C549-9295-E1EF3A8C3F71}"/>
              </a:ext>
            </a:extLst>
          </p:cNvPr>
          <p:cNvSpPr>
            <a:spLocks noGrp="1" noChangeArrowheads="1"/>
          </p:cNvSpPr>
          <p:nvPr>
            <p:ph type="sldNum" sz="quarter" idx="12"/>
          </p:nvPr>
        </p:nvSpPr>
        <p:spPr>
          <a:ln/>
        </p:spPr>
        <p:txBody>
          <a:bodyPr/>
          <a:lstStyle>
            <a:lvl1pPr>
              <a:defRPr/>
            </a:lvl1pPr>
          </a:lstStyle>
          <a:p>
            <a:pPr>
              <a:defRPr/>
            </a:pPr>
            <a:fld id="{6FB49094-38BF-5447-AEC6-582D409D0E11}" type="slidenum">
              <a:rPr lang="en-US" altLang="en-US"/>
              <a:pPr>
                <a:defRPr/>
              </a:pPr>
              <a:t>‹#›</a:t>
            </a:fld>
            <a:endParaRPr lang="en-US" altLang="en-US"/>
          </a:p>
        </p:txBody>
      </p:sp>
    </p:spTree>
    <p:extLst>
      <p:ext uri="{BB962C8B-B14F-4D97-AF65-F5344CB8AC3E}">
        <p14:creationId xmlns:p14="http://schemas.microsoft.com/office/powerpoint/2010/main" val="3858896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77044C-992C-E54A-BE8C-CE57BEBAEF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D5AFE6-0ABC-8C40-B1C7-870AA97F4C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B88BC54-DC05-0548-A617-051C2CEE19E1}"/>
              </a:ext>
            </a:extLst>
          </p:cNvPr>
          <p:cNvSpPr>
            <a:spLocks noGrp="1" noChangeArrowheads="1"/>
          </p:cNvSpPr>
          <p:nvPr>
            <p:ph type="sldNum" sz="quarter" idx="12"/>
          </p:nvPr>
        </p:nvSpPr>
        <p:spPr>
          <a:ln/>
        </p:spPr>
        <p:txBody>
          <a:bodyPr/>
          <a:lstStyle>
            <a:lvl1pPr>
              <a:defRPr/>
            </a:lvl1pPr>
          </a:lstStyle>
          <a:p>
            <a:pPr>
              <a:defRPr/>
            </a:pPr>
            <a:fld id="{6060E084-7F74-0C41-937A-91E4FDF06337}" type="slidenum">
              <a:rPr lang="en-US" altLang="en-US"/>
              <a:pPr>
                <a:defRPr/>
              </a:pPr>
              <a:t>‹#›</a:t>
            </a:fld>
            <a:endParaRPr lang="en-US" altLang="en-US"/>
          </a:p>
        </p:txBody>
      </p:sp>
    </p:spTree>
    <p:extLst>
      <p:ext uri="{BB962C8B-B14F-4D97-AF65-F5344CB8AC3E}">
        <p14:creationId xmlns:p14="http://schemas.microsoft.com/office/powerpoint/2010/main" val="141858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29DE61-DA5F-404B-A956-82E6034E8B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13588-8590-EA4F-A2F7-7C869FF3A7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039D52-7A5D-3045-A0EF-2F83E4F671E5}"/>
              </a:ext>
            </a:extLst>
          </p:cNvPr>
          <p:cNvSpPr>
            <a:spLocks noGrp="1" noChangeArrowheads="1"/>
          </p:cNvSpPr>
          <p:nvPr>
            <p:ph type="sldNum" sz="quarter" idx="12"/>
          </p:nvPr>
        </p:nvSpPr>
        <p:spPr>
          <a:ln/>
        </p:spPr>
        <p:txBody>
          <a:bodyPr/>
          <a:lstStyle>
            <a:lvl1pPr>
              <a:defRPr/>
            </a:lvl1pPr>
          </a:lstStyle>
          <a:p>
            <a:pPr>
              <a:defRPr/>
            </a:pPr>
            <a:fld id="{3355FD1D-F082-5F4A-92D8-F410154CA0A2}" type="slidenum">
              <a:rPr lang="en-US" altLang="en-US"/>
              <a:pPr>
                <a:defRPr/>
              </a:pPr>
              <a:t>‹#›</a:t>
            </a:fld>
            <a:endParaRPr lang="en-US" altLang="en-US"/>
          </a:p>
        </p:txBody>
      </p:sp>
    </p:spTree>
    <p:extLst>
      <p:ext uri="{BB962C8B-B14F-4D97-AF65-F5344CB8AC3E}">
        <p14:creationId xmlns:p14="http://schemas.microsoft.com/office/powerpoint/2010/main" val="2915369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F08C5D-5293-0E4D-A785-E5D453062D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93E803-5C57-5B4D-9155-58CC9FD62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935691-860C-3C4E-90EF-791965817340}"/>
              </a:ext>
            </a:extLst>
          </p:cNvPr>
          <p:cNvSpPr>
            <a:spLocks noGrp="1" noChangeArrowheads="1"/>
          </p:cNvSpPr>
          <p:nvPr>
            <p:ph type="sldNum" sz="quarter" idx="12"/>
          </p:nvPr>
        </p:nvSpPr>
        <p:spPr>
          <a:ln/>
        </p:spPr>
        <p:txBody>
          <a:bodyPr/>
          <a:lstStyle>
            <a:lvl1pPr>
              <a:defRPr/>
            </a:lvl1pPr>
          </a:lstStyle>
          <a:p>
            <a:pPr>
              <a:defRPr/>
            </a:pPr>
            <a:fld id="{79602AEA-B72E-7B4D-AF26-E2F6CAAF3678}" type="slidenum">
              <a:rPr lang="en-US" altLang="en-US"/>
              <a:pPr>
                <a:defRPr/>
              </a:pPr>
              <a:t>‹#›</a:t>
            </a:fld>
            <a:endParaRPr lang="en-US" altLang="en-US"/>
          </a:p>
        </p:txBody>
      </p:sp>
    </p:spTree>
    <p:extLst>
      <p:ext uri="{BB962C8B-B14F-4D97-AF65-F5344CB8AC3E}">
        <p14:creationId xmlns:p14="http://schemas.microsoft.com/office/powerpoint/2010/main" val="3555792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E6263D-D30B-F244-A3A7-103C1900AE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5E5E1A-01F7-524C-AEFD-3A09AE292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97D43C-AAF6-FC4C-93A0-606AE5DCECB4}"/>
              </a:ext>
            </a:extLst>
          </p:cNvPr>
          <p:cNvSpPr>
            <a:spLocks noGrp="1" noChangeArrowheads="1"/>
          </p:cNvSpPr>
          <p:nvPr>
            <p:ph type="sldNum" sz="quarter" idx="12"/>
          </p:nvPr>
        </p:nvSpPr>
        <p:spPr>
          <a:ln/>
        </p:spPr>
        <p:txBody>
          <a:bodyPr/>
          <a:lstStyle>
            <a:lvl1pPr>
              <a:defRPr/>
            </a:lvl1pPr>
          </a:lstStyle>
          <a:p>
            <a:pPr>
              <a:defRPr/>
            </a:pPr>
            <a:fld id="{148A3A1F-6203-384E-AEA0-AC08EDCBD156}" type="slidenum">
              <a:rPr lang="en-US" altLang="en-US"/>
              <a:pPr>
                <a:defRPr/>
              </a:pPr>
              <a:t>‹#›</a:t>
            </a:fld>
            <a:endParaRPr lang="en-US" altLang="en-US"/>
          </a:p>
        </p:txBody>
      </p:sp>
    </p:spTree>
    <p:extLst>
      <p:ext uri="{BB962C8B-B14F-4D97-AF65-F5344CB8AC3E}">
        <p14:creationId xmlns:p14="http://schemas.microsoft.com/office/powerpoint/2010/main" val="4117409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7E879F-A1CD-1F4B-8077-D1DF88A8C4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01D52D-7F0C-6940-AE2F-2D73570D77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DFAC01-D4D1-E641-B34F-99903E2D7206}"/>
              </a:ext>
            </a:extLst>
          </p:cNvPr>
          <p:cNvSpPr>
            <a:spLocks noGrp="1" noChangeArrowheads="1"/>
          </p:cNvSpPr>
          <p:nvPr>
            <p:ph type="sldNum" sz="quarter" idx="12"/>
          </p:nvPr>
        </p:nvSpPr>
        <p:spPr>
          <a:ln/>
        </p:spPr>
        <p:txBody>
          <a:bodyPr/>
          <a:lstStyle>
            <a:lvl1pPr>
              <a:defRPr/>
            </a:lvl1pPr>
          </a:lstStyle>
          <a:p>
            <a:pPr>
              <a:defRPr/>
            </a:pPr>
            <a:fld id="{96E9CFC4-62B9-9243-A4FC-4177A56B1F1D}" type="slidenum">
              <a:rPr lang="en-US" altLang="en-US"/>
              <a:pPr>
                <a:defRPr/>
              </a:pPr>
              <a:t>‹#›</a:t>
            </a:fld>
            <a:endParaRPr lang="en-US" altLang="en-US"/>
          </a:p>
        </p:txBody>
      </p:sp>
    </p:spTree>
    <p:extLst>
      <p:ext uri="{BB962C8B-B14F-4D97-AF65-F5344CB8AC3E}">
        <p14:creationId xmlns:p14="http://schemas.microsoft.com/office/powerpoint/2010/main" val="1014789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19D255-9D92-F341-A1F4-C71F0A6809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6A5F6D-3653-D449-8260-0481093C0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06A0E2-92A1-664C-97C8-5D3BE44079CB}"/>
              </a:ext>
            </a:extLst>
          </p:cNvPr>
          <p:cNvSpPr>
            <a:spLocks noGrp="1" noChangeArrowheads="1"/>
          </p:cNvSpPr>
          <p:nvPr>
            <p:ph type="sldNum" sz="quarter" idx="12"/>
          </p:nvPr>
        </p:nvSpPr>
        <p:spPr>
          <a:ln/>
        </p:spPr>
        <p:txBody>
          <a:bodyPr/>
          <a:lstStyle>
            <a:lvl1pPr>
              <a:defRPr/>
            </a:lvl1pPr>
          </a:lstStyle>
          <a:p>
            <a:pPr>
              <a:defRPr/>
            </a:pPr>
            <a:fld id="{B65E5499-423E-2441-B10A-3A4BA825F7E0}" type="slidenum">
              <a:rPr lang="en-US" altLang="en-US"/>
              <a:pPr>
                <a:defRPr/>
              </a:pPr>
              <a:t>‹#›</a:t>
            </a:fld>
            <a:endParaRPr lang="en-US" altLang="en-US"/>
          </a:p>
        </p:txBody>
      </p:sp>
    </p:spTree>
    <p:extLst>
      <p:ext uri="{BB962C8B-B14F-4D97-AF65-F5344CB8AC3E}">
        <p14:creationId xmlns:p14="http://schemas.microsoft.com/office/powerpoint/2010/main" val="705538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CB2361A-2A98-9340-A24F-35235B7C47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36C5B4-7097-CD40-ACA2-B6ABD9FFBF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2FBBCA-5747-944F-BB7B-7F2A9D37BAC3}"/>
              </a:ext>
            </a:extLst>
          </p:cNvPr>
          <p:cNvSpPr>
            <a:spLocks noGrp="1" noChangeArrowheads="1"/>
          </p:cNvSpPr>
          <p:nvPr>
            <p:ph type="sldNum" sz="quarter" idx="12"/>
          </p:nvPr>
        </p:nvSpPr>
        <p:spPr>
          <a:ln/>
        </p:spPr>
        <p:txBody>
          <a:bodyPr/>
          <a:lstStyle>
            <a:lvl1pPr>
              <a:defRPr/>
            </a:lvl1pPr>
          </a:lstStyle>
          <a:p>
            <a:pPr>
              <a:defRPr/>
            </a:pPr>
            <a:fld id="{B5D4C121-C9FD-9547-B534-841683625F3F}" type="slidenum">
              <a:rPr lang="en-US" altLang="en-US"/>
              <a:pPr>
                <a:defRPr/>
              </a:pPr>
              <a:t>‹#›</a:t>
            </a:fld>
            <a:endParaRPr lang="en-US" altLang="en-US"/>
          </a:p>
        </p:txBody>
      </p:sp>
    </p:spTree>
    <p:extLst>
      <p:ext uri="{BB962C8B-B14F-4D97-AF65-F5344CB8AC3E}">
        <p14:creationId xmlns:p14="http://schemas.microsoft.com/office/powerpoint/2010/main" val="873743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0F2E8F-7E1E-C54F-BA4D-77FAEBDB64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E40424-1D4E-AB49-8396-2420ED082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97EAF6-1EB6-7E48-A3AA-30F3849C4B42}"/>
              </a:ext>
            </a:extLst>
          </p:cNvPr>
          <p:cNvSpPr>
            <a:spLocks noGrp="1" noChangeArrowheads="1"/>
          </p:cNvSpPr>
          <p:nvPr>
            <p:ph type="sldNum" sz="quarter" idx="12"/>
          </p:nvPr>
        </p:nvSpPr>
        <p:spPr>
          <a:ln/>
        </p:spPr>
        <p:txBody>
          <a:bodyPr/>
          <a:lstStyle>
            <a:lvl1pPr>
              <a:defRPr/>
            </a:lvl1pPr>
          </a:lstStyle>
          <a:p>
            <a:pPr>
              <a:defRPr/>
            </a:pPr>
            <a:fld id="{ADA8DAC0-4B73-DB45-A88C-D3066BE68B35}" type="slidenum">
              <a:rPr lang="en-US" altLang="en-US"/>
              <a:pPr>
                <a:defRPr/>
              </a:pPr>
              <a:t>‹#›</a:t>
            </a:fld>
            <a:endParaRPr lang="en-US" altLang="en-US"/>
          </a:p>
        </p:txBody>
      </p:sp>
    </p:spTree>
    <p:extLst>
      <p:ext uri="{BB962C8B-B14F-4D97-AF65-F5344CB8AC3E}">
        <p14:creationId xmlns:p14="http://schemas.microsoft.com/office/powerpoint/2010/main" val="555355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1B1F148-28BA-0441-9095-5123CB69A6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89B77F-6B79-3643-9B87-F7B453BC5B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290914-E53B-3B4B-B4F1-BB6A976C8BC5}"/>
              </a:ext>
            </a:extLst>
          </p:cNvPr>
          <p:cNvSpPr>
            <a:spLocks noGrp="1" noChangeArrowheads="1"/>
          </p:cNvSpPr>
          <p:nvPr>
            <p:ph type="sldNum" sz="quarter" idx="12"/>
          </p:nvPr>
        </p:nvSpPr>
        <p:spPr>
          <a:ln/>
        </p:spPr>
        <p:txBody>
          <a:bodyPr/>
          <a:lstStyle>
            <a:lvl1pPr>
              <a:defRPr/>
            </a:lvl1pPr>
          </a:lstStyle>
          <a:p>
            <a:pPr>
              <a:defRPr/>
            </a:pPr>
            <a:fld id="{48B9E050-2094-314A-8CA3-AB67FED6F484}" type="slidenum">
              <a:rPr lang="en-US" altLang="en-US"/>
              <a:pPr>
                <a:defRPr/>
              </a:pPr>
              <a:t>‹#›</a:t>
            </a:fld>
            <a:endParaRPr lang="en-US" altLang="en-US"/>
          </a:p>
        </p:txBody>
      </p:sp>
    </p:spTree>
    <p:extLst>
      <p:ext uri="{BB962C8B-B14F-4D97-AF65-F5344CB8AC3E}">
        <p14:creationId xmlns:p14="http://schemas.microsoft.com/office/powerpoint/2010/main" val="4025176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E2399E-07C1-A847-9A71-42B97FF90C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C0B95E-FF7D-0646-B64C-6BB6E1E40E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EE87A6-43CD-4D49-B74C-EB22D33D9892}"/>
              </a:ext>
            </a:extLst>
          </p:cNvPr>
          <p:cNvSpPr>
            <a:spLocks noGrp="1" noChangeArrowheads="1"/>
          </p:cNvSpPr>
          <p:nvPr>
            <p:ph type="sldNum" sz="quarter" idx="12"/>
          </p:nvPr>
        </p:nvSpPr>
        <p:spPr>
          <a:ln/>
        </p:spPr>
        <p:txBody>
          <a:bodyPr/>
          <a:lstStyle>
            <a:lvl1pPr>
              <a:defRPr/>
            </a:lvl1pPr>
          </a:lstStyle>
          <a:p>
            <a:pPr>
              <a:defRPr/>
            </a:pPr>
            <a:fld id="{CAA65040-3FA3-3741-9579-2C8A3D7970DE}" type="slidenum">
              <a:rPr lang="en-US" altLang="en-US"/>
              <a:pPr>
                <a:defRPr/>
              </a:pPr>
              <a:t>‹#›</a:t>
            </a:fld>
            <a:endParaRPr lang="en-US" altLang="en-US"/>
          </a:p>
        </p:txBody>
      </p:sp>
    </p:spTree>
    <p:extLst>
      <p:ext uri="{BB962C8B-B14F-4D97-AF65-F5344CB8AC3E}">
        <p14:creationId xmlns:p14="http://schemas.microsoft.com/office/powerpoint/2010/main" val="787198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6335C1-1017-6249-93DC-B1207129E8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4B0E7AB-2955-C543-9BE4-8A14FBFF33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53F049D-6C19-5942-8563-3B59A2B7D904}"/>
              </a:ext>
            </a:extLst>
          </p:cNvPr>
          <p:cNvSpPr>
            <a:spLocks noGrp="1" noChangeArrowheads="1"/>
          </p:cNvSpPr>
          <p:nvPr>
            <p:ph type="sldNum" sz="quarter" idx="12"/>
          </p:nvPr>
        </p:nvSpPr>
        <p:spPr>
          <a:ln/>
        </p:spPr>
        <p:txBody>
          <a:bodyPr/>
          <a:lstStyle>
            <a:lvl1pPr>
              <a:defRPr/>
            </a:lvl1pPr>
          </a:lstStyle>
          <a:p>
            <a:pPr>
              <a:defRPr/>
            </a:pPr>
            <a:fld id="{FA97281E-BAF7-4541-A782-935BA1FC5CCB}" type="slidenum">
              <a:rPr lang="en-US" altLang="en-US"/>
              <a:pPr>
                <a:defRPr/>
              </a:pPr>
              <a:t>‹#›</a:t>
            </a:fld>
            <a:endParaRPr lang="en-US" altLang="en-US"/>
          </a:p>
        </p:txBody>
      </p:sp>
    </p:spTree>
    <p:extLst>
      <p:ext uri="{BB962C8B-B14F-4D97-AF65-F5344CB8AC3E}">
        <p14:creationId xmlns:p14="http://schemas.microsoft.com/office/powerpoint/2010/main" val="1001576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C855D6C-84DB-0844-A3C7-0EE8B687858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DF44CF-6EC7-964E-8F9A-946692DF8B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13E8F5-C9E7-7142-95EF-557E2A58848C}"/>
              </a:ext>
            </a:extLst>
          </p:cNvPr>
          <p:cNvSpPr>
            <a:spLocks noGrp="1" noChangeArrowheads="1"/>
          </p:cNvSpPr>
          <p:nvPr>
            <p:ph type="sldNum" sz="quarter" idx="12"/>
          </p:nvPr>
        </p:nvSpPr>
        <p:spPr>
          <a:ln/>
        </p:spPr>
        <p:txBody>
          <a:bodyPr/>
          <a:lstStyle>
            <a:lvl1pPr>
              <a:defRPr/>
            </a:lvl1pPr>
          </a:lstStyle>
          <a:p>
            <a:pPr>
              <a:defRPr/>
            </a:pPr>
            <a:fld id="{F6F1A539-3D73-C24F-B4A2-00D5257D30FA}" type="slidenum">
              <a:rPr lang="en-US" altLang="en-US"/>
              <a:pPr>
                <a:defRPr/>
              </a:pPr>
              <a:t>‹#›</a:t>
            </a:fld>
            <a:endParaRPr lang="en-US" altLang="en-US"/>
          </a:p>
        </p:txBody>
      </p:sp>
    </p:spTree>
    <p:extLst>
      <p:ext uri="{BB962C8B-B14F-4D97-AF65-F5344CB8AC3E}">
        <p14:creationId xmlns:p14="http://schemas.microsoft.com/office/powerpoint/2010/main" val="159976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417E09-6FE2-9445-BD50-DAA702AB13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947B43-BCE5-2A47-AC98-538E10E569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665E83-D51A-8B4F-B733-D29F03399ED8}"/>
              </a:ext>
            </a:extLst>
          </p:cNvPr>
          <p:cNvSpPr>
            <a:spLocks noGrp="1" noChangeArrowheads="1"/>
          </p:cNvSpPr>
          <p:nvPr>
            <p:ph type="sldNum" sz="quarter" idx="12"/>
          </p:nvPr>
        </p:nvSpPr>
        <p:spPr>
          <a:ln/>
        </p:spPr>
        <p:txBody>
          <a:bodyPr/>
          <a:lstStyle>
            <a:lvl1pPr>
              <a:defRPr/>
            </a:lvl1pPr>
          </a:lstStyle>
          <a:p>
            <a:pPr>
              <a:defRPr/>
            </a:pPr>
            <a:fld id="{8845E20C-F6A9-4942-9B5D-267E4612B58E}" type="slidenum">
              <a:rPr lang="en-US" altLang="en-US"/>
              <a:pPr>
                <a:defRPr/>
              </a:pPr>
              <a:t>‹#›</a:t>
            </a:fld>
            <a:endParaRPr lang="en-US" altLang="en-US"/>
          </a:p>
        </p:txBody>
      </p:sp>
    </p:spTree>
    <p:extLst>
      <p:ext uri="{BB962C8B-B14F-4D97-AF65-F5344CB8AC3E}">
        <p14:creationId xmlns:p14="http://schemas.microsoft.com/office/powerpoint/2010/main" val="3980537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85F5CB-1552-0847-AB3C-B8F4ABC7EF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2B581D3-1150-6E47-AB08-0E041A7B6E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9DB8035-DA19-3D4B-86C8-06EBFE99733F}"/>
              </a:ext>
            </a:extLst>
          </p:cNvPr>
          <p:cNvSpPr>
            <a:spLocks noGrp="1" noChangeArrowheads="1"/>
          </p:cNvSpPr>
          <p:nvPr>
            <p:ph type="sldNum" sz="quarter" idx="12"/>
          </p:nvPr>
        </p:nvSpPr>
        <p:spPr>
          <a:ln/>
        </p:spPr>
        <p:txBody>
          <a:bodyPr/>
          <a:lstStyle>
            <a:lvl1pPr>
              <a:defRPr/>
            </a:lvl1pPr>
          </a:lstStyle>
          <a:p>
            <a:pPr>
              <a:defRPr/>
            </a:pPr>
            <a:fld id="{3FC3B25D-0366-714D-8283-EC3AF115BC67}" type="slidenum">
              <a:rPr lang="en-US" altLang="en-US"/>
              <a:pPr>
                <a:defRPr/>
              </a:pPr>
              <a:t>‹#›</a:t>
            </a:fld>
            <a:endParaRPr lang="en-US" altLang="en-US"/>
          </a:p>
        </p:txBody>
      </p:sp>
    </p:spTree>
    <p:extLst>
      <p:ext uri="{BB962C8B-B14F-4D97-AF65-F5344CB8AC3E}">
        <p14:creationId xmlns:p14="http://schemas.microsoft.com/office/powerpoint/2010/main" val="859757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FCF741-8B0E-C449-A63A-D9FB4AC67C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0596FA-4461-FB43-A1C3-60B5CA1002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FF1570-4A51-8C46-BA30-81F39F39B7F3}"/>
              </a:ext>
            </a:extLst>
          </p:cNvPr>
          <p:cNvSpPr>
            <a:spLocks noGrp="1" noChangeArrowheads="1"/>
          </p:cNvSpPr>
          <p:nvPr>
            <p:ph type="sldNum" sz="quarter" idx="12"/>
          </p:nvPr>
        </p:nvSpPr>
        <p:spPr>
          <a:ln/>
        </p:spPr>
        <p:txBody>
          <a:bodyPr/>
          <a:lstStyle>
            <a:lvl1pPr>
              <a:defRPr/>
            </a:lvl1pPr>
          </a:lstStyle>
          <a:p>
            <a:pPr>
              <a:defRPr/>
            </a:pPr>
            <a:fld id="{8DF8350D-5C50-8546-80D8-91FC9979C8E8}" type="slidenum">
              <a:rPr lang="en-US" altLang="en-US"/>
              <a:pPr>
                <a:defRPr/>
              </a:pPr>
              <a:t>‹#›</a:t>
            </a:fld>
            <a:endParaRPr lang="en-US" altLang="en-US"/>
          </a:p>
        </p:txBody>
      </p:sp>
    </p:spTree>
    <p:extLst>
      <p:ext uri="{BB962C8B-B14F-4D97-AF65-F5344CB8AC3E}">
        <p14:creationId xmlns:p14="http://schemas.microsoft.com/office/powerpoint/2010/main" val="4242048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909C8E-E85F-9D40-B44E-FD3B976554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A53BC2-42D9-DA4C-A97C-6F43577697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823E83-FEAE-3C43-A527-9B59F3B6A3B8}"/>
              </a:ext>
            </a:extLst>
          </p:cNvPr>
          <p:cNvSpPr>
            <a:spLocks noGrp="1" noChangeArrowheads="1"/>
          </p:cNvSpPr>
          <p:nvPr>
            <p:ph type="sldNum" sz="quarter" idx="12"/>
          </p:nvPr>
        </p:nvSpPr>
        <p:spPr>
          <a:ln/>
        </p:spPr>
        <p:txBody>
          <a:bodyPr/>
          <a:lstStyle>
            <a:lvl1pPr>
              <a:defRPr/>
            </a:lvl1pPr>
          </a:lstStyle>
          <a:p>
            <a:pPr>
              <a:defRPr/>
            </a:pPr>
            <a:fld id="{C44351EF-C6FF-D84E-BCB0-410269056232}" type="slidenum">
              <a:rPr lang="en-US" altLang="en-US"/>
              <a:pPr>
                <a:defRPr/>
              </a:pPr>
              <a:t>‹#›</a:t>
            </a:fld>
            <a:endParaRPr lang="en-US" altLang="en-US"/>
          </a:p>
        </p:txBody>
      </p:sp>
    </p:spTree>
    <p:extLst>
      <p:ext uri="{BB962C8B-B14F-4D97-AF65-F5344CB8AC3E}">
        <p14:creationId xmlns:p14="http://schemas.microsoft.com/office/powerpoint/2010/main" val="1407489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EF4D65-1C3B-DC41-9596-1FAC2DF743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8BEA6B-5165-4B48-9F31-97481FEB52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A9D94F-CCD9-764E-8EC3-BAC514E5F26D}"/>
              </a:ext>
            </a:extLst>
          </p:cNvPr>
          <p:cNvSpPr>
            <a:spLocks noGrp="1" noChangeArrowheads="1"/>
          </p:cNvSpPr>
          <p:nvPr>
            <p:ph type="sldNum" sz="quarter" idx="12"/>
          </p:nvPr>
        </p:nvSpPr>
        <p:spPr>
          <a:ln/>
        </p:spPr>
        <p:txBody>
          <a:bodyPr/>
          <a:lstStyle>
            <a:lvl1pPr>
              <a:defRPr/>
            </a:lvl1pPr>
          </a:lstStyle>
          <a:p>
            <a:pPr>
              <a:defRPr/>
            </a:pPr>
            <a:fld id="{29737C9F-05D1-BD4B-9C0C-8CC258EF659E}" type="slidenum">
              <a:rPr lang="en-US" altLang="en-US"/>
              <a:pPr>
                <a:defRPr/>
              </a:pPr>
              <a:t>‹#›</a:t>
            </a:fld>
            <a:endParaRPr lang="en-US" altLang="en-US"/>
          </a:p>
        </p:txBody>
      </p:sp>
    </p:spTree>
    <p:extLst>
      <p:ext uri="{BB962C8B-B14F-4D97-AF65-F5344CB8AC3E}">
        <p14:creationId xmlns:p14="http://schemas.microsoft.com/office/powerpoint/2010/main" val="2291362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64D217-7D56-C242-9999-3D76772236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107191-A66F-4F40-87D1-09C089D8D1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C34183-9D71-574A-BEBE-D0F27AB5D0ED}"/>
              </a:ext>
            </a:extLst>
          </p:cNvPr>
          <p:cNvSpPr>
            <a:spLocks noGrp="1" noChangeArrowheads="1"/>
          </p:cNvSpPr>
          <p:nvPr>
            <p:ph type="sldNum" sz="quarter" idx="12"/>
          </p:nvPr>
        </p:nvSpPr>
        <p:spPr>
          <a:ln/>
        </p:spPr>
        <p:txBody>
          <a:bodyPr/>
          <a:lstStyle>
            <a:lvl1pPr>
              <a:defRPr/>
            </a:lvl1pPr>
          </a:lstStyle>
          <a:p>
            <a:pPr>
              <a:defRPr/>
            </a:pPr>
            <a:fld id="{A18DFFD5-52CA-DD4A-A806-4A76B0A57088}" type="slidenum">
              <a:rPr lang="en-US" altLang="en-US"/>
              <a:pPr>
                <a:defRPr/>
              </a:pPr>
              <a:t>‹#›</a:t>
            </a:fld>
            <a:endParaRPr lang="en-US" altLang="en-US"/>
          </a:p>
        </p:txBody>
      </p:sp>
    </p:spTree>
    <p:extLst>
      <p:ext uri="{BB962C8B-B14F-4D97-AF65-F5344CB8AC3E}">
        <p14:creationId xmlns:p14="http://schemas.microsoft.com/office/powerpoint/2010/main" val="1190995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69F4065-C422-2B44-90A2-665CA7F570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C81C65-DD11-944E-A1B1-4BA8416A8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5A0BCD-4C5A-7B4E-8D62-D52D0940B388}"/>
              </a:ext>
            </a:extLst>
          </p:cNvPr>
          <p:cNvSpPr>
            <a:spLocks noGrp="1" noChangeArrowheads="1"/>
          </p:cNvSpPr>
          <p:nvPr>
            <p:ph type="sldNum" sz="quarter" idx="12"/>
          </p:nvPr>
        </p:nvSpPr>
        <p:spPr>
          <a:ln/>
        </p:spPr>
        <p:txBody>
          <a:bodyPr/>
          <a:lstStyle>
            <a:lvl1pPr>
              <a:defRPr/>
            </a:lvl1pPr>
          </a:lstStyle>
          <a:p>
            <a:pPr>
              <a:defRPr/>
            </a:pPr>
            <a:fld id="{8CBCECC5-B1DD-9946-8FB6-0DCEF32679F4}" type="slidenum">
              <a:rPr lang="en-US" altLang="en-US"/>
              <a:pPr>
                <a:defRPr/>
              </a:pPr>
              <a:t>‹#›</a:t>
            </a:fld>
            <a:endParaRPr lang="en-US" altLang="en-US"/>
          </a:p>
        </p:txBody>
      </p:sp>
    </p:spTree>
    <p:extLst>
      <p:ext uri="{BB962C8B-B14F-4D97-AF65-F5344CB8AC3E}">
        <p14:creationId xmlns:p14="http://schemas.microsoft.com/office/powerpoint/2010/main" val="2192410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9D0D4E-F4F6-5F43-97DB-03D594F05E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E6F10F-B5F1-BD4F-8197-E63815259C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DBB4B2-4CEA-464F-81A2-934EA6B05EDD}"/>
              </a:ext>
            </a:extLst>
          </p:cNvPr>
          <p:cNvSpPr>
            <a:spLocks noGrp="1" noChangeArrowheads="1"/>
          </p:cNvSpPr>
          <p:nvPr>
            <p:ph type="sldNum" sz="quarter" idx="12"/>
          </p:nvPr>
        </p:nvSpPr>
        <p:spPr>
          <a:ln/>
        </p:spPr>
        <p:txBody>
          <a:bodyPr/>
          <a:lstStyle>
            <a:lvl1pPr>
              <a:defRPr/>
            </a:lvl1pPr>
          </a:lstStyle>
          <a:p>
            <a:pPr>
              <a:defRPr/>
            </a:pPr>
            <a:fld id="{EF105356-F2E5-2A48-9FA6-22AD27B14F54}" type="slidenum">
              <a:rPr lang="en-US" altLang="en-US"/>
              <a:pPr>
                <a:defRPr/>
              </a:pPr>
              <a:t>‹#›</a:t>
            </a:fld>
            <a:endParaRPr lang="en-US" altLang="en-US"/>
          </a:p>
        </p:txBody>
      </p:sp>
    </p:spTree>
    <p:extLst>
      <p:ext uri="{BB962C8B-B14F-4D97-AF65-F5344CB8AC3E}">
        <p14:creationId xmlns:p14="http://schemas.microsoft.com/office/powerpoint/2010/main" val="123131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7692A10-3396-FC43-8A0A-DC26508AE1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9AB67B-C76A-004C-ACDB-7637F2588E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859E15-BF00-BF4A-8CF1-65C790688021}"/>
              </a:ext>
            </a:extLst>
          </p:cNvPr>
          <p:cNvSpPr>
            <a:spLocks noGrp="1" noChangeArrowheads="1"/>
          </p:cNvSpPr>
          <p:nvPr>
            <p:ph type="sldNum" sz="quarter" idx="12"/>
          </p:nvPr>
        </p:nvSpPr>
        <p:spPr>
          <a:ln/>
        </p:spPr>
        <p:txBody>
          <a:bodyPr/>
          <a:lstStyle>
            <a:lvl1pPr>
              <a:defRPr/>
            </a:lvl1pPr>
          </a:lstStyle>
          <a:p>
            <a:pPr>
              <a:defRPr/>
            </a:pPr>
            <a:fld id="{1E3F746B-D1A0-2D41-8AD3-E3B65D7ECD90}" type="slidenum">
              <a:rPr lang="en-US" altLang="en-US"/>
              <a:pPr>
                <a:defRPr/>
              </a:pPr>
              <a:t>‹#›</a:t>
            </a:fld>
            <a:endParaRPr lang="en-US" altLang="en-US"/>
          </a:p>
        </p:txBody>
      </p:sp>
    </p:spTree>
    <p:extLst>
      <p:ext uri="{BB962C8B-B14F-4D97-AF65-F5344CB8AC3E}">
        <p14:creationId xmlns:p14="http://schemas.microsoft.com/office/powerpoint/2010/main" val="531190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71254C-834F-FA41-B5F0-0478C42497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CDB1F1-FF55-FB46-9828-B448CE659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BCA9FF-2B72-A846-8E86-C42D28BC1349}"/>
              </a:ext>
            </a:extLst>
          </p:cNvPr>
          <p:cNvSpPr>
            <a:spLocks noGrp="1" noChangeArrowheads="1"/>
          </p:cNvSpPr>
          <p:nvPr>
            <p:ph type="sldNum" sz="quarter" idx="12"/>
          </p:nvPr>
        </p:nvSpPr>
        <p:spPr>
          <a:ln/>
        </p:spPr>
        <p:txBody>
          <a:bodyPr/>
          <a:lstStyle>
            <a:lvl1pPr>
              <a:defRPr/>
            </a:lvl1pPr>
          </a:lstStyle>
          <a:p>
            <a:pPr>
              <a:defRPr/>
            </a:pPr>
            <a:fld id="{9A5C43BF-AD0F-BA48-99C8-6B7310A41483}" type="slidenum">
              <a:rPr lang="en-US" altLang="en-US"/>
              <a:pPr>
                <a:defRPr/>
              </a:pPr>
              <a:t>‹#›</a:t>
            </a:fld>
            <a:endParaRPr lang="en-US" altLang="en-US"/>
          </a:p>
        </p:txBody>
      </p:sp>
    </p:spTree>
    <p:extLst>
      <p:ext uri="{BB962C8B-B14F-4D97-AF65-F5344CB8AC3E}">
        <p14:creationId xmlns:p14="http://schemas.microsoft.com/office/powerpoint/2010/main" val="1367084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C3776C-5529-6E40-9D68-12542508FA4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35C1AD9-57FC-804C-9F95-B688F42404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3F2C66E-E487-E64E-9178-4E8D2D3B097E}"/>
              </a:ext>
            </a:extLst>
          </p:cNvPr>
          <p:cNvSpPr>
            <a:spLocks noGrp="1" noChangeArrowheads="1"/>
          </p:cNvSpPr>
          <p:nvPr>
            <p:ph type="sldNum" sz="quarter" idx="12"/>
          </p:nvPr>
        </p:nvSpPr>
        <p:spPr>
          <a:ln/>
        </p:spPr>
        <p:txBody>
          <a:bodyPr/>
          <a:lstStyle>
            <a:lvl1pPr>
              <a:defRPr/>
            </a:lvl1pPr>
          </a:lstStyle>
          <a:p>
            <a:pPr>
              <a:defRPr/>
            </a:pPr>
            <a:fld id="{53CB022A-6DEC-374F-B7FF-501F916A0424}" type="slidenum">
              <a:rPr lang="en-US" altLang="en-US"/>
              <a:pPr>
                <a:defRPr/>
              </a:pPr>
              <a:t>‹#›</a:t>
            </a:fld>
            <a:endParaRPr lang="en-US" altLang="en-US"/>
          </a:p>
        </p:txBody>
      </p:sp>
    </p:spTree>
    <p:extLst>
      <p:ext uri="{BB962C8B-B14F-4D97-AF65-F5344CB8AC3E}">
        <p14:creationId xmlns:p14="http://schemas.microsoft.com/office/powerpoint/2010/main" val="379362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06386E-6A59-6B46-B58F-5A5119E47B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D76BBC-AA5E-B745-9153-96E47A8844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10CDBE-4265-7D4A-8396-A148B0FB9A3D}"/>
              </a:ext>
            </a:extLst>
          </p:cNvPr>
          <p:cNvSpPr>
            <a:spLocks noGrp="1" noChangeArrowheads="1"/>
          </p:cNvSpPr>
          <p:nvPr>
            <p:ph type="sldNum" sz="quarter" idx="12"/>
          </p:nvPr>
        </p:nvSpPr>
        <p:spPr>
          <a:ln/>
        </p:spPr>
        <p:txBody>
          <a:bodyPr/>
          <a:lstStyle>
            <a:lvl1pPr>
              <a:defRPr/>
            </a:lvl1pPr>
          </a:lstStyle>
          <a:p>
            <a:pPr>
              <a:defRPr/>
            </a:pPr>
            <a:fld id="{4C5EAA18-729F-404D-9C9A-45816D77EC77}" type="slidenum">
              <a:rPr lang="en-US" altLang="en-US"/>
              <a:pPr>
                <a:defRPr/>
              </a:pPr>
              <a:t>‹#›</a:t>
            </a:fld>
            <a:endParaRPr lang="en-US" altLang="en-US"/>
          </a:p>
        </p:txBody>
      </p:sp>
    </p:spTree>
    <p:extLst>
      <p:ext uri="{BB962C8B-B14F-4D97-AF65-F5344CB8AC3E}">
        <p14:creationId xmlns:p14="http://schemas.microsoft.com/office/powerpoint/2010/main" val="213504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C0611A2-08E8-5345-89FF-5BFA1BC0A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77D89C5-404F-C746-B91C-3B05806FD9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FFA8EE8-C188-784B-ADE7-7AEC0D39C446}"/>
              </a:ext>
            </a:extLst>
          </p:cNvPr>
          <p:cNvSpPr>
            <a:spLocks noGrp="1" noChangeArrowheads="1"/>
          </p:cNvSpPr>
          <p:nvPr>
            <p:ph type="sldNum" sz="quarter" idx="12"/>
          </p:nvPr>
        </p:nvSpPr>
        <p:spPr>
          <a:ln/>
        </p:spPr>
        <p:txBody>
          <a:bodyPr/>
          <a:lstStyle>
            <a:lvl1pPr>
              <a:defRPr/>
            </a:lvl1pPr>
          </a:lstStyle>
          <a:p>
            <a:pPr>
              <a:defRPr/>
            </a:pPr>
            <a:fld id="{33C42AAF-B47C-224A-9B3A-17133913487B}" type="slidenum">
              <a:rPr lang="en-US" altLang="en-US"/>
              <a:pPr>
                <a:defRPr/>
              </a:pPr>
              <a:t>‹#›</a:t>
            </a:fld>
            <a:endParaRPr lang="en-US" altLang="en-US"/>
          </a:p>
        </p:txBody>
      </p:sp>
    </p:spTree>
    <p:extLst>
      <p:ext uri="{BB962C8B-B14F-4D97-AF65-F5344CB8AC3E}">
        <p14:creationId xmlns:p14="http://schemas.microsoft.com/office/powerpoint/2010/main" val="426957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4754C5-DD6B-354E-89F8-E6425E8E8C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20C9193-8036-DD4F-93BD-DF765D3C58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B07708-487C-FC48-94A0-804696450D69}"/>
              </a:ext>
            </a:extLst>
          </p:cNvPr>
          <p:cNvSpPr>
            <a:spLocks noGrp="1" noChangeArrowheads="1"/>
          </p:cNvSpPr>
          <p:nvPr>
            <p:ph type="sldNum" sz="quarter" idx="12"/>
          </p:nvPr>
        </p:nvSpPr>
        <p:spPr>
          <a:ln/>
        </p:spPr>
        <p:txBody>
          <a:bodyPr/>
          <a:lstStyle>
            <a:lvl1pPr>
              <a:defRPr/>
            </a:lvl1pPr>
          </a:lstStyle>
          <a:p>
            <a:pPr>
              <a:defRPr/>
            </a:pPr>
            <a:fld id="{4495B6FD-3ED3-2A43-9367-A4D151B366CE}" type="slidenum">
              <a:rPr lang="en-US" altLang="en-US"/>
              <a:pPr>
                <a:defRPr/>
              </a:pPr>
              <a:t>‹#›</a:t>
            </a:fld>
            <a:endParaRPr lang="en-US" altLang="en-US"/>
          </a:p>
        </p:txBody>
      </p:sp>
    </p:spTree>
    <p:extLst>
      <p:ext uri="{BB962C8B-B14F-4D97-AF65-F5344CB8AC3E}">
        <p14:creationId xmlns:p14="http://schemas.microsoft.com/office/powerpoint/2010/main" val="1670853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9B3766-2D76-6048-BFA0-1A5D410863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AE0850-6952-C641-8729-9E4E36A34B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57701E-C19D-4E4F-8962-846706074389}"/>
              </a:ext>
            </a:extLst>
          </p:cNvPr>
          <p:cNvSpPr>
            <a:spLocks noGrp="1" noChangeArrowheads="1"/>
          </p:cNvSpPr>
          <p:nvPr>
            <p:ph type="sldNum" sz="quarter" idx="12"/>
          </p:nvPr>
        </p:nvSpPr>
        <p:spPr>
          <a:ln/>
        </p:spPr>
        <p:txBody>
          <a:bodyPr/>
          <a:lstStyle>
            <a:lvl1pPr>
              <a:defRPr/>
            </a:lvl1pPr>
          </a:lstStyle>
          <a:p>
            <a:pPr>
              <a:defRPr/>
            </a:pPr>
            <a:fld id="{8357F704-D572-DA4D-867C-456F1A901B8E}" type="slidenum">
              <a:rPr lang="en-US" altLang="en-US"/>
              <a:pPr>
                <a:defRPr/>
              </a:pPr>
              <a:t>‹#›</a:t>
            </a:fld>
            <a:endParaRPr lang="en-US" altLang="en-US"/>
          </a:p>
        </p:txBody>
      </p:sp>
    </p:spTree>
    <p:extLst>
      <p:ext uri="{BB962C8B-B14F-4D97-AF65-F5344CB8AC3E}">
        <p14:creationId xmlns:p14="http://schemas.microsoft.com/office/powerpoint/2010/main" val="1013415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D16CAA-7078-2C41-A863-CAA961A350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5BF21C-7958-0F47-A241-796B59ED6E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3293AD-A71B-344E-9F35-CAAC9D3A0326}"/>
              </a:ext>
            </a:extLst>
          </p:cNvPr>
          <p:cNvSpPr>
            <a:spLocks noGrp="1" noChangeArrowheads="1"/>
          </p:cNvSpPr>
          <p:nvPr>
            <p:ph type="sldNum" sz="quarter" idx="12"/>
          </p:nvPr>
        </p:nvSpPr>
        <p:spPr>
          <a:ln/>
        </p:spPr>
        <p:txBody>
          <a:bodyPr/>
          <a:lstStyle>
            <a:lvl1pPr>
              <a:defRPr/>
            </a:lvl1pPr>
          </a:lstStyle>
          <a:p>
            <a:pPr>
              <a:defRPr/>
            </a:pPr>
            <a:fld id="{93EC80C7-44C4-3A44-8D20-54DACE7CA407}" type="slidenum">
              <a:rPr lang="en-US" altLang="en-US"/>
              <a:pPr>
                <a:defRPr/>
              </a:pPr>
              <a:t>‹#›</a:t>
            </a:fld>
            <a:endParaRPr lang="en-US" altLang="en-US"/>
          </a:p>
        </p:txBody>
      </p:sp>
    </p:spTree>
    <p:extLst>
      <p:ext uri="{BB962C8B-B14F-4D97-AF65-F5344CB8AC3E}">
        <p14:creationId xmlns:p14="http://schemas.microsoft.com/office/powerpoint/2010/main" val="2090421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05C909-AB48-DB4D-A449-1311CD68F3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63AD7A-5875-3B4F-ADCE-93CEB4D57A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259ED3-5F82-5E48-9BF3-7C6BCEC21153}"/>
              </a:ext>
            </a:extLst>
          </p:cNvPr>
          <p:cNvSpPr>
            <a:spLocks noGrp="1" noChangeArrowheads="1"/>
          </p:cNvSpPr>
          <p:nvPr>
            <p:ph type="sldNum" sz="quarter" idx="12"/>
          </p:nvPr>
        </p:nvSpPr>
        <p:spPr>
          <a:ln/>
        </p:spPr>
        <p:txBody>
          <a:bodyPr/>
          <a:lstStyle>
            <a:lvl1pPr>
              <a:defRPr/>
            </a:lvl1pPr>
          </a:lstStyle>
          <a:p>
            <a:pPr>
              <a:defRPr/>
            </a:pPr>
            <a:fld id="{58EA5BC7-9909-3140-B348-00A3F4CD5E33}" type="slidenum">
              <a:rPr lang="en-US" altLang="en-US"/>
              <a:pPr>
                <a:defRPr/>
              </a:pPr>
              <a:t>‹#›</a:t>
            </a:fld>
            <a:endParaRPr lang="en-US" altLang="en-US"/>
          </a:p>
        </p:txBody>
      </p:sp>
    </p:spTree>
    <p:extLst>
      <p:ext uri="{BB962C8B-B14F-4D97-AF65-F5344CB8AC3E}">
        <p14:creationId xmlns:p14="http://schemas.microsoft.com/office/powerpoint/2010/main" val="57975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D73DB7-81A0-A541-8088-90682D2812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C7A539-4C56-A545-A794-A91CBC3068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8423CD-4745-BD43-8DAE-67F54AAAFA16}"/>
              </a:ext>
            </a:extLst>
          </p:cNvPr>
          <p:cNvSpPr>
            <a:spLocks noGrp="1" noChangeArrowheads="1"/>
          </p:cNvSpPr>
          <p:nvPr>
            <p:ph type="sldNum" sz="quarter" idx="12"/>
          </p:nvPr>
        </p:nvSpPr>
        <p:spPr>
          <a:ln/>
        </p:spPr>
        <p:txBody>
          <a:bodyPr/>
          <a:lstStyle>
            <a:lvl1pPr>
              <a:defRPr/>
            </a:lvl1pPr>
          </a:lstStyle>
          <a:p>
            <a:pPr>
              <a:defRPr/>
            </a:pPr>
            <a:fld id="{E0CC7E04-96CA-1C46-8E67-DF4DE0746135}" type="slidenum">
              <a:rPr lang="en-US" altLang="en-US"/>
              <a:pPr>
                <a:defRPr/>
              </a:pPr>
              <a:t>‹#›</a:t>
            </a:fld>
            <a:endParaRPr lang="en-US" altLang="en-US"/>
          </a:p>
        </p:txBody>
      </p:sp>
    </p:spTree>
    <p:extLst>
      <p:ext uri="{BB962C8B-B14F-4D97-AF65-F5344CB8AC3E}">
        <p14:creationId xmlns:p14="http://schemas.microsoft.com/office/powerpoint/2010/main" val="3519712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FB4427C-6B16-5A48-91C6-5EDD53EC95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175ADC-CFB2-0042-8877-A23937223D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A4239C-6D9C-2445-A70E-06F64ADDCE2C}"/>
              </a:ext>
            </a:extLst>
          </p:cNvPr>
          <p:cNvSpPr>
            <a:spLocks noGrp="1" noChangeArrowheads="1"/>
          </p:cNvSpPr>
          <p:nvPr>
            <p:ph type="sldNum" sz="quarter" idx="12"/>
          </p:nvPr>
        </p:nvSpPr>
        <p:spPr>
          <a:ln/>
        </p:spPr>
        <p:txBody>
          <a:bodyPr/>
          <a:lstStyle>
            <a:lvl1pPr>
              <a:defRPr/>
            </a:lvl1pPr>
          </a:lstStyle>
          <a:p>
            <a:pPr>
              <a:defRPr/>
            </a:pPr>
            <a:fld id="{C4557BA6-DF7B-294A-A7CB-F41726B0C10C}" type="slidenum">
              <a:rPr lang="en-US" altLang="en-US"/>
              <a:pPr>
                <a:defRPr/>
              </a:pPr>
              <a:t>‹#›</a:t>
            </a:fld>
            <a:endParaRPr lang="en-US" altLang="en-US"/>
          </a:p>
        </p:txBody>
      </p:sp>
    </p:spTree>
    <p:extLst>
      <p:ext uri="{BB962C8B-B14F-4D97-AF65-F5344CB8AC3E}">
        <p14:creationId xmlns:p14="http://schemas.microsoft.com/office/powerpoint/2010/main" val="91739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C5301A-8C7F-5C44-BC26-470E5DF44A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C9B5EF-90BC-FB41-99B3-A877D79C9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392C54-F368-C046-A3A0-804803736CF4}"/>
              </a:ext>
            </a:extLst>
          </p:cNvPr>
          <p:cNvSpPr>
            <a:spLocks noGrp="1" noChangeArrowheads="1"/>
          </p:cNvSpPr>
          <p:nvPr>
            <p:ph type="sldNum" sz="quarter" idx="12"/>
          </p:nvPr>
        </p:nvSpPr>
        <p:spPr>
          <a:ln/>
        </p:spPr>
        <p:txBody>
          <a:bodyPr/>
          <a:lstStyle>
            <a:lvl1pPr>
              <a:defRPr/>
            </a:lvl1pPr>
          </a:lstStyle>
          <a:p>
            <a:pPr>
              <a:defRPr/>
            </a:pPr>
            <a:fld id="{9317B5D8-8E47-C54C-B83B-A61AF76A3B4C}" type="slidenum">
              <a:rPr lang="en-US" altLang="en-US"/>
              <a:pPr>
                <a:defRPr/>
              </a:pPr>
              <a:t>‹#›</a:t>
            </a:fld>
            <a:endParaRPr lang="en-US" altLang="en-US"/>
          </a:p>
        </p:txBody>
      </p:sp>
    </p:spTree>
    <p:extLst>
      <p:ext uri="{BB962C8B-B14F-4D97-AF65-F5344CB8AC3E}">
        <p14:creationId xmlns:p14="http://schemas.microsoft.com/office/powerpoint/2010/main" val="29883713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3B1FB0-3671-9743-A6A4-7997874C4F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35D459-EF46-674B-9196-F8A6A9D5CC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4D7EE-3153-5A41-9338-70CAF366CAEE}"/>
              </a:ext>
            </a:extLst>
          </p:cNvPr>
          <p:cNvSpPr>
            <a:spLocks noGrp="1" noChangeArrowheads="1"/>
          </p:cNvSpPr>
          <p:nvPr>
            <p:ph type="sldNum" sz="quarter" idx="12"/>
          </p:nvPr>
        </p:nvSpPr>
        <p:spPr>
          <a:ln/>
        </p:spPr>
        <p:txBody>
          <a:bodyPr/>
          <a:lstStyle>
            <a:lvl1pPr>
              <a:defRPr/>
            </a:lvl1pPr>
          </a:lstStyle>
          <a:p>
            <a:pPr>
              <a:defRPr/>
            </a:pPr>
            <a:fld id="{34AA1CF5-1737-954C-A4E2-6011370B6FE3}" type="slidenum">
              <a:rPr lang="en-US" altLang="en-US"/>
              <a:pPr>
                <a:defRPr/>
              </a:pPr>
              <a:t>‹#›</a:t>
            </a:fld>
            <a:endParaRPr lang="en-US" altLang="en-US"/>
          </a:p>
        </p:txBody>
      </p:sp>
    </p:spTree>
    <p:extLst>
      <p:ext uri="{BB962C8B-B14F-4D97-AF65-F5344CB8AC3E}">
        <p14:creationId xmlns:p14="http://schemas.microsoft.com/office/powerpoint/2010/main" val="938483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197FAB-1E75-0946-824B-4425453C3C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08A210-4C80-E547-A15C-25FDCFB8F3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8C68F5-9500-BD46-9750-8B69CECD9187}"/>
              </a:ext>
            </a:extLst>
          </p:cNvPr>
          <p:cNvSpPr>
            <a:spLocks noGrp="1" noChangeArrowheads="1"/>
          </p:cNvSpPr>
          <p:nvPr>
            <p:ph type="sldNum" sz="quarter" idx="12"/>
          </p:nvPr>
        </p:nvSpPr>
        <p:spPr>
          <a:ln/>
        </p:spPr>
        <p:txBody>
          <a:bodyPr/>
          <a:lstStyle>
            <a:lvl1pPr>
              <a:defRPr/>
            </a:lvl1pPr>
          </a:lstStyle>
          <a:p>
            <a:pPr>
              <a:defRPr/>
            </a:pPr>
            <a:fld id="{767DCADB-8D73-EF4C-8E39-487D92968019}" type="slidenum">
              <a:rPr lang="en-US" altLang="en-US"/>
              <a:pPr>
                <a:defRPr/>
              </a:pPr>
              <a:t>‹#›</a:t>
            </a:fld>
            <a:endParaRPr lang="en-US" altLang="en-US"/>
          </a:p>
        </p:txBody>
      </p:sp>
    </p:spTree>
    <p:extLst>
      <p:ext uri="{BB962C8B-B14F-4D97-AF65-F5344CB8AC3E}">
        <p14:creationId xmlns:p14="http://schemas.microsoft.com/office/powerpoint/2010/main" val="110274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4AE226-9D29-4F4E-8B5B-0869926128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2E50F9-1335-7A41-B9E9-987F8C5574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196B19-467E-9142-996F-D50B8B2982D8}"/>
              </a:ext>
            </a:extLst>
          </p:cNvPr>
          <p:cNvSpPr>
            <a:spLocks noGrp="1" noChangeArrowheads="1"/>
          </p:cNvSpPr>
          <p:nvPr>
            <p:ph type="sldNum" sz="quarter" idx="12"/>
          </p:nvPr>
        </p:nvSpPr>
        <p:spPr>
          <a:ln/>
        </p:spPr>
        <p:txBody>
          <a:bodyPr/>
          <a:lstStyle>
            <a:lvl1pPr>
              <a:defRPr/>
            </a:lvl1pPr>
          </a:lstStyle>
          <a:p>
            <a:pPr>
              <a:defRPr/>
            </a:pPr>
            <a:fld id="{03141AA0-EBCF-5C4F-B40C-71D25F2E21A0}" type="slidenum">
              <a:rPr lang="en-US" altLang="en-US"/>
              <a:pPr>
                <a:defRPr/>
              </a:pPr>
              <a:t>‹#›</a:t>
            </a:fld>
            <a:endParaRPr lang="en-US" altLang="en-US"/>
          </a:p>
        </p:txBody>
      </p:sp>
    </p:spTree>
    <p:extLst>
      <p:ext uri="{BB962C8B-B14F-4D97-AF65-F5344CB8AC3E}">
        <p14:creationId xmlns:p14="http://schemas.microsoft.com/office/powerpoint/2010/main" val="1854761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474BE5-58DC-B14C-9EBF-0E85ABB9F3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118DA8B-6486-B24A-A1F9-D2F91107BF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872881-871D-3043-9D5B-4455A3F87197}"/>
              </a:ext>
            </a:extLst>
          </p:cNvPr>
          <p:cNvSpPr>
            <a:spLocks noGrp="1" noChangeArrowheads="1"/>
          </p:cNvSpPr>
          <p:nvPr>
            <p:ph type="sldNum" sz="quarter" idx="12"/>
          </p:nvPr>
        </p:nvSpPr>
        <p:spPr>
          <a:ln/>
        </p:spPr>
        <p:txBody>
          <a:bodyPr/>
          <a:lstStyle>
            <a:lvl1pPr>
              <a:defRPr/>
            </a:lvl1pPr>
          </a:lstStyle>
          <a:p>
            <a:pPr>
              <a:defRPr/>
            </a:pPr>
            <a:fld id="{43BAA680-848D-BE4B-9BD5-2BCFB6D3F41A}" type="slidenum">
              <a:rPr lang="en-US" altLang="en-US"/>
              <a:pPr>
                <a:defRPr/>
              </a:pPr>
              <a:t>‹#›</a:t>
            </a:fld>
            <a:endParaRPr lang="en-US" altLang="en-US"/>
          </a:p>
        </p:txBody>
      </p:sp>
    </p:spTree>
    <p:extLst>
      <p:ext uri="{BB962C8B-B14F-4D97-AF65-F5344CB8AC3E}">
        <p14:creationId xmlns:p14="http://schemas.microsoft.com/office/powerpoint/2010/main" val="3781551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34FC437-260E-6640-A695-300345FDFB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9D0D05-6239-0E44-9032-CEE78E9A5C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E74DD7F-3B7B-804C-8D15-BEE09F950AB9}"/>
              </a:ext>
            </a:extLst>
          </p:cNvPr>
          <p:cNvSpPr>
            <a:spLocks noGrp="1" noChangeArrowheads="1"/>
          </p:cNvSpPr>
          <p:nvPr>
            <p:ph type="sldNum" sz="quarter" idx="12"/>
          </p:nvPr>
        </p:nvSpPr>
        <p:spPr>
          <a:ln/>
        </p:spPr>
        <p:txBody>
          <a:bodyPr/>
          <a:lstStyle>
            <a:lvl1pPr>
              <a:defRPr/>
            </a:lvl1pPr>
          </a:lstStyle>
          <a:p>
            <a:pPr>
              <a:defRPr/>
            </a:pPr>
            <a:fld id="{05BF9047-8288-6E4D-AD03-52EA5B1D816B}" type="slidenum">
              <a:rPr lang="en-US" altLang="en-US"/>
              <a:pPr>
                <a:defRPr/>
              </a:pPr>
              <a:t>‹#›</a:t>
            </a:fld>
            <a:endParaRPr lang="en-US" altLang="en-US"/>
          </a:p>
        </p:txBody>
      </p:sp>
    </p:spTree>
    <p:extLst>
      <p:ext uri="{BB962C8B-B14F-4D97-AF65-F5344CB8AC3E}">
        <p14:creationId xmlns:p14="http://schemas.microsoft.com/office/powerpoint/2010/main" val="17674598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3F0B3B-4787-8C46-B44C-CCC626A141D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0BF52A-FBF2-5F44-9600-49385EB1F2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FE22DF-8B78-DA48-AE4C-429F60A8DF84}"/>
              </a:ext>
            </a:extLst>
          </p:cNvPr>
          <p:cNvSpPr>
            <a:spLocks noGrp="1" noChangeArrowheads="1"/>
          </p:cNvSpPr>
          <p:nvPr>
            <p:ph type="sldNum" sz="quarter" idx="12"/>
          </p:nvPr>
        </p:nvSpPr>
        <p:spPr>
          <a:ln/>
        </p:spPr>
        <p:txBody>
          <a:bodyPr/>
          <a:lstStyle>
            <a:lvl1pPr>
              <a:defRPr/>
            </a:lvl1pPr>
          </a:lstStyle>
          <a:p>
            <a:pPr>
              <a:defRPr/>
            </a:pPr>
            <a:fld id="{6CB9225D-4CD9-4946-8656-BF66D8F80EF9}" type="slidenum">
              <a:rPr lang="en-US" altLang="en-US"/>
              <a:pPr>
                <a:defRPr/>
              </a:pPr>
              <a:t>‹#›</a:t>
            </a:fld>
            <a:endParaRPr lang="en-US" altLang="en-US"/>
          </a:p>
        </p:txBody>
      </p:sp>
    </p:spTree>
    <p:extLst>
      <p:ext uri="{BB962C8B-B14F-4D97-AF65-F5344CB8AC3E}">
        <p14:creationId xmlns:p14="http://schemas.microsoft.com/office/powerpoint/2010/main" val="790905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1961407-3E13-1246-A842-CF9B4AFF12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D13592-24B4-1845-89DC-3241BCA175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DD1268-A6A4-4049-A2CB-6345F89D043F}"/>
              </a:ext>
            </a:extLst>
          </p:cNvPr>
          <p:cNvSpPr>
            <a:spLocks noGrp="1" noChangeArrowheads="1"/>
          </p:cNvSpPr>
          <p:nvPr>
            <p:ph type="sldNum" sz="quarter" idx="12"/>
          </p:nvPr>
        </p:nvSpPr>
        <p:spPr>
          <a:ln/>
        </p:spPr>
        <p:txBody>
          <a:bodyPr/>
          <a:lstStyle>
            <a:lvl1pPr>
              <a:defRPr/>
            </a:lvl1pPr>
          </a:lstStyle>
          <a:p>
            <a:pPr>
              <a:defRPr/>
            </a:pPr>
            <a:fld id="{89A98FAF-482A-E54B-B9CE-696D3CDC4641}" type="slidenum">
              <a:rPr lang="en-US" altLang="en-US"/>
              <a:pPr>
                <a:defRPr/>
              </a:pPr>
              <a:t>‹#›</a:t>
            </a:fld>
            <a:endParaRPr lang="en-US" altLang="en-US"/>
          </a:p>
        </p:txBody>
      </p:sp>
    </p:spTree>
    <p:extLst>
      <p:ext uri="{BB962C8B-B14F-4D97-AF65-F5344CB8AC3E}">
        <p14:creationId xmlns:p14="http://schemas.microsoft.com/office/powerpoint/2010/main" val="886694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B0445A-0DBB-2D45-9A3E-174F456863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7E1A82-3D44-DB45-A4E8-9E873E6E7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0CB82C-1364-E344-8F9C-0965E0AECF85}"/>
              </a:ext>
            </a:extLst>
          </p:cNvPr>
          <p:cNvSpPr>
            <a:spLocks noGrp="1" noChangeArrowheads="1"/>
          </p:cNvSpPr>
          <p:nvPr>
            <p:ph type="sldNum" sz="quarter" idx="12"/>
          </p:nvPr>
        </p:nvSpPr>
        <p:spPr>
          <a:ln/>
        </p:spPr>
        <p:txBody>
          <a:bodyPr/>
          <a:lstStyle>
            <a:lvl1pPr>
              <a:defRPr/>
            </a:lvl1pPr>
          </a:lstStyle>
          <a:p>
            <a:pPr>
              <a:defRPr/>
            </a:pPr>
            <a:fld id="{D97396F3-1033-0E46-8D52-7AC967DFCEDB}" type="slidenum">
              <a:rPr lang="en-US" altLang="en-US"/>
              <a:pPr>
                <a:defRPr/>
              </a:pPr>
              <a:t>‹#›</a:t>
            </a:fld>
            <a:endParaRPr lang="en-US" altLang="en-US"/>
          </a:p>
        </p:txBody>
      </p:sp>
    </p:spTree>
    <p:extLst>
      <p:ext uri="{BB962C8B-B14F-4D97-AF65-F5344CB8AC3E}">
        <p14:creationId xmlns:p14="http://schemas.microsoft.com/office/powerpoint/2010/main" val="9771325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E60017-1D7B-0548-86FB-B78EDCF1D0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6FDD66-B580-2044-9165-0DE546BEFF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3A4119-D096-1940-9C2F-6ABA62DD3CDC}"/>
              </a:ext>
            </a:extLst>
          </p:cNvPr>
          <p:cNvSpPr>
            <a:spLocks noGrp="1" noChangeArrowheads="1"/>
          </p:cNvSpPr>
          <p:nvPr>
            <p:ph type="sldNum" sz="quarter" idx="12"/>
          </p:nvPr>
        </p:nvSpPr>
        <p:spPr>
          <a:ln/>
        </p:spPr>
        <p:txBody>
          <a:bodyPr/>
          <a:lstStyle>
            <a:lvl1pPr>
              <a:defRPr/>
            </a:lvl1pPr>
          </a:lstStyle>
          <a:p>
            <a:pPr>
              <a:defRPr/>
            </a:pPr>
            <a:fld id="{1540979B-D3D0-9A41-873A-ABDE35F48CA1}" type="slidenum">
              <a:rPr lang="en-US" altLang="en-US"/>
              <a:pPr>
                <a:defRPr/>
              </a:pPr>
              <a:t>‹#›</a:t>
            </a:fld>
            <a:endParaRPr lang="en-US" altLang="en-US"/>
          </a:p>
        </p:txBody>
      </p:sp>
    </p:spTree>
    <p:extLst>
      <p:ext uri="{BB962C8B-B14F-4D97-AF65-F5344CB8AC3E}">
        <p14:creationId xmlns:p14="http://schemas.microsoft.com/office/powerpoint/2010/main" val="515010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898AC9-FD49-BF4C-A1D2-90A0E98CE4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68F605-74B2-2048-B32B-D5441C7380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9303E0-2F92-EE4A-8217-BF7C23095949}"/>
              </a:ext>
            </a:extLst>
          </p:cNvPr>
          <p:cNvSpPr>
            <a:spLocks noGrp="1" noChangeArrowheads="1"/>
          </p:cNvSpPr>
          <p:nvPr>
            <p:ph type="sldNum" sz="quarter" idx="12"/>
          </p:nvPr>
        </p:nvSpPr>
        <p:spPr>
          <a:ln/>
        </p:spPr>
        <p:txBody>
          <a:bodyPr/>
          <a:lstStyle>
            <a:lvl1pPr>
              <a:defRPr/>
            </a:lvl1pPr>
          </a:lstStyle>
          <a:p>
            <a:pPr>
              <a:defRPr/>
            </a:pPr>
            <a:fld id="{E57FB3A3-7A1D-BD42-88DA-688CC9B693EB}" type="slidenum">
              <a:rPr lang="en-US" altLang="en-US"/>
              <a:pPr>
                <a:defRPr/>
              </a:pPr>
              <a:t>‹#›</a:t>
            </a:fld>
            <a:endParaRPr lang="en-US" altLang="en-US"/>
          </a:p>
        </p:txBody>
      </p:sp>
    </p:spTree>
    <p:extLst>
      <p:ext uri="{BB962C8B-B14F-4D97-AF65-F5344CB8AC3E}">
        <p14:creationId xmlns:p14="http://schemas.microsoft.com/office/powerpoint/2010/main" val="3899967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32FF9A-523D-034F-8BBC-3C82F24BB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36F8F-A625-5440-B209-030464009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3E2F7-5FB1-5549-A484-2379665615FC}"/>
              </a:ext>
            </a:extLst>
          </p:cNvPr>
          <p:cNvSpPr>
            <a:spLocks noGrp="1" noChangeArrowheads="1"/>
          </p:cNvSpPr>
          <p:nvPr>
            <p:ph type="sldNum" sz="quarter" idx="12"/>
          </p:nvPr>
        </p:nvSpPr>
        <p:spPr>
          <a:ln/>
        </p:spPr>
        <p:txBody>
          <a:bodyPr/>
          <a:lstStyle>
            <a:lvl1pPr>
              <a:defRPr/>
            </a:lvl1pPr>
          </a:lstStyle>
          <a:p>
            <a:pPr>
              <a:defRPr/>
            </a:pPr>
            <a:fld id="{B8635FBE-26F1-6447-9A28-2897CB071CD2}" type="slidenum">
              <a:rPr lang="en-US" altLang="en-US"/>
              <a:pPr>
                <a:defRPr/>
              </a:pPr>
              <a:t>‹#›</a:t>
            </a:fld>
            <a:endParaRPr lang="en-US" altLang="en-US"/>
          </a:p>
        </p:txBody>
      </p:sp>
    </p:spTree>
    <p:extLst>
      <p:ext uri="{BB962C8B-B14F-4D97-AF65-F5344CB8AC3E}">
        <p14:creationId xmlns:p14="http://schemas.microsoft.com/office/powerpoint/2010/main" val="24199829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FB1E-F5B9-964F-A35E-2079F42A8B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F3E14-806A-5146-B534-5433A1022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38358-5E18-F448-87CD-87A8A178674D}"/>
              </a:ext>
            </a:extLst>
          </p:cNvPr>
          <p:cNvSpPr>
            <a:spLocks noGrp="1" noChangeArrowheads="1"/>
          </p:cNvSpPr>
          <p:nvPr>
            <p:ph type="sldNum" sz="quarter" idx="12"/>
          </p:nvPr>
        </p:nvSpPr>
        <p:spPr>
          <a:ln/>
        </p:spPr>
        <p:txBody>
          <a:bodyPr/>
          <a:lstStyle>
            <a:lvl1pPr>
              <a:defRPr/>
            </a:lvl1pPr>
          </a:lstStyle>
          <a:p>
            <a:pPr>
              <a:defRPr/>
            </a:pPr>
            <a:fld id="{D10B89B5-AFAC-2B41-BE50-3B3A7C4FD10B}" type="slidenum">
              <a:rPr lang="en-US" altLang="en-US"/>
              <a:pPr>
                <a:defRPr/>
              </a:pPr>
              <a:t>‹#›</a:t>
            </a:fld>
            <a:endParaRPr lang="en-US" altLang="en-US"/>
          </a:p>
        </p:txBody>
      </p:sp>
    </p:spTree>
    <p:extLst>
      <p:ext uri="{BB962C8B-B14F-4D97-AF65-F5344CB8AC3E}">
        <p14:creationId xmlns:p14="http://schemas.microsoft.com/office/powerpoint/2010/main" val="12497669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5DCFA2-8B77-D641-8FA7-98AE7814F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EFC0A-E68E-C84B-977C-23DCA889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F1DBCE-FEA2-C345-8689-E5F97FFE40FB}"/>
              </a:ext>
            </a:extLst>
          </p:cNvPr>
          <p:cNvSpPr>
            <a:spLocks noGrp="1" noChangeArrowheads="1"/>
          </p:cNvSpPr>
          <p:nvPr>
            <p:ph type="sldNum" sz="quarter" idx="12"/>
          </p:nvPr>
        </p:nvSpPr>
        <p:spPr>
          <a:ln/>
        </p:spPr>
        <p:txBody>
          <a:bodyPr/>
          <a:lstStyle>
            <a:lvl1pPr>
              <a:defRPr/>
            </a:lvl1pPr>
          </a:lstStyle>
          <a:p>
            <a:pPr>
              <a:defRPr/>
            </a:pPr>
            <a:fld id="{E020BAF6-68E7-A045-B344-391A8E4C9CC6}" type="slidenum">
              <a:rPr lang="en-US" altLang="en-US"/>
              <a:pPr>
                <a:defRPr/>
              </a:pPr>
              <a:t>‹#›</a:t>
            </a:fld>
            <a:endParaRPr lang="en-US" altLang="en-US"/>
          </a:p>
        </p:txBody>
      </p:sp>
    </p:spTree>
    <p:extLst>
      <p:ext uri="{BB962C8B-B14F-4D97-AF65-F5344CB8AC3E}">
        <p14:creationId xmlns:p14="http://schemas.microsoft.com/office/powerpoint/2010/main" val="107890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C3D108-3627-D341-A62E-D29D1745B0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4D2F5F-506F-A44A-BC4E-6581D33CD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16308C-FE61-184F-8F3E-CBC19E6E3A0E}"/>
              </a:ext>
            </a:extLst>
          </p:cNvPr>
          <p:cNvSpPr>
            <a:spLocks noGrp="1" noChangeArrowheads="1"/>
          </p:cNvSpPr>
          <p:nvPr>
            <p:ph type="sldNum" sz="quarter" idx="12"/>
          </p:nvPr>
        </p:nvSpPr>
        <p:spPr>
          <a:ln/>
        </p:spPr>
        <p:txBody>
          <a:bodyPr/>
          <a:lstStyle>
            <a:lvl1pPr>
              <a:defRPr/>
            </a:lvl1pPr>
          </a:lstStyle>
          <a:p>
            <a:pPr>
              <a:defRPr/>
            </a:pPr>
            <a:fld id="{FA237C55-ECFD-9F48-8F6A-C412A86FBF5D}" type="slidenum">
              <a:rPr lang="en-US" altLang="en-US"/>
              <a:pPr>
                <a:defRPr/>
              </a:pPr>
              <a:t>‹#›</a:t>
            </a:fld>
            <a:endParaRPr lang="en-US" altLang="en-US"/>
          </a:p>
        </p:txBody>
      </p:sp>
    </p:spTree>
    <p:extLst>
      <p:ext uri="{BB962C8B-B14F-4D97-AF65-F5344CB8AC3E}">
        <p14:creationId xmlns:p14="http://schemas.microsoft.com/office/powerpoint/2010/main" val="3139740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07250-7332-C04F-BFE9-7F196C773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AE9A5B-82BA-5047-A91B-39EB6639E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43306-C222-7A49-B1D0-8826A3173E38}"/>
              </a:ext>
            </a:extLst>
          </p:cNvPr>
          <p:cNvSpPr>
            <a:spLocks noGrp="1" noChangeArrowheads="1"/>
          </p:cNvSpPr>
          <p:nvPr>
            <p:ph type="sldNum" sz="quarter" idx="12"/>
          </p:nvPr>
        </p:nvSpPr>
        <p:spPr>
          <a:ln/>
        </p:spPr>
        <p:txBody>
          <a:bodyPr/>
          <a:lstStyle>
            <a:lvl1pPr>
              <a:defRPr/>
            </a:lvl1pPr>
          </a:lstStyle>
          <a:p>
            <a:pPr>
              <a:defRPr/>
            </a:pPr>
            <a:fld id="{00BA4C6C-91D8-6246-AC66-14B1AEAEDDF2}" type="slidenum">
              <a:rPr lang="en-US" altLang="en-US"/>
              <a:pPr>
                <a:defRPr/>
              </a:pPr>
              <a:t>‹#›</a:t>
            </a:fld>
            <a:endParaRPr lang="en-US" altLang="en-US"/>
          </a:p>
        </p:txBody>
      </p:sp>
    </p:spTree>
    <p:extLst>
      <p:ext uri="{BB962C8B-B14F-4D97-AF65-F5344CB8AC3E}">
        <p14:creationId xmlns:p14="http://schemas.microsoft.com/office/powerpoint/2010/main" val="29995217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F4904F-2FBE-D149-ABD4-7F8D4C6F13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934454-5307-4042-ABC3-D67A59475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EF150C-FA67-EC42-8E8E-F0A90EC09A14}"/>
              </a:ext>
            </a:extLst>
          </p:cNvPr>
          <p:cNvSpPr>
            <a:spLocks noGrp="1" noChangeArrowheads="1"/>
          </p:cNvSpPr>
          <p:nvPr>
            <p:ph type="sldNum" sz="quarter" idx="12"/>
          </p:nvPr>
        </p:nvSpPr>
        <p:spPr>
          <a:ln/>
        </p:spPr>
        <p:txBody>
          <a:bodyPr/>
          <a:lstStyle>
            <a:lvl1pPr>
              <a:defRPr/>
            </a:lvl1pPr>
          </a:lstStyle>
          <a:p>
            <a:pPr>
              <a:defRPr/>
            </a:pPr>
            <a:fld id="{AB359313-E94F-FD4D-8748-F9167F0E6338}" type="slidenum">
              <a:rPr lang="en-US" altLang="en-US"/>
              <a:pPr>
                <a:defRPr/>
              </a:pPr>
              <a:t>‹#›</a:t>
            </a:fld>
            <a:endParaRPr lang="en-US" altLang="en-US"/>
          </a:p>
        </p:txBody>
      </p:sp>
    </p:spTree>
    <p:extLst>
      <p:ext uri="{BB962C8B-B14F-4D97-AF65-F5344CB8AC3E}">
        <p14:creationId xmlns:p14="http://schemas.microsoft.com/office/powerpoint/2010/main" val="3736067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4F378-1C68-B54F-9D7C-50EAD181D0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C5E3A-9434-A14A-89D8-AB9DDCF96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C638CC-FCEF-AA4C-B440-E9689E7F2B16}"/>
              </a:ext>
            </a:extLst>
          </p:cNvPr>
          <p:cNvSpPr>
            <a:spLocks noGrp="1" noChangeArrowheads="1"/>
          </p:cNvSpPr>
          <p:nvPr>
            <p:ph type="sldNum" sz="quarter" idx="12"/>
          </p:nvPr>
        </p:nvSpPr>
        <p:spPr>
          <a:ln/>
        </p:spPr>
        <p:txBody>
          <a:bodyPr/>
          <a:lstStyle>
            <a:lvl1pPr>
              <a:defRPr/>
            </a:lvl1pPr>
          </a:lstStyle>
          <a:p>
            <a:pPr>
              <a:defRPr/>
            </a:pPr>
            <a:fld id="{9B42EB34-1AEA-DE4E-95DF-86D060240EC5}" type="slidenum">
              <a:rPr lang="en-US" altLang="en-US"/>
              <a:pPr>
                <a:defRPr/>
              </a:pPr>
              <a:t>‹#›</a:t>
            </a:fld>
            <a:endParaRPr lang="en-US" altLang="en-US"/>
          </a:p>
        </p:txBody>
      </p:sp>
    </p:spTree>
    <p:extLst>
      <p:ext uri="{BB962C8B-B14F-4D97-AF65-F5344CB8AC3E}">
        <p14:creationId xmlns:p14="http://schemas.microsoft.com/office/powerpoint/2010/main" val="36568111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BB9A4-91B6-FC4B-AC33-5C7B916631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D1DE1C-1F92-6246-A566-0AE741B46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80555C-2D5F-154B-800F-9B2AD1B0B07D}"/>
              </a:ext>
            </a:extLst>
          </p:cNvPr>
          <p:cNvSpPr>
            <a:spLocks noGrp="1" noChangeArrowheads="1"/>
          </p:cNvSpPr>
          <p:nvPr>
            <p:ph type="sldNum" sz="quarter" idx="12"/>
          </p:nvPr>
        </p:nvSpPr>
        <p:spPr>
          <a:ln/>
        </p:spPr>
        <p:txBody>
          <a:bodyPr/>
          <a:lstStyle>
            <a:lvl1pPr>
              <a:defRPr/>
            </a:lvl1pPr>
          </a:lstStyle>
          <a:p>
            <a:pPr>
              <a:defRPr/>
            </a:pPr>
            <a:fld id="{4F3191F3-953C-DB47-A1A6-791F209C9266}" type="slidenum">
              <a:rPr lang="en-US" altLang="en-US"/>
              <a:pPr>
                <a:defRPr/>
              </a:pPr>
              <a:t>‹#›</a:t>
            </a:fld>
            <a:endParaRPr lang="en-US" altLang="en-US"/>
          </a:p>
        </p:txBody>
      </p:sp>
    </p:spTree>
    <p:extLst>
      <p:ext uri="{BB962C8B-B14F-4D97-AF65-F5344CB8AC3E}">
        <p14:creationId xmlns:p14="http://schemas.microsoft.com/office/powerpoint/2010/main" val="24038358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AA655-CABA-D648-B172-AE1EBAC30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F6225-E419-6D4B-9A49-7DB9C2F56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FCEBD7-780F-B64D-A21C-AB8EA7680D82}"/>
              </a:ext>
            </a:extLst>
          </p:cNvPr>
          <p:cNvSpPr>
            <a:spLocks noGrp="1" noChangeArrowheads="1"/>
          </p:cNvSpPr>
          <p:nvPr>
            <p:ph type="sldNum" sz="quarter" idx="12"/>
          </p:nvPr>
        </p:nvSpPr>
        <p:spPr>
          <a:ln/>
        </p:spPr>
        <p:txBody>
          <a:bodyPr/>
          <a:lstStyle>
            <a:lvl1pPr>
              <a:defRPr/>
            </a:lvl1pPr>
          </a:lstStyle>
          <a:p>
            <a:pPr>
              <a:defRPr/>
            </a:pPr>
            <a:fld id="{4FF248F3-004B-974E-977A-1F1D83312EA0}" type="slidenum">
              <a:rPr lang="en-US" altLang="en-US"/>
              <a:pPr>
                <a:defRPr/>
              </a:pPr>
              <a:t>‹#›</a:t>
            </a:fld>
            <a:endParaRPr lang="en-US" altLang="en-US"/>
          </a:p>
        </p:txBody>
      </p:sp>
    </p:spTree>
    <p:extLst>
      <p:ext uri="{BB962C8B-B14F-4D97-AF65-F5344CB8AC3E}">
        <p14:creationId xmlns:p14="http://schemas.microsoft.com/office/powerpoint/2010/main" val="9158180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13F0D-454C-4840-A513-26F848F475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F8907-9971-A94A-A038-1F6804D82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07998-9943-894D-AC6C-DA6C68AE1A16}"/>
              </a:ext>
            </a:extLst>
          </p:cNvPr>
          <p:cNvSpPr>
            <a:spLocks noGrp="1" noChangeArrowheads="1"/>
          </p:cNvSpPr>
          <p:nvPr>
            <p:ph type="sldNum" sz="quarter" idx="12"/>
          </p:nvPr>
        </p:nvSpPr>
        <p:spPr>
          <a:ln/>
        </p:spPr>
        <p:txBody>
          <a:bodyPr/>
          <a:lstStyle>
            <a:lvl1pPr>
              <a:defRPr/>
            </a:lvl1pPr>
          </a:lstStyle>
          <a:p>
            <a:pPr>
              <a:defRPr/>
            </a:pPr>
            <a:fld id="{9E4E776F-D273-6940-BCD4-C9D1B55C9550}" type="slidenum">
              <a:rPr lang="en-US" altLang="en-US"/>
              <a:pPr>
                <a:defRPr/>
              </a:pPr>
              <a:t>‹#›</a:t>
            </a:fld>
            <a:endParaRPr lang="en-US" altLang="en-US"/>
          </a:p>
        </p:txBody>
      </p:sp>
    </p:spTree>
    <p:extLst>
      <p:ext uri="{BB962C8B-B14F-4D97-AF65-F5344CB8AC3E}">
        <p14:creationId xmlns:p14="http://schemas.microsoft.com/office/powerpoint/2010/main" val="2573758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339D-5A54-1044-8AD5-8C5DB0AB7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418F2-6A62-C441-B6FA-B196FBF59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D4FD7-5693-3F4A-883D-D2F230C71586}"/>
              </a:ext>
            </a:extLst>
          </p:cNvPr>
          <p:cNvSpPr>
            <a:spLocks noGrp="1" noChangeArrowheads="1"/>
          </p:cNvSpPr>
          <p:nvPr>
            <p:ph type="sldNum" sz="quarter" idx="12"/>
          </p:nvPr>
        </p:nvSpPr>
        <p:spPr>
          <a:ln/>
        </p:spPr>
        <p:txBody>
          <a:bodyPr/>
          <a:lstStyle>
            <a:lvl1pPr>
              <a:defRPr/>
            </a:lvl1pPr>
          </a:lstStyle>
          <a:p>
            <a:pPr>
              <a:defRPr/>
            </a:pPr>
            <a:fld id="{9F5CEDD2-1DE9-B04A-B742-560BEC7D6215}" type="slidenum">
              <a:rPr lang="en-US" altLang="en-US"/>
              <a:pPr>
                <a:defRPr/>
              </a:pPr>
              <a:t>‹#›</a:t>
            </a:fld>
            <a:endParaRPr lang="en-US" altLang="en-US"/>
          </a:p>
        </p:txBody>
      </p:sp>
    </p:spTree>
    <p:extLst>
      <p:ext uri="{BB962C8B-B14F-4D97-AF65-F5344CB8AC3E}">
        <p14:creationId xmlns:p14="http://schemas.microsoft.com/office/powerpoint/2010/main" val="3500975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6C790-6118-3348-A77E-95A7ED6E36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0BE3E8-5D4E-8041-BA0C-75F1D8674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5C455-AA4C-9E42-B58F-10293F9B499F}"/>
              </a:ext>
            </a:extLst>
          </p:cNvPr>
          <p:cNvSpPr>
            <a:spLocks noGrp="1" noChangeArrowheads="1"/>
          </p:cNvSpPr>
          <p:nvPr>
            <p:ph type="sldNum" sz="quarter" idx="12"/>
          </p:nvPr>
        </p:nvSpPr>
        <p:spPr>
          <a:ln/>
        </p:spPr>
        <p:txBody>
          <a:bodyPr/>
          <a:lstStyle>
            <a:lvl1pPr>
              <a:defRPr/>
            </a:lvl1pPr>
          </a:lstStyle>
          <a:p>
            <a:pPr>
              <a:defRPr/>
            </a:pPr>
            <a:fld id="{A5005242-0A89-DE4F-994F-F8DF433DF720}" type="slidenum">
              <a:rPr lang="en-US" altLang="en-US"/>
              <a:pPr>
                <a:defRPr/>
              </a:pPr>
              <a:t>‹#›</a:t>
            </a:fld>
            <a:endParaRPr lang="en-US" altLang="en-US"/>
          </a:p>
        </p:txBody>
      </p:sp>
    </p:spTree>
    <p:extLst>
      <p:ext uri="{BB962C8B-B14F-4D97-AF65-F5344CB8AC3E}">
        <p14:creationId xmlns:p14="http://schemas.microsoft.com/office/powerpoint/2010/main" val="16829832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FAF24F3-1AED-2257-DFFE-146EF945F5BC}"/>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6EBFE97C-0B7B-C9A5-3D65-1AEFE7FB0CD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568A3CF2-1FDC-0CC7-53B0-0854BD8C2532}"/>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BB214C6-47FA-2C45-A8E5-2399E745C8DD}" type="slidenum">
              <a:rPr lang="en-US" altLang="en-US"/>
              <a:pPr>
                <a:defRPr/>
              </a:pPr>
              <a:t>‹#›</a:t>
            </a:fld>
            <a:endParaRPr lang="en-US" altLang="en-US"/>
          </a:p>
        </p:txBody>
      </p:sp>
    </p:spTree>
    <p:extLst>
      <p:ext uri="{BB962C8B-B14F-4D97-AF65-F5344CB8AC3E}">
        <p14:creationId xmlns:p14="http://schemas.microsoft.com/office/powerpoint/2010/main" val="1275304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6151CF-F28A-D6E9-2468-B0F122109B6D}"/>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4CCF534-B73B-622E-BA12-106DFED5D43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9ECCA238-4791-AE63-8929-C3BBF540E9E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E2CA043-3D6C-F84C-954D-2D451076337F}" type="slidenum">
              <a:rPr lang="en-US" altLang="en-US"/>
              <a:pPr>
                <a:defRPr/>
              </a:pPr>
              <a:t>‹#›</a:t>
            </a:fld>
            <a:endParaRPr lang="en-US" altLang="en-US"/>
          </a:p>
        </p:txBody>
      </p:sp>
    </p:spTree>
    <p:extLst>
      <p:ext uri="{BB962C8B-B14F-4D97-AF65-F5344CB8AC3E}">
        <p14:creationId xmlns:p14="http://schemas.microsoft.com/office/powerpoint/2010/main" val="4186710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08A703-5E73-8E4E-B42C-5D8D7F9510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E277BF-FC49-C64B-B031-5ED63FE79A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B8D5BC-E583-8740-827A-0E013D13DED7}"/>
              </a:ext>
            </a:extLst>
          </p:cNvPr>
          <p:cNvSpPr>
            <a:spLocks noGrp="1" noChangeArrowheads="1"/>
          </p:cNvSpPr>
          <p:nvPr>
            <p:ph type="sldNum" sz="quarter" idx="12"/>
          </p:nvPr>
        </p:nvSpPr>
        <p:spPr>
          <a:ln/>
        </p:spPr>
        <p:txBody>
          <a:bodyPr/>
          <a:lstStyle>
            <a:lvl1pPr>
              <a:defRPr/>
            </a:lvl1pPr>
          </a:lstStyle>
          <a:p>
            <a:pPr>
              <a:defRPr/>
            </a:pPr>
            <a:fld id="{B10E4785-D5A2-EA4E-A00F-F27360CD083A}" type="slidenum">
              <a:rPr lang="en-US" altLang="en-US"/>
              <a:pPr>
                <a:defRPr/>
              </a:pPr>
              <a:t>‹#›</a:t>
            </a:fld>
            <a:endParaRPr lang="en-US" altLang="en-US"/>
          </a:p>
        </p:txBody>
      </p:sp>
    </p:spTree>
    <p:extLst>
      <p:ext uri="{BB962C8B-B14F-4D97-AF65-F5344CB8AC3E}">
        <p14:creationId xmlns:p14="http://schemas.microsoft.com/office/powerpoint/2010/main" val="3485816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6F57811-B1D5-CC5D-2955-BFF52A82C9C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7CDD35C9-754F-49E3-A0AD-1273610E76B1}"/>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F941062D-5CB7-8524-535E-A9A4FF5DCC55}"/>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CF108D10-D02A-D54B-8C79-E02FF701192E}" type="slidenum">
              <a:rPr lang="en-US" altLang="en-US"/>
              <a:pPr>
                <a:defRPr/>
              </a:pPr>
              <a:t>‹#›</a:t>
            </a:fld>
            <a:endParaRPr lang="en-US" altLang="en-US"/>
          </a:p>
        </p:txBody>
      </p:sp>
    </p:spTree>
    <p:extLst>
      <p:ext uri="{BB962C8B-B14F-4D97-AF65-F5344CB8AC3E}">
        <p14:creationId xmlns:p14="http://schemas.microsoft.com/office/powerpoint/2010/main" val="1202909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D3143A-E301-D7DA-6B6C-CA1CA30BB43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78FD6AE-7106-7087-ACEB-9A49696E29BB}"/>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935F686D-D7D3-8594-06B6-E304AFA47BD7}"/>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3B7B283-3E86-E54D-8BD0-3C3DB6275663}" type="slidenum">
              <a:rPr lang="en-US" altLang="en-US"/>
              <a:pPr>
                <a:defRPr/>
              </a:pPr>
              <a:t>‹#›</a:t>
            </a:fld>
            <a:endParaRPr lang="en-US" altLang="en-US"/>
          </a:p>
        </p:txBody>
      </p:sp>
    </p:spTree>
    <p:extLst>
      <p:ext uri="{BB962C8B-B14F-4D97-AF65-F5344CB8AC3E}">
        <p14:creationId xmlns:p14="http://schemas.microsoft.com/office/powerpoint/2010/main" val="974467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625709-8BF5-8A38-12BF-A44881337DF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4BBE7B0F-BCE9-0F08-BD52-E3EEE2CFCC1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7C3013AD-2536-61F9-E245-61D1763F988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B1BB618-C9F0-7845-B533-C0C7E34EA3EB}" type="slidenum">
              <a:rPr lang="en-US" altLang="en-US"/>
              <a:pPr>
                <a:defRPr/>
              </a:pPr>
              <a:t>‹#›</a:t>
            </a:fld>
            <a:endParaRPr lang="en-US" altLang="en-US"/>
          </a:p>
        </p:txBody>
      </p:sp>
    </p:spTree>
    <p:extLst>
      <p:ext uri="{BB962C8B-B14F-4D97-AF65-F5344CB8AC3E}">
        <p14:creationId xmlns:p14="http://schemas.microsoft.com/office/powerpoint/2010/main" val="2840755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5F56D4-B693-A5E6-C741-49AD5EDCF66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50CB38C8-D125-FF88-7C7A-7755751A504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5145C740-6DE0-299E-F0FB-EA080649F586}"/>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52F297E1-C830-5240-969E-11E465B50BAB}" type="slidenum">
              <a:rPr lang="en-US" altLang="en-US"/>
              <a:pPr>
                <a:defRPr/>
              </a:pPr>
              <a:t>‹#›</a:t>
            </a:fld>
            <a:endParaRPr lang="en-US" altLang="en-US"/>
          </a:p>
        </p:txBody>
      </p:sp>
    </p:spTree>
    <p:extLst>
      <p:ext uri="{BB962C8B-B14F-4D97-AF65-F5344CB8AC3E}">
        <p14:creationId xmlns:p14="http://schemas.microsoft.com/office/powerpoint/2010/main" val="4269372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1497F9-D814-6B35-B54E-E8F76F16C39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F9B7E565-BF1C-6628-44DC-5CC53048C07E}"/>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567218FC-7C8C-F01D-BC1F-1765849B3553}"/>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4748D10-30D8-9848-960F-85234CE042D8}" type="slidenum">
              <a:rPr lang="en-US" altLang="en-US"/>
              <a:pPr>
                <a:defRPr/>
              </a:pPr>
              <a:t>‹#›</a:t>
            </a:fld>
            <a:endParaRPr lang="en-US" altLang="en-US"/>
          </a:p>
        </p:txBody>
      </p:sp>
    </p:spTree>
    <p:extLst>
      <p:ext uri="{BB962C8B-B14F-4D97-AF65-F5344CB8AC3E}">
        <p14:creationId xmlns:p14="http://schemas.microsoft.com/office/powerpoint/2010/main" val="10209923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D38E6A8-C8CB-A66A-6867-F79BA06BEB6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23C8933-2B65-6D32-ED79-21BA11FA3FAE}"/>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5832E6B6-0F22-4F48-0831-9CDF50716DC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B7A51A2-E53A-854A-9B95-BE409A1914AB}" type="slidenum">
              <a:rPr lang="en-US" altLang="en-US"/>
              <a:pPr>
                <a:defRPr/>
              </a:pPr>
              <a:t>‹#›</a:t>
            </a:fld>
            <a:endParaRPr lang="en-US" altLang="en-US"/>
          </a:p>
        </p:txBody>
      </p:sp>
    </p:spTree>
    <p:extLst>
      <p:ext uri="{BB962C8B-B14F-4D97-AF65-F5344CB8AC3E}">
        <p14:creationId xmlns:p14="http://schemas.microsoft.com/office/powerpoint/2010/main" val="17255296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6A9ED62-2EA1-29B9-F43D-5F9EF727494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FD56941-1DA0-4032-FB27-54754EC89FE4}"/>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4C60ABB0-97FA-0133-C299-C53642061275}"/>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798D5023-7830-F847-8C48-FA3C2B6D2192}" type="slidenum">
              <a:rPr lang="en-US" altLang="en-US"/>
              <a:pPr>
                <a:defRPr/>
              </a:pPr>
              <a:t>‹#›</a:t>
            </a:fld>
            <a:endParaRPr lang="en-US" altLang="en-US"/>
          </a:p>
        </p:txBody>
      </p:sp>
    </p:spTree>
    <p:extLst>
      <p:ext uri="{BB962C8B-B14F-4D97-AF65-F5344CB8AC3E}">
        <p14:creationId xmlns:p14="http://schemas.microsoft.com/office/powerpoint/2010/main" val="21559448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50EE0A-7AE7-99FD-CC1D-732C807DDCFF}"/>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D72B5712-0C11-527A-F261-69BFBA8B1098}"/>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43721D64-9DD3-20BC-2290-CA73D8DB983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094F040-326A-6C4D-ABEC-09101F7F2C9E}" type="slidenum">
              <a:rPr lang="en-US" altLang="en-US"/>
              <a:pPr>
                <a:defRPr/>
              </a:pPr>
              <a:t>‹#›</a:t>
            </a:fld>
            <a:endParaRPr lang="en-US" altLang="en-US"/>
          </a:p>
        </p:txBody>
      </p:sp>
    </p:spTree>
    <p:extLst>
      <p:ext uri="{BB962C8B-B14F-4D97-AF65-F5344CB8AC3E}">
        <p14:creationId xmlns:p14="http://schemas.microsoft.com/office/powerpoint/2010/main" val="3417524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5BA3B4-88A4-38FA-B25D-DD5F0F18A4DC}"/>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7FB87ECD-5DFC-0957-A48A-23E9812C2FBA}"/>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A9048A96-4FB3-DC04-1A2C-CC768B1BA921}"/>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6E0E45D0-FD2F-6241-9136-515F1089EEC7}" type="slidenum">
              <a:rPr lang="en-US" altLang="en-US"/>
              <a:pPr>
                <a:defRPr/>
              </a:pPr>
              <a:t>‹#›</a:t>
            </a:fld>
            <a:endParaRPr lang="en-US" altLang="en-US"/>
          </a:p>
        </p:txBody>
      </p:sp>
    </p:spTree>
    <p:extLst>
      <p:ext uri="{BB962C8B-B14F-4D97-AF65-F5344CB8AC3E}">
        <p14:creationId xmlns:p14="http://schemas.microsoft.com/office/powerpoint/2010/main" val="158925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375712-7C69-2B41-B0F2-1D15F9C0DA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FFA65C-E421-1242-89D3-3978825868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D8C71-7130-4145-A99D-2263C95CAC4D}"/>
              </a:ext>
            </a:extLst>
          </p:cNvPr>
          <p:cNvSpPr>
            <a:spLocks noGrp="1" noChangeArrowheads="1"/>
          </p:cNvSpPr>
          <p:nvPr>
            <p:ph type="sldNum" sz="quarter" idx="12"/>
          </p:nvPr>
        </p:nvSpPr>
        <p:spPr>
          <a:ln/>
        </p:spPr>
        <p:txBody>
          <a:bodyPr/>
          <a:lstStyle>
            <a:lvl1pPr>
              <a:defRPr/>
            </a:lvl1pPr>
          </a:lstStyle>
          <a:p>
            <a:pPr>
              <a:defRPr/>
            </a:pPr>
            <a:fld id="{7A493E13-A274-224A-B39E-AAE687B1ECDD}" type="slidenum">
              <a:rPr lang="en-US" altLang="en-US"/>
              <a:pPr>
                <a:defRPr/>
              </a:pPr>
              <a:t>‹#›</a:t>
            </a:fld>
            <a:endParaRPr lang="en-US" altLang="en-US"/>
          </a:p>
        </p:txBody>
      </p:sp>
    </p:spTree>
    <p:extLst>
      <p:ext uri="{BB962C8B-B14F-4D97-AF65-F5344CB8AC3E}">
        <p14:creationId xmlns:p14="http://schemas.microsoft.com/office/powerpoint/2010/main" val="3856862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92E34CE-7621-754E-8AD6-B5028B2F84F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D954E1-81E7-9D4A-B06F-EFE0DDC93B9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9AD49401-FA4D-8F43-AEBA-4E4C657A740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6FB5D7A-A568-7549-9089-36E07A46666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DF39B94-F29E-7743-90F0-2D522498E6A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DCCA7DC-1323-DA4B-ADB2-D9B64843E533}" type="slidenum">
              <a:rPr lang="en-US" altLang="en-US"/>
              <a:pPr>
                <a:defRPr/>
              </a:pPr>
              <a:t>‹#›</a:t>
            </a:fld>
            <a:endParaRPr lang="en-US" altLang="en-US"/>
          </a:p>
        </p:txBody>
      </p:sp>
    </p:spTree>
    <p:extLst>
      <p:ext uri="{BB962C8B-B14F-4D97-AF65-F5344CB8AC3E}">
        <p14:creationId xmlns:p14="http://schemas.microsoft.com/office/powerpoint/2010/main" val="1528472481"/>
      </p:ext>
    </p:extLst>
  </p:cSld>
  <p:clrMap bg1="dk2" tx1="lt1" bg2="dk1" tx2="lt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ABC7050-2F89-CB4B-BB48-B952BE36467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37C372E9-8E5F-C64B-9980-AACEA84EA3E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14BFF1DB-2A56-2547-81AC-F33BBF72632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78D44E9-2855-5647-A931-87168CB1172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DE16FE2-95C1-E140-9286-E49F7698349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74666CF-0A9B-8448-8A9E-485C1ABD7D58}" type="slidenum">
              <a:rPr lang="en-US" altLang="en-US"/>
              <a:pPr>
                <a:defRPr/>
              </a:pPr>
              <a:t>‹#›</a:t>
            </a:fld>
            <a:endParaRPr lang="en-US" altLang="en-US"/>
          </a:p>
        </p:txBody>
      </p:sp>
    </p:spTree>
    <p:extLst>
      <p:ext uri="{BB962C8B-B14F-4D97-AF65-F5344CB8AC3E}">
        <p14:creationId xmlns:p14="http://schemas.microsoft.com/office/powerpoint/2010/main" val="2582190780"/>
      </p:ext>
    </p:extLst>
  </p:cSld>
  <p:clrMap bg1="dk2" tx1="lt1" bg2="dk1" tx2="lt2" accent1="accent1" accent2="accent2" accent3="accent3" accent4="accent4" accent5="accent5" accent6="accent6" hlink="hlink" folHlink="folHlink"/>
  <p:sldLayoutIdLst>
    <p:sldLayoutId id="2147486612" r:id="rId1"/>
    <p:sldLayoutId id="2147486613" r:id="rId2"/>
    <p:sldLayoutId id="2147486614" r:id="rId3"/>
    <p:sldLayoutId id="2147486615" r:id="rId4"/>
    <p:sldLayoutId id="2147486616" r:id="rId5"/>
    <p:sldLayoutId id="2147486617" r:id="rId6"/>
    <p:sldLayoutId id="2147486618" r:id="rId7"/>
    <p:sldLayoutId id="2147486619" r:id="rId8"/>
    <p:sldLayoutId id="2147486620" r:id="rId9"/>
    <p:sldLayoutId id="2147486621" r:id="rId10"/>
    <p:sldLayoutId id="21474866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5E7A197-4603-9641-8214-329335A42E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03CDA5B-5E77-4F45-8330-766BDDD8176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BF244DB6-2709-E340-9A9A-F00C683340F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DC9727C-BCE3-854F-B59F-23231F6B27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5BD9A6F-4502-E945-8DC6-68325D476F2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20885272-9EEB-E548-BE4A-C41D640D17B6}" type="slidenum">
              <a:rPr lang="en-US" altLang="en-US"/>
              <a:pPr>
                <a:defRPr/>
              </a:pPr>
              <a:t>‹#›</a:t>
            </a:fld>
            <a:endParaRPr lang="en-US" altLang="en-US"/>
          </a:p>
        </p:txBody>
      </p:sp>
    </p:spTree>
    <p:extLst>
      <p:ext uri="{BB962C8B-B14F-4D97-AF65-F5344CB8AC3E}">
        <p14:creationId xmlns:p14="http://schemas.microsoft.com/office/powerpoint/2010/main" val="3492045142"/>
      </p:ext>
    </p:extLst>
  </p:cSld>
  <p:clrMap bg1="dk2" tx1="lt1" bg2="dk1" tx2="lt2" accent1="accent1" accent2="accent2" accent3="accent3" accent4="accent4" accent5="accent5" accent6="accent6" hlink="hlink" folHlink="folHlink"/>
  <p:sldLayoutIdLst>
    <p:sldLayoutId id="2147486624" r:id="rId1"/>
    <p:sldLayoutId id="2147486625" r:id="rId2"/>
    <p:sldLayoutId id="2147486626" r:id="rId3"/>
    <p:sldLayoutId id="2147486627" r:id="rId4"/>
    <p:sldLayoutId id="2147486628" r:id="rId5"/>
    <p:sldLayoutId id="2147486629" r:id="rId6"/>
    <p:sldLayoutId id="2147486630" r:id="rId7"/>
    <p:sldLayoutId id="2147486631" r:id="rId8"/>
    <p:sldLayoutId id="2147486632" r:id="rId9"/>
    <p:sldLayoutId id="2147486633" r:id="rId10"/>
    <p:sldLayoutId id="214748663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13A178B-0B53-B842-A074-3D1A618161E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2961C6C6-C2C4-A740-98AF-09AE1715140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F430E58E-97D5-3F45-9107-6077563E6B7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4C117998-4B54-B542-8BAD-05394713CCE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F91D4175-C301-B143-8AFE-D7BC404B64B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67FF95F-97FE-BB42-BB34-DB2E384BFF95}" type="slidenum">
              <a:rPr lang="en-US" altLang="en-US"/>
              <a:pPr>
                <a:defRPr/>
              </a:pPr>
              <a:t>‹#›</a:t>
            </a:fld>
            <a:endParaRPr lang="en-US" altLang="en-US"/>
          </a:p>
        </p:txBody>
      </p:sp>
    </p:spTree>
    <p:extLst>
      <p:ext uri="{BB962C8B-B14F-4D97-AF65-F5344CB8AC3E}">
        <p14:creationId xmlns:p14="http://schemas.microsoft.com/office/powerpoint/2010/main" val="3488793166"/>
      </p:ext>
    </p:extLst>
  </p:cSld>
  <p:clrMap bg1="dk2" tx1="lt1" bg2="dk1" tx2="lt2" accent1="accent1" accent2="accent2" accent3="accent3" accent4="accent4" accent5="accent5" accent6="accent6" hlink="hlink" folHlink="folHlink"/>
  <p:sldLayoutIdLst>
    <p:sldLayoutId id="2147486636" r:id="rId1"/>
    <p:sldLayoutId id="2147486637" r:id="rId2"/>
    <p:sldLayoutId id="2147486638" r:id="rId3"/>
    <p:sldLayoutId id="2147486639" r:id="rId4"/>
    <p:sldLayoutId id="2147486640" r:id="rId5"/>
    <p:sldLayoutId id="2147486641" r:id="rId6"/>
    <p:sldLayoutId id="2147486642" r:id="rId7"/>
    <p:sldLayoutId id="2147486643" r:id="rId8"/>
    <p:sldLayoutId id="2147486644" r:id="rId9"/>
    <p:sldLayoutId id="2147486645" r:id="rId10"/>
    <p:sldLayoutId id="214748664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BBC4A09-F2B7-9D42-A8C3-9FBB99D08DA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5D9CF512-ADA0-474D-846D-12C5E47E068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42081357-809D-D641-AEC5-4AEB3058928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DC4CE212-0CC1-9C48-A0B1-68922029B8D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956DA072-3A7A-A740-83C0-A4C8D80E0B2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08EEE78-676A-484F-8D2E-F7F6A3753716}" type="slidenum">
              <a:rPr lang="en-US" altLang="en-US"/>
              <a:pPr>
                <a:defRPr/>
              </a:pPr>
              <a:t>‹#›</a:t>
            </a:fld>
            <a:endParaRPr lang="en-US" altLang="en-US"/>
          </a:p>
        </p:txBody>
      </p:sp>
    </p:spTree>
    <p:extLst>
      <p:ext uri="{BB962C8B-B14F-4D97-AF65-F5344CB8AC3E}">
        <p14:creationId xmlns:p14="http://schemas.microsoft.com/office/powerpoint/2010/main" val="1518971365"/>
      </p:ext>
    </p:extLst>
  </p:cSld>
  <p:clrMap bg1="dk2" tx1="lt1" bg2="dk1" tx2="lt2" accent1="accent1" accent2="accent2" accent3="accent3" accent4="accent4" accent5="accent5" accent6="accent6" hlink="hlink" folHlink="folHlink"/>
  <p:sldLayoutIdLst>
    <p:sldLayoutId id="2147486648" r:id="rId1"/>
    <p:sldLayoutId id="2147486649" r:id="rId2"/>
    <p:sldLayoutId id="2147486650" r:id="rId3"/>
    <p:sldLayoutId id="2147486651" r:id="rId4"/>
    <p:sldLayoutId id="2147486652" r:id="rId5"/>
    <p:sldLayoutId id="2147486653" r:id="rId6"/>
    <p:sldLayoutId id="2147486654" r:id="rId7"/>
    <p:sldLayoutId id="2147486655" r:id="rId8"/>
    <p:sldLayoutId id="2147486656" r:id="rId9"/>
    <p:sldLayoutId id="2147486657" r:id="rId10"/>
    <p:sldLayoutId id="21474866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E62475C-220B-DA4B-89FA-F9619F315B3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FE7599DC-0714-AD41-AE99-2028C84E625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49336C9F-8674-A946-B50F-D47DDC87327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BBF8984-F69A-CD4B-BCDC-8070F6183D2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00D33F76-3F6D-6048-A0B3-054469566B5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D939F89-A6BC-CE4F-9C9C-91F39A2031CC}" type="slidenum">
              <a:rPr lang="en-US" altLang="en-US"/>
              <a:pPr>
                <a:defRPr/>
              </a:pPr>
              <a:t>‹#›</a:t>
            </a:fld>
            <a:endParaRPr lang="en-US" altLang="en-US"/>
          </a:p>
        </p:txBody>
      </p:sp>
    </p:spTree>
    <p:extLst>
      <p:ext uri="{BB962C8B-B14F-4D97-AF65-F5344CB8AC3E}">
        <p14:creationId xmlns:p14="http://schemas.microsoft.com/office/powerpoint/2010/main" val="55850902"/>
      </p:ext>
    </p:extLst>
  </p:cSld>
  <p:clrMap bg1="dk2" tx1="lt1" bg2="dk1" tx2="lt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DAD41BA-AEF7-BD4F-8DBB-47C5424F9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2A5988B5-32CA-FB4B-9771-BE0CCFA6CC7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72F48F4-020B-5D4D-8E11-A233D5C145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8802219-9790-DD42-AE7A-7EE5D48AE32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795CBBA-43DC-F542-8DD5-F28B047411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CCC960-641B-9C44-8D79-B11EE82EE124}" type="slidenum">
              <a:rPr lang="en-US" altLang="en-US"/>
              <a:pPr>
                <a:defRPr/>
              </a:pPr>
              <a:t>‹#›</a:t>
            </a:fld>
            <a:endParaRPr lang="en-US" altLang="en-US"/>
          </a:p>
        </p:txBody>
      </p:sp>
    </p:spTree>
    <p:extLst>
      <p:ext uri="{BB962C8B-B14F-4D97-AF65-F5344CB8AC3E}">
        <p14:creationId xmlns:p14="http://schemas.microsoft.com/office/powerpoint/2010/main" val="1601033571"/>
      </p:ext>
    </p:extLst>
  </p:cSld>
  <p:clrMap bg1="dk2" tx1="lt1" bg2="dk1" tx2="lt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5723DC4-4B2B-FD00-FC68-9C2DA6EC741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3F072CC-C07C-3E6A-3BF2-F846C1A6375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E03AB-4E0D-9BD1-72A4-FC3EE6B703B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7C4EBC9-2B3E-DE6C-39B8-CC8076F8ADE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586B16BC-5E9E-3A8F-6179-11E4A229160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10CD182-7935-9E47-BB16-168CEC4A6E3C}" type="slidenum">
              <a:rPr lang="en-US" altLang="en-US"/>
              <a:pPr>
                <a:defRPr/>
              </a:pPr>
              <a:t>‹#›</a:t>
            </a:fld>
            <a:endParaRPr lang="en-US" altLang="en-US"/>
          </a:p>
        </p:txBody>
      </p:sp>
    </p:spTree>
    <p:extLst>
      <p:ext uri="{BB962C8B-B14F-4D97-AF65-F5344CB8AC3E}">
        <p14:creationId xmlns:p14="http://schemas.microsoft.com/office/powerpoint/2010/main" val="4144395809"/>
      </p:ext>
    </p:extLst>
  </p:cSld>
  <p:clrMap bg1="lt1" tx1="dk1" bg2="lt2" tx2="dk2" accent1="accent1" accent2="accent2" accent3="accent3" accent4="accent4" accent5="accent5" accent6="accent6" hlink="hlink" folHlink="folHlink"/>
  <p:sldLayoutIdLst>
    <p:sldLayoutId id="2147486684" r:id="rId1"/>
    <p:sldLayoutId id="2147486685" r:id="rId2"/>
    <p:sldLayoutId id="2147486686" r:id="rId3"/>
    <p:sldLayoutId id="2147486687" r:id="rId4"/>
    <p:sldLayoutId id="2147486688" r:id="rId5"/>
    <p:sldLayoutId id="2147486689" r:id="rId6"/>
    <p:sldLayoutId id="2147486690" r:id="rId7"/>
    <p:sldLayoutId id="2147486691" r:id="rId8"/>
    <p:sldLayoutId id="2147486692" r:id="rId9"/>
    <p:sldLayoutId id="2147486693" r:id="rId10"/>
    <p:sldLayoutId id="214748669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astro.gsu.edu/~thenry/GALACTI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file:////Users/thenry/Desktop/TEACH/GC_animation_2020.mp4" TargetMode="External"/><Relationship Id="rId1" Type="http://schemas.microsoft.com/office/2007/relationships/media" Target="file:////Users/thenry/Desktop/TEACH/GC_animation_2020.mp4"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8.xml"/><Relationship Id="rId4" Type="http://schemas.openxmlformats.org/officeDocument/2006/relationships/hyperlink" Target="http://www.astro.gsu.edu/~thenry/GALACTI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a:t>
            </a:r>
          </a:p>
        </p:txBody>
      </p:sp>
      <p:pic>
        <p:nvPicPr>
          <p:cNvPr id="75779" name="Picture 1">
            <a:extLst>
              <a:ext uri="{FF2B5EF4-FFF2-40B4-BE49-F238E27FC236}">
                <a16:creationId xmlns:a16="http://schemas.microsoft.com/office/drawing/2014/main" id="{9E465BA3-B2B5-1B47-8D6E-AAD8625615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8700"/>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accent4">
            <a:lumMod val="1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23D6349-1047-8645-91AF-528F313FD4C4}"/>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dirty="0">
                <a:latin typeface="Times New Roman" panose="02020603050405020304" pitchFamily="18" charset="0"/>
              </a:rPr>
              <a:t>MW Center Structure</a:t>
            </a:r>
          </a:p>
        </p:txBody>
      </p:sp>
      <p:sp>
        <p:nvSpPr>
          <p:cNvPr id="63491" name="TextBox 1">
            <a:extLst>
              <a:ext uri="{FF2B5EF4-FFF2-40B4-BE49-F238E27FC236}">
                <a16:creationId xmlns:a16="http://schemas.microsoft.com/office/drawing/2014/main" id="{2A176411-F4FD-B445-8C09-CEFF1E8FA181}"/>
              </a:ext>
            </a:extLst>
          </p:cNvPr>
          <p:cNvSpPr txBox="1">
            <a:spLocks noChangeArrowheads="1"/>
          </p:cNvSpPr>
          <p:nvPr/>
        </p:nvSpPr>
        <p:spPr bwMode="auto">
          <a:xfrm>
            <a:off x="913174" y="3048000"/>
            <a:ext cx="7316426"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previously	infrared background and 5 sources within 20 arcsec</a:t>
            </a:r>
          </a:p>
          <a:p>
            <a:pPr eaLnBrk="1" hangingPunct="1">
              <a:spcBef>
                <a:spcPct val="0"/>
              </a:spcBef>
              <a:buFontTx/>
              <a:buNone/>
            </a:pPr>
            <a:r>
              <a:rPr lang="en-US" altLang="en-US" sz="2000" dirty="0">
                <a:solidFill>
                  <a:srgbClr val="FFFF00"/>
                </a:solidFill>
                <a:latin typeface="Times New Roman" panose="02020603050405020304" pitchFamily="18" charset="0"/>
              </a:rPr>
              <a:t>		radio structure at 2⎯20 arcsec</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found		bright radio source with size &lt; 0.1 arcsec</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 </a:t>
            </a:r>
            <a:r>
              <a:rPr lang="en-US" sz="1200" dirty="0">
                <a:solidFill>
                  <a:srgbClr val="FF0000"/>
                </a:solidFill>
                <a:latin typeface="Times New Roman" panose="02020603050405020304" pitchFamily="18" charset="0"/>
                <a:cs typeface="Times New Roman" panose="02020603050405020304" pitchFamily="18" charset="0"/>
              </a:rPr>
              <a:t>high brightness temperature, small angular diameter</a:t>
            </a:r>
            <a:r>
              <a:rPr lang="en-US" sz="1200" dirty="0">
                <a:latin typeface="Times New Roman" panose="02020603050405020304" pitchFamily="18" charset="0"/>
                <a:cs typeface="Times New Roman" panose="02020603050405020304" pitchFamily="18" charset="0"/>
              </a:rPr>
              <a:t>,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and intimate association with strong IR and nearby radio continuum sources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makes the sub-arcsecond structure unique in the Galaxy.</a:t>
            </a:r>
          </a:p>
          <a:p>
            <a:pPr algn="ctr" eaLnBrk="1" hangingPunct="1">
              <a:spcBef>
                <a:spcPct val="0"/>
              </a:spcBef>
              <a:buNone/>
            </a:pPr>
            <a:endParaRPr lang="en-US" sz="1200" dirty="0">
              <a:latin typeface="Times New Roman" panose="02020603050405020304" pitchFamily="18" charset="0"/>
              <a:cs typeface="Times New Roman" panose="02020603050405020304" pitchFamily="18" charset="0"/>
            </a:endParaRP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 unusual nature of the sub-arcsecond structure and its positional coincidence with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 inner 1-pc core of the galactic nucleus strongly suggests that this structure is physically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associated with the galactic center (in fact, </a:t>
            </a:r>
            <a:r>
              <a:rPr lang="en-US" sz="1200" dirty="0">
                <a:solidFill>
                  <a:srgbClr val="FF0000"/>
                </a:solidFill>
                <a:latin typeface="Times New Roman" panose="02020603050405020304" pitchFamily="18" charset="0"/>
                <a:cs typeface="Times New Roman" panose="02020603050405020304" pitchFamily="18" charset="0"/>
              </a:rPr>
              <a:t>defines the galactic center</a:t>
            </a:r>
            <a:r>
              <a:rPr lang="en-US" sz="1200" dirty="0">
                <a:latin typeface="Times New Roman" panose="02020603050405020304" pitchFamily="18" charset="0"/>
                <a:cs typeface="Times New Roman" panose="02020603050405020304" pitchFamily="18" charset="0"/>
              </a:rPr>
              <a:t>). </a:t>
            </a:r>
          </a:p>
          <a:p>
            <a:pPr algn="ctr" eaLnBrk="1" hangingPunct="1">
              <a:spcBef>
                <a:spcPct val="0"/>
              </a:spcBef>
              <a:buNone/>
            </a:pPr>
            <a:endParaRPr lang="en-US" sz="1200" dirty="0">
              <a:latin typeface="Times New Roman" panose="02020603050405020304" pitchFamily="18" charset="0"/>
              <a:cs typeface="Times New Roman" panose="02020603050405020304" pitchFamily="18" charset="0"/>
            </a:endParaRP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 available information shows that there exist some intriguing </a:t>
            </a:r>
            <a:r>
              <a:rPr lang="en-US" sz="1200" dirty="0">
                <a:solidFill>
                  <a:srgbClr val="FF0000"/>
                </a:solidFill>
                <a:latin typeface="Times New Roman" panose="02020603050405020304" pitchFamily="18" charset="0"/>
                <a:cs typeface="Times New Roman" panose="02020603050405020304" pitchFamily="18" charset="0"/>
              </a:rPr>
              <a:t>morphological similarities </a:t>
            </a:r>
          </a:p>
          <a:p>
            <a:pPr algn="ctr" eaLnBrk="1" hangingPunct="1">
              <a:spcBef>
                <a:spcPct val="0"/>
              </a:spcBef>
              <a:buNone/>
            </a:pPr>
            <a:r>
              <a:rPr lang="en-US" sz="1200" dirty="0">
                <a:solidFill>
                  <a:srgbClr val="FF0000"/>
                </a:solidFill>
                <a:latin typeface="Times New Roman" panose="02020603050405020304" pitchFamily="18" charset="0"/>
                <a:cs typeface="Times New Roman" panose="02020603050405020304" pitchFamily="18" charset="0"/>
              </a:rPr>
              <a:t>between this structure and the more energetic nuclei of other galaxies </a:t>
            </a:r>
            <a:r>
              <a:rPr lang="en-US" sz="1200" dirty="0">
                <a:latin typeface="Times New Roman" panose="02020603050405020304" pitchFamily="18" charset="0"/>
                <a:cs typeface="Times New Roman" panose="02020603050405020304" pitchFamily="18" charset="0"/>
              </a:rPr>
              <a:t>in terms of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their size and brightness.</a:t>
            </a:r>
          </a:p>
        </p:txBody>
      </p:sp>
      <p:pic>
        <p:nvPicPr>
          <p:cNvPr id="3" name="Picture 2" descr="Text&#10;&#10;Description automatically generated with medium confidence">
            <a:extLst>
              <a:ext uri="{FF2B5EF4-FFF2-40B4-BE49-F238E27FC236}">
                <a16:creationId xmlns:a16="http://schemas.microsoft.com/office/drawing/2014/main" id="{42B7CC1D-D6EA-7F4C-8B31-8FAB9A634104}"/>
              </a:ext>
            </a:extLst>
          </p:cNvPr>
          <p:cNvPicPr>
            <a:picLocks noChangeAspect="1"/>
          </p:cNvPicPr>
          <p:nvPr/>
        </p:nvPicPr>
        <p:blipFill>
          <a:blip r:embed="rId3"/>
          <a:stretch>
            <a:fillRect/>
          </a:stretch>
        </p:blipFill>
        <p:spPr>
          <a:xfrm>
            <a:off x="1600200" y="838200"/>
            <a:ext cx="5791200" cy="2052000"/>
          </a:xfrm>
          <a:prstGeom prst="rect">
            <a:avLst/>
          </a:prstGeom>
        </p:spPr>
      </p:pic>
      <p:sp>
        <p:nvSpPr>
          <p:cNvPr id="4" name="TextBox 3">
            <a:extLst>
              <a:ext uri="{FF2B5EF4-FFF2-40B4-BE49-F238E27FC236}">
                <a16:creationId xmlns:a16="http://schemas.microsoft.com/office/drawing/2014/main" id="{34CB0171-BAC9-FC4F-A55D-1C0BDAB1B011}"/>
              </a:ext>
            </a:extLst>
          </p:cNvPr>
          <p:cNvSpPr txBox="1"/>
          <p:nvPr/>
        </p:nvSpPr>
        <p:spPr>
          <a:xfrm>
            <a:off x="7489922" y="2569239"/>
            <a:ext cx="777777" cy="276999"/>
          </a:xfrm>
          <a:prstGeom prst="rect">
            <a:avLst/>
          </a:prstGeom>
          <a:noFill/>
        </p:spPr>
        <p:txBody>
          <a:bodyPr wrap="none" rtlCol="0">
            <a:spAutoFit/>
          </a:bodyPr>
          <a:lstStyle/>
          <a:p>
            <a:r>
              <a:rPr lang="en-US" sz="1200" dirty="0" err="1">
                <a:latin typeface="Times New Roman" panose="02020603050405020304" pitchFamily="18" charset="0"/>
                <a:cs typeface="Times New Roman" panose="02020603050405020304" pitchFamily="18" charset="0"/>
              </a:rPr>
              <a:t>ApJ</a:t>
            </a:r>
            <a:r>
              <a:rPr lang="en-US" sz="1200" dirty="0">
                <a:latin typeface="Times New Roman" panose="02020603050405020304" pitchFamily="18" charset="0"/>
                <a:cs typeface="Times New Roman" panose="02020603050405020304" pitchFamily="18" charset="0"/>
              </a:rPr>
              <a:t> 1974</a:t>
            </a:r>
          </a:p>
        </p:txBody>
      </p:sp>
    </p:spTree>
    <p:extLst>
      <p:ext uri="{BB962C8B-B14F-4D97-AF65-F5344CB8AC3E}">
        <p14:creationId xmlns:p14="http://schemas.microsoft.com/office/powerpoint/2010/main" val="266879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2000"/>
                                        <p:tgtEl>
                                          <p:spTgt spid="6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fade">
                                      <p:cBhvr>
                                        <p:cTn id="12" dur="2000"/>
                                        <p:tgtEl>
                                          <p:spTgt spid="634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91">
                                            <p:txEl>
                                              <p:pRg st="3" end="3"/>
                                            </p:txEl>
                                          </p:spTgt>
                                        </p:tgtEl>
                                        <p:attrNameLst>
                                          <p:attrName>style.visibility</p:attrName>
                                        </p:attrNameLst>
                                      </p:cBhvr>
                                      <p:to>
                                        <p:strVal val="visible"/>
                                      </p:to>
                                    </p:set>
                                    <p:animEffect transition="in" filter="fade">
                                      <p:cBhvr>
                                        <p:cTn id="17" dur="2000"/>
                                        <p:tgtEl>
                                          <p:spTgt spid="634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491">
                                            <p:txEl>
                                              <p:pRg st="5" end="5"/>
                                            </p:txEl>
                                          </p:spTgt>
                                        </p:tgtEl>
                                        <p:attrNameLst>
                                          <p:attrName>style.visibility</p:attrName>
                                        </p:attrNameLst>
                                      </p:cBhvr>
                                      <p:to>
                                        <p:strVal val="visible"/>
                                      </p:to>
                                    </p:set>
                                    <p:animEffect transition="in" filter="fade">
                                      <p:cBhvr>
                                        <p:cTn id="22" dur="2000"/>
                                        <p:tgtEl>
                                          <p:spTgt spid="6349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3491">
                                            <p:txEl>
                                              <p:pRg st="6" end="6"/>
                                            </p:txEl>
                                          </p:spTgt>
                                        </p:tgtEl>
                                        <p:attrNameLst>
                                          <p:attrName>style.visibility</p:attrName>
                                        </p:attrNameLst>
                                      </p:cBhvr>
                                      <p:to>
                                        <p:strVal val="visible"/>
                                      </p:to>
                                    </p:set>
                                    <p:animEffect transition="in" filter="fade">
                                      <p:cBhvr>
                                        <p:cTn id="25" dur="2000"/>
                                        <p:tgtEl>
                                          <p:spTgt spid="63491">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3491">
                                            <p:txEl>
                                              <p:pRg st="7" end="7"/>
                                            </p:txEl>
                                          </p:spTgt>
                                        </p:tgtEl>
                                        <p:attrNameLst>
                                          <p:attrName>style.visibility</p:attrName>
                                        </p:attrNameLst>
                                      </p:cBhvr>
                                      <p:to>
                                        <p:strVal val="visible"/>
                                      </p:to>
                                    </p:set>
                                    <p:animEffect transition="in" filter="fade">
                                      <p:cBhvr>
                                        <p:cTn id="28" dur="2000"/>
                                        <p:tgtEl>
                                          <p:spTgt spid="63491">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3491">
                                            <p:txEl>
                                              <p:pRg st="9" end="9"/>
                                            </p:txEl>
                                          </p:spTgt>
                                        </p:tgtEl>
                                        <p:attrNameLst>
                                          <p:attrName>style.visibility</p:attrName>
                                        </p:attrNameLst>
                                      </p:cBhvr>
                                      <p:to>
                                        <p:strVal val="visible"/>
                                      </p:to>
                                    </p:set>
                                    <p:animEffect transition="in" filter="fade">
                                      <p:cBhvr>
                                        <p:cTn id="33" dur="2000"/>
                                        <p:tgtEl>
                                          <p:spTgt spid="63491">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3491">
                                            <p:txEl>
                                              <p:pRg st="10" end="10"/>
                                            </p:txEl>
                                          </p:spTgt>
                                        </p:tgtEl>
                                        <p:attrNameLst>
                                          <p:attrName>style.visibility</p:attrName>
                                        </p:attrNameLst>
                                      </p:cBhvr>
                                      <p:to>
                                        <p:strVal val="visible"/>
                                      </p:to>
                                    </p:set>
                                    <p:animEffect transition="in" filter="fade">
                                      <p:cBhvr>
                                        <p:cTn id="36" dur="2000"/>
                                        <p:tgtEl>
                                          <p:spTgt spid="63491">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3491">
                                            <p:txEl>
                                              <p:pRg st="11" end="11"/>
                                            </p:txEl>
                                          </p:spTgt>
                                        </p:tgtEl>
                                        <p:attrNameLst>
                                          <p:attrName>style.visibility</p:attrName>
                                        </p:attrNameLst>
                                      </p:cBhvr>
                                      <p:to>
                                        <p:strVal val="visible"/>
                                      </p:to>
                                    </p:set>
                                    <p:animEffect transition="in" filter="fade">
                                      <p:cBhvr>
                                        <p:cTn id="39" dur="2000"/>
                                        <p:tgtEl>
                                          <p:spTgt spid="63491">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3491">
                                            <p:txEl>
                                              <p:pRg st="13" end="13"/>
                                            </p:txEl>
                                          </p:spTgt>
                                        </p:tgtEl>
                                        <p:attrNameLst>
                                          <p:attrName>style.visibility</p:attrName>
                                        </p:attrNameLst>
                                      </p:cBhvr>
                                      <p:to>
                                        <p:strVal val="visible"/>
                                      </p:to>
                                    </p:set>
                                    <p:animEffect transition="in" filter="fade">
                                      <p:cBhvr>
                                        <p:cTn id="44" dur="2000"/>
                                        <p:tgtEl>
                                          <p:spTgt spid="63491">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3491">
                                            <p:txEl>
                                              <p:pRg st="14" end="14"/>
                                            </p:txEl>
                                          </p:spTgt>
                                        </p:tgtEl>
                                        <p:attrNameLst>
                                          <p:attrName>style.visibility</p:attrName>
                                        </p:attrNameLst>
                                      </p:cBhvr>
                                      <p:to>
                                        <p:strVal val="visible"/>
                                      </p:to>
                                    </p:set>
                                    <p:animEffect transition="in" filter="fade">
                                      <p:cBhvr>
                                        <p:cTn id="47" dur="2000"/>
                                        <p:tgtEl>
                                          <p:spTgt spid="63491">
                                            <p:txEl>
                                              <p:pRg st="14" end="1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3491">
                                            <p:txEl>
                                              <p:pRg st="15" end="15"/>
                                            </p:txEl>
                                          </p:spTgt>
                                        </p:tgtEl>
                                        <p:attrNameLst>
                                          <p:attrName>style.visibility</p:attrName>
                                        </p:attrNameLst>
                                      </p:cBhvr>
                                      <p:to>
                                        <p:strVal val="visible"/>
                                      </p:to>
                                    </p:set>
                                    <p:animEffect transition="in" filter="fade">
                                      <p:cBhvr>
                                        <p:cTn id="50" dur="2000"/>
                                        <p:tgtEl>
                                          <p:spTgt spid="6349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A45E4BD7-30E1-364C-8C69-6342D919109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sp>
        <p:nvSpPr>
          <p:cNvPr id="1503235" name="Rectangle 3">
            <a:extLst>
              <a:ext uri="{FF2B5EF4-FFF2-40B4-BE49-F238E27FC236}">
                <a16:creationId xmlns:a16="http://schemas.microsoft.com/office/drawing/2014/main" id="{229CEC6B-288F-574F-A187-BD6104501D27}"/>
              </a:ext>
            </a:extLst>
          </p:cNvPr>
          <p:cNvSpPr>
            <a:spLocks noChangeArrowheads="1"/>
          </p:cNvSpPr>
          <p:nvPr/>
        </p:nvSpPr>
        <p:spPr bwMode="auto">
          <a:xfrm>
            <a:off x="76200" y="838200"/>
            <a:ext cx="89154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Contents</a:t>
            </a: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50,000 stars/cubic parsec	…	500,000 X local!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molecular gas ring, diameter 400 parsecs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Ground Zero</a:t>
            </a: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bright radio source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1931: radio source near MW Center by Jansky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1974: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 discovered by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Balick</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Brown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X-rays, gamma rays	…	energetic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hot gas at 10000 K	…	heating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extended filaments	…	magnetic fields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flickering		…	small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fast moving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gas+stars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MASSIVE</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Specs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L</a:t>
            </a:r>
            <a:r>
              <a:rPr kumimoji="0" lang="en-US" altLang="en-US" sz="2000" b="0" i="0" u="none" strike="noStrike" kern="1200" cap="none" spc="0" normalizeH="0" baseline="-25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xrays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2 X 10</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erg/s	…	implies 10</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Eddington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times dimmer than standard accretion models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very little accretion = material flows AROUND black hole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Massive Stars +</a:t>
            </a:r>
            <a:r>
              <a:rPr kumimoji="0" lang="en-US" alt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Baby Arms + Ring</a:t>
            </a:r>
            <a:r>
              <a:rPr kumimoji="0" lang="en-US" alt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high mass, small source</a:t>
            </a:r>
          </a:p>
        </p:txBody>
      </p:sp>
    </p:spTree>
    <p:extLst>
      <p:ext uri="{BB962C8B-B14F-4D97-AF65-F5344CB8AC3E}">
        <p14:creationId xmlns:p14="http://schemas.microsoft.com/office/powerpoint/2010/main" val="2054069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3235">
                                            <p:txEl>
                                              <p:pRg st="6" end="6"/>
                                            </p:txEl>
                                          </p:spTgt>
                                        </p:tgtEl>
                                        <p:attrNameLst>
                                          <p:attrName>style.visibility</p:attrName>
                                        </p:attrNameLst>
                                      </p:cBhvr>
                                      <p:to>
                                        <p:strVal val="visible"/>
                                      </p:to>
                                    </p:set>
                                    <p:animEffect transition="in" filter="fade">
                                      <p:cBhvr>
                                        <p:cTn id="7" dur="2000"/>
                                        <p:tgtEl>
                                          <p:spTgt spid="150323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3235">
                                            <p:txEl>
                                              <p:pRg st="7" end="7"/>
                                            </p:txEl>
                                          </p:spTgt>
                                        </p:tgtEl>
                                        <p:attrNameLst>
                                          <p:attrName>style.visibility</p:attrName>
                                        </p:attrNameLst>
                                      </p:cBhvr>
                                      <p:to>
                                        <p:strVal val="visible"/>
                                      </p:to>
                                    </p:set>
                                    <p:animEffect transition="in" filter="fade">
                                      <p:cBhvr>
                                        <p:cTn id="12" dur="2000"/>
                                        <p:tgtEl>
                                          <p:spTgt spid="150323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3235">
                                            <p:txEl>
                                              <p:pRg st="8" end="8"/>
                                            </p:txEl>
                                          </p:spTgt>
                                        </p:tgtEl>
                                        <p:attrNameLst>
                                          <p:attrName>style.visibility</p:attrName>
                                        </p:attrNameLst>
                                      </p:cBhvr>
                                      <p:to>
                                        <p:strVal val="visible"/>
                                      </p:to>
                                    </p:set>
                                    <p:animEffect transition="in" filter="fade">
                                      <p:cBhvr>
                                        <p:cTn id="17" dur="2000"/>
                                        <p:tgtEl>
                                          <p:spTgt spid="150323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3235">
                                            <p:txEl>
                                              <p:pRg st="9" end="9"/>
                                            </p:txEl>
                                          </p:spTgt>
                                        </p:tgtEl>
                                        <p:attrNameLst>
                                          <p:attrName>style.visibility</p:attrName>
                                        </p:attrNameLst>
                                      </p:cBhvr>
                                      <p:to>
                                        <p:strVal val="visible"/>
                                      </p:to>
                                    </p:set>
                                    <p:animEffect transition="in" filter="fade">
                                      <p:cBhvr>
                                        <p:cTn id="22" dur="2000"/>
                                        <p:tgtEl>
                                          <p:spTgt spid="1503235">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03235">
                                            <p:txEl>
                                              <p:pRg st="10" end="10"/>
                                            </p:txEl>
                                          </p:spTgt>
                                        </p:tgtEl>
                                        <p:attrNameLst>
                                          <p:attrName>style.visibility</p:attrName>
                                        </p:attrNameLst>
                                      </p:cBhvr>
                                      <p:to>
                                        <p:strVal val="visible"/>
                                      </p:to>
                                    </p:set>
                                    <p:animEffect transition="in" filter="fade">
                                      <p:cBhvr>
                                        <p:cTn id="27" dur="2000"/>
                                        <p:tgtEl>
                                          <p:spTgt spid="1503235">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03235">
                                            <p:txEl>
                                              <p:pRg st="12" end="12"/>
                                            </p:txEl>
                                          </p:spTgt>
                                        </p:tgtEl>
                                        <p:attrNameLst>
                                          <p:attrName>style.visibility</p:attrName>
                                        </p:attrNameLst>
                                      </p:cBhvr>
                                      <p:to>
                                        <p:strVal val="visible"/>
                                      </p:to>
                                    </p:set>
                                    <p:animEffect transition="in" filter="fade">
                                      <p:cBhvr>
                                        <p:cTn id="32" dur="2000"/>
                                        <p:tgtEl>
                                          <p:spTgt spid="1503235">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03235">
                                            <p:txEl>
                                              <p:pRg st="13" end="13"/>
                                            </p:txEl>
                                          </p:spTgt>
                                        </p:tgtEl>
                                        <p:attrNameLst>
                                          <p:attrName>style.visibility</p:attrName>
                                        </p:attrNameLst>
                                      </p:cBhvr>
                                      <p:to>
                                        <p:strVal val="visible"/>
                                      </p:to>
                                    </p:set>
                                    <p:animEffect transition="in" filter="fade">
                                      <p:cBhvr>
                                        <p:cTn id="37" dur="2000"/>
                                        <p:tgtEl>
                                          <p:spTgt spid="1503235">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03235">
                                            <p:txEl>
                                              <p:pRg st="14" end="14"/>
                                            </p:txEl>
                                          </p:spTgt>
                                        </p:tgtEl>
                                        <p:attrNameLst>
                                          <p:attrName>style.visibility</p:attrName>
                                        </p:attrNameLst>
                                      </p:cBhvr>
                                      <p:to>
                                        <p:strVal val="visible"/>
                                      </p:to>
                                    </p:set>
                                    <p:animEffect transition="in" filter="fade">
                                      <p:cBhvr>
                                        <p:cTn id="42" dur="2000"/>
                                        <p:tgtEl>
                                          <p:spTgt spid="1503235">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03235">
                                            <p:txEl>
                                              <p:pRg st="15" end="15"/>
                                            </p:txEl>
                                          </p:spTgt>
                                        </p:tgtEl>
                                        <p:attrNameLst>
                                          <p:attrName>style.visibility</p:attrName>
                                        </p:attrNameLst>
                                      </p:cBhvr>
                                      <p:to>
                                        <p:strVal val="visible"/>
                                      </p:to>
                                    </p:set>
                                    <p:animEffect transition="in" filter="fade">
                                      <p:cBhvr>
                                        <p:cTn id="47" dur="2000"/>
                                        <p:tgtEl>
                                          <p:spTgt spid="150323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22882" name="Rectangle 3">
            <a:extLst>
              <a:ext uri="{FF2B5EF4-FFF2-40B4-BE49-F238E27FC236}">
                <a16:creationId xmlns:a16="http://schemas.microsoft.com/office/drawing/2014/main" id="{EFA6E152-4930-9845-82B0-E4CED5D3EFDA}"/>
              </a:ext>
            </a:extLst>
          </p:cNvPr>
          <p:cNvSpPr>
            <a:spLocks noChangeArrowheads="1"/>
          </p:cNvSpPr>
          <p:nvPr/>
        </p:nvSpPr>
        <p:spPr bwMode="auto">
          <a:xfrm>
            <a:off x="6013015" y="1066800"/>
            <a:ext cx="313098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563 variable stars with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infrared AO in central 0.4 pc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star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blue	OB stars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red	giants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orange	unknown type</a:t>
            </a:r>
          </a:p>
        </p:txBody>
      </p:sp>
      <p:sp>
        <p:nvSpPr>
          <p:cNvPr id="83971" name="Rectangle 2">
            <a:extLst>
              <a:ext uri="{FF2B5EF4-FFF2-40B4-BE49-F238E27FC236}">
                <a16:creationId xmlns:a16="http://schemas.microsoft.com/office/drawing/2014/main" id="{170C4D10-DAB5-BC46-87D1-79546763561F}"/>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Stars</a:t>
            </a:r>
          </a:p>
        </p:txBody>
      </p:sp>
      <p:sp>
        <p:nvSpPr>
          <p:cNvPr id="83972" name="TextBox 6">
            <a:extLst>
              <a:ext uri="{FF2B5EF4-FFF2-40B4-BE49-F238E27FC236}">
                <a16:creationId xmlns:a16="http://schemas.microsoft.com/office/drawing/2014/main" id="{411CC3C2-7BF6-454A-AFD9-B18B2F1B5D09}"/>
              </a:ext>
            </a:extLst>
          </p:cNvPr>
          <p:cNvSpPr txBox="1">
            <a:spLocks noChangeArrowheads="1"/>
          </p:cNvSpPr>
          <p:nvPr/>
        </p:nvSpPr>
        <p:spPr bwMode="auto">
          <a:xfrm>
            <a:off x="6858000" y="5986463"/>
            <a:ext cx="1547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Gautam+ (2019)</a:t>
            </a:r>
          </a:p>
        </p:txBody>
      </p:sp>
      <p:pic>
        <p:nvPicPr>
          <p:cNvPr id="3" name="Picture 2" descr="A picture containing indoor, hand, fabric&#10;&#10;Description automatically generated">
            <a:extLst>
              <a:ext uri="{FF2B5EF4-FFF2-40B4-BE49-F238E27FC236}">
                <a16:creationId xmlns:a16="http://schemas.microsoft.com/office/drawing/2014/main" id="{94B3E6C6-D317-2C4D-ADC1-48A00C3D548B}"/>
              </a:ext>
            </a:extLst>
          </p:cNvPr>
          <p:cNvPicPr>
            <a:picLocks noChangeAspect="1"/>
          </p:cNvPicPr>
          <p:nvPr/>
        </p:nvPicPr>
        <p:blipFill>
          <a:blip r:embed="rId3"/>
          <a:stretch>
            <a:fillRect/>
          </a:stretch>
        </p:blipFill>
        <p:spPr>
          <a:xfrm>
            <a:off x="162169" y="838200"/>
            <a:ext cx="5540966" cy="5638800"/>
          </a:xfrm>
          <a:prstGeom prst="rect">
            <a:avLst/>
          </a:prstGeom>
        </p:spPr>
      </p:pic>
      <p:sp>
        <p:nvSpPr>
          <p:cNvPr id="8" name="Donut 5">
            <a:extLst>
              <a:ext uri="{FF2B5EF4-FFF2-40B4-BE49-F238E27FC236}">
                <a16:creationId xmlns:a16="http://schemas.microsoft.com/office/drawing/2014/main" id="{22883400-ADC3-0143-AD6D-565AC507A115}"/>
              </a:ext>
            </a:extLst>
          </p:cNvPr>
          <p:cNvSpPr>
            <a:spLocks/>
          </p:cNvSpPr>
          <p:nvPr/>
        </p:nvSpPr>
        <p:spPr bwMode="auto">
          <a:xfrm rot="5400000" flipV="1">
            <a:off x="4901237" y="1042363"/>
            <a:ext cx="332125" cy="838200"/>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23AC9742-8FE9-D94C-A1AA-937C12B55856}"/>
              </a:ext>
            </a:extLst>
          </p:cNvPr>
          <p:cNvSpPr/>
          <p:nvPr/>
        </p:nvSpPr>
        <p:spPr>
          <a:xfrm>
            <a:off x="5936815" y="4789840"/>
            <a:ext cx="3130985" cy="830997"/>
          </a:xfrm>
          <a:prstGeom prst="rect">
            <a:avLst/>
          </a:prstGeom>
        </p:spPr>
        <p:txBody>
          <a:bodyPr wrap="none">
            <a:spAutoFit/>
          </a:bodyPr>
          <a:lstStyle/>
          <a:p>
            <a:pPr lvl="0" algn="ctr" eaLnBrk="1" hangingPunct="1">
              <a:defRPr/>
            </a:pPr>
            <a:r>
              <a:rPr lang="en-US" altLang="en-US" i="1" dirty="0">
                <a:solidFill>
                  <a:srgbClr val="92D050"/>
                </a:solidFill>
                <a:latin typeface="Times New Roman" panose="02020603050405020304" pitchFamily="18" charset="0"/>
              </a:rPr>
              <a:t>What kind of variable do you want?</a:t>
            </a:r>
          </a:p>
          <a:p>
            <a:pPr lvl="0" algn="ctr" eaLnBrk="1" hangingPunct="1">
              <a:defRPr/>
            </a:pPr>
            <a:endParaRPr lang="en-US" altLang="en-US" i="1" dirty="0">
              <a:solidFill>
                <a:srgbClr val="92D050"/>
              </a:solidFill>
              <a:latin typeface="Times New Roman" panose="02020603050405020304" pitchFamily="18" charset="0"/>
            </a:endParaRPr>
          </a:p>
          <a:p>
            <a:pPr lvl="0" algn="ctr" eaLnBrk="1" hangingPunct="1">
              <a:defRPr/>
            </a:pPr>
            <a:r>
              <a:rPr lang="en-US" altLang="en-US" i="1" dirty="0">
                <a:solidFill>
                  <a:srgbClr val="92D050"/>
                </a:solidFill>
                <a:latin typeface="Times New Roman" panose="02020603050405020304" pitchFamily="18" charset="0"/>
              </a:rPr>
              <a:t>How do you measure depth here?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882">
                                            <p:txEl>
                                              <p:pRg st="0" end="0"/>
                                            </p:txEl>
                                          </p:spTgt>
                                        </p:tgtEl>
                                        <p:attrNameLst>
                                          <p:attrName>style.visibility</p:attrName>
                                        </p:attrNameLst>
                                      </p:cBhvr>
                                      <p:to>
                                        <p:strVal val="visible"/>
                                      </p:to>
                                    </p:set>
                                    <p:animEffect transition="in" filter="fade">
                                      <p:cBhvr>
                                        <p:cTn id="12" dur="2000"/>
                                        <p:tgtEl>
                                          <p:spTgt spid="12288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2882">
                                            <p:txEl>
                                              <p:pRg st="1" end="1"/>
                                            </p:txEl>
                                          </p:spTgt>
                                        </p:tgtEl>
                                        <p:attrNameLst>
                                          <p:attrName>style.visibility</p:attrName>
                                        </p:attrNameLst>
                                      </p:cBhvr>
                                      <p:to>
                                        <p:strVal val="visible"/>
                                      </p:to>
                                    </p:set>
                                    <p:animEffect transition="in" filter="fade">
                                      <p:cBhvr>
                                        <p:cTn id="15" dur="2000"/>
                                        <p:tgtEl>
                                          <p:spTgt spid="1228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2882">
                                            <p:txEl>
                                              <p:pRg st="4" end="4"/>
                                            </p:txEl>
                                          </p:spTgt>
                                        </p:tgtEl>
                                        <p:attrNameLst>
                                          <p:attrName>style.visibility</p:attrName>
                                        </p:attrNameLst>
                                      </p:cBhvr>
                                      <p:to>
                                        <p:strVal val="visible"/>
                                      </p:to>
                                    </p:set>
                                    <p:animEffect transition="in" filter="fade">
                                      <p:cBhvr>
                                        <p:cTn id="20" dur="2000"/>
                                        <p:tgtEl>
                                          <p:spTgt spid="12288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2882">
                                            <p:txEl>
                                              <p:pRg st="6" end="6"/>
                                            </p:txEl>
                                          </p:spTgt>
                                        </p:tgtEl>
                                        <p:attrNameLst>
                                          <p:attrName>style.visibility</p:attrName>
                                        </p:attrNameLst>
                                      </p:cBhvr>
                                      <p:to>
                                        <p:strVal val="visible"/>
                                      </p:to>
                                    </p:set>
                                    <p:animEffect transition="in" filter="fade">
                                      <p:cBhvr>
                                        <p:cTn id="25" dur="2000"/>
                                        <p:tgtEl>
                                          <p:spTgt spid="12288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2882">
                                            <p:txEl>
                                              <p:pRg st="8" end="8"/>
                                            </p:txEl>
                                          </p:spTgt>
                                        </p:tgtEl>
                                        <p:attrNameLst>
                                          <p:attrName>style.visibility</p:attrName>
                                        </p:attrNameLst>
                                      </p:cBhvr>
                                      <p:to>
                                        <p:strVal val="visible"/>
                                      </p:to>
                                    </p:set>
                                    <p:animEffect transition="in" filter="fade">
                                      <p:cBhvr>
                                        <p:cTn id="30" dur="2000"/>
                                        <p:tgtEl>
                                          <p:spTgt spid="122882">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2882">
                                            <p:txEl>
                                              <p:pRg st="10" end="10"/>
                                            </p:txEl>
                                          </p:spTgt>
                                        </p:tgtEl>
                                        <p:attrNameLst>
                                          <p:attrName>style.visibility</p:attrName>
                                        </p:attrNameLst>
                                      </p:cBhvr>
                                      <p:to>
                                        <p:strVal val="visible"/>
                                      </p:to>
                                    </p:set>
                                    <p:animEffect transition="in" filter="fade">
                                      <p:cBhvr>
                                        <p:cTn id="35" dur="2000"/>
                                        <p:tgtEl>
                                          <p:spTgt spid="122882">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fade">
                                      <p:cBhvr>
                                        <p:cTn id="40" dur="20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Effect transition="in" filter="fade">
                                      <p:cBhvr>
                                        <p:cTn id="45"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D76F4E7-AB8F-4B46-8A34-A9A16E8B1179}"/>
              </a:ext>
            </a:extLst>
          </p:cNvPr>
          <p:cNvPicPr>
            <a:picLocks noChangeAspect="1"/>
          </p:cNvPicPr>
          <p:nvPr/>
        </p:nvPicPr>
        <p:blipFill>
          <a:blip r:embed="rId3"/>
          <a:stretch>
            <a:fillRect/>
          </a:stretch>
        </p:blipFill>
        <p:spPr>
          <a:xfrm>
            <a:off x="304800" y="990600"/>
            <a:ext cx="4155669" cy="5181600"/>
          </a:xfrm>
          <a:prstGeom prst="rect">
            <a:avLst/>
          </a:prstGeom>
        </p:spPr>
      </p:pic>
      <p:sp>
        <p:nvSpPr>
          <p:cNvPr id="86018" name="Rectangle 2">
            <a:extLst>
              <a:ext uri="{FF2B5EF4-FFF2-40B4-BE49-F238E27FC236}">
                <a16:creationId xmlns:a16="http://schemas.microsoft.com/office/drawing/2014/main" id="{B8B62BF0-B8CD-734A-97BE-C87F0ECA95BF}"/>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Baby Arms</a:t>
            </a:r>
          </a:p>
        </p:txBody>
      </p:sp>
      <p:sp>
        <p:nvSpPr>
          <p:cNvPr id="112643" name="TextBox 9">
            <a:extLst>
              <a:ext uri="{FF2B5EF4-FFF2-40B4-BE49-F238E27FC236}">
                <a16:creationId xmlns:a16="http://schemas.microsoft.com/office/drawing/2014/main" id="{6441B739-4D44-EC47-8935-617CE14DC2BE}"/>
              </a:ext>
            </a:extLst>
          </p:cNvPr>
          <p:cNvSpPr txBox="1">
            <a:spLocks noChangeArrowheads="1"/>
          </p:cNvSpPr>
          <p:nvPr/>
        </p:nvSpPr>
        <p:spPr bwMode="auto">
          <a:xfrm>
            <a:off x="5106805" y="4876800"/>
            <a:ext cx="37278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CHANDRA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xray</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source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a:t>
            </a:r>
          </a:p>
        </p:txBody>
      </p:sp>
      <p:pic>
        <p:nvPicPr>
          <p:cNvPr id="112645" name="Picture 2" descr="Screen Shot 2020-03-11 at 10.28.09 PM.png">
            <a:extLst>
              <a:ext uri="{FF2B5EF4-FFF2-40B4-BE49-F238E27FC236}">
                <a16:creationId xmlns:a16="http://schemas.microsoft.com/office/drawing/2014/main" id="{D80D1DD1-BF9E-AC46-BC1D-7C144CB8C9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90600"/>
            <a:ext cx="39544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Box 3">
            <a:extLst>
              <a:ext uri="{FF2B5EF4-FFF2-40B4-BE49-F238E27FC236}">
                <a16:creationId xmlns:a16="http://schemas.microsoft.com/office/drawing/2014/main" id="{7E409995-0175-5345-8B12-62846717B938}"/>
              </a:ext>
            </a:extLst>
          </p:cNvPr>
          <p:cNvSpPr txBox="1">
            <a:spLocks noChangeArrowheads="1"/>
          </p:cNvSpPr>
          <p:nvPr/>
        </p:nvSpPr>
        <p:spPr bwMode="auto">
          <a:xfrm>
            <a:off x="6049963" y="6215063"/>
            <a:ext cx="1658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Baganoff</a:t>
            </a: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(2003)</a:t>
            </a:r>
          </a:p>
        </p:txBody>
      </p:sp>
      <p:sp>
        <p:nvSpPr>
          <p:cNvPr id="10" name="Donut 5">
            <a:extLst>
              <a:ext uri="{FF2B5EF4-FFF2-40B4-BE49-F238E27FC236}">
                <a16:creationId xmlns:a16="http://schemas.microsoft.com/office/drawing/2014/main" id="{F00A1622-DA48-4E40-BFD2-2B19370C76A2}"/>
              </a:ext>
            </a:extLst>
          </p:cNvPr>
          <p:cNvSpPr>
            <a:spLocks/>
          </p:cNvSpPr>
          <p:nvPr/>
        </p:nvSpPr>
        <p:spPr bwMode="auto">
          <a:xfrm rot="5400000" flipV="1">
            <a:off x="2277994" y="2967108"/>
            <a:ext cx="384314" cy="393698"/>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5" name="Straight Connector 4">
            <a:extLst>
              <a:ext uri="{FF2B5EF4-FFF2-40B4-BE49-F238E27FC236}">
                <a16:creationId xmlns:a16="http://schemas.microsoft.com/office/drawing/2014/main" id="{718764E7-9DAA-9E4A-85D8-EF797B0E0A9C}"/>
              </a:ext>
            </a:extLst>
          </p:cNvPr>
          <p:cNvCxnSpPr>
            <a:cxnSpLocks/>
          </p:cNvCxnSpPr>
          <p:nvPr/>
        </p:nvCxnSpPr>
        <p:spPr>
          <a:xfrm>
            <a:off x="6324600" y="4038600"/>
            <a:ext cx="6096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5" name="TextBox 3">
            <a:extLst>
              <a:ext uri="{FF2B5EF4-FFF2-40B4-BE49-F238E27FC236}">
                <a16:creationId xmlns:a16="http://schemas.microsoft.com/office/drawing/2014/main" id="{6BEC48CB-B71C-D046-AC01-24A7DB181B0E}"/>
              </a:ext>
            </a:extLst>
          </p:cNvPr>
          <p:cNvSpPr txBox="1">
            <a:spLocks noChangeArrowheads="1"/>
          </p:cNvSpPr>
          <p:nvPr/>
        </p:nvSpPr>
        <p:spPr bwMode="auto">
          <a:xfrm>
            <a:off x="6248400" y="3657600"/>
            <a:ext cx="6944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1 pc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45"/>
                                        </p:tgtEl>
                                        <p:attrNameLst>
                                          <p:attrName>style.visibility</p:attrName>
                                        </p:attrNameLst>
                                      </p:cBhvr>
                                      <p:to>
                                        <p:strVal val="visible"/>
                                      </p:to>
                                    </p:set>
                                    <p:animEffect transition="in" filter="fade">
                                      <p:cBhvr>
                                        <p:cTn id="12" dur="2000"/>
                                        <p:tgtEl>
                                          <p:spTgt spid="112645"/>
                                        </p:tgtEl>
                                      </p:cBhvr>
                                    </p:animEffect>
                                  </p:childTnLst>
                                </p:cTn>
                              </p:par>
                              <p:par>
                                <p:cTn id="13" presetID="10" presetClass="entr" presetSubtype="0" fill="hold" nodeType="withEffect">
                                  <p:stCondLst>
                                    <p:cond delay="0"/>
                                  </p:stCondLst>
                                  <p:childTnLst>
                                    <p:set>
                                      <p:cBhvr>
                                        <p:cTn id="14" dur="1" fill="hold">
                                          <p:stCondLst>
                                            <p:cond delay="0"/>
                                          </p:stCondLst>
                                        </p:cTn>
                                        <p:tgtEl>
                                          <p:spTgt spid="112643">
                                            <p:txEl>
                                              <p:pRg st="0" end="0"/>
                                            </p:txEl>
                                          </p:spTgt>
                                        </p:tgtEl>
                                        <p:attrNameLst>
                                          <p:attrName>style.visibility</p:attrName>
                                        </p:attrNameLst>
                                      </p:cBhvr>
                                      <p:to>
                                        <p:strVal val="visible"/>
                                      </p:to>
                                    </p:set>
                                    <p:animEffect transition="in" filter="fade">
                                      <p:cBhvr>
                                        <p:cTn id="15" dur="2000"/>
                                        <p:tgtEl>
                                          <p:spTgt spid="11264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6023"/>
                                        </p:tgtEl>
                                        <p:attrNameLst>
                                          <p:attrName>style.visibility</p:attrName>
                                        </p:attrNameLst>
                                      </p:cBhvr>
                                      <p:to>
                                        <p:strVal val="visible"/>
                                      </p:to>
                                    </p:set>
                                    <p:animEffect transition="in" filter="fade">
                                      <p:cBhvr>
                                        <p:cTn id="18" dur="2000"/>
                                        <p:tgtEl>
                                          <p:spTgt spid="860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B8B62BF0-B8CD-734A-97BE-C87F0ECA95BF}"/>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Baby Arms</a:t>
            </a:r>
          </a:p>
        </p:txBody>
      </p:sp>
      <p:sp>
        <p:nvSpPr>
          <p:cNvPr id="112643" name="TextBox 9">
            <a:extLst>
              <a:ext uri="{FF2B5EF4-FFF2-40B4-BE49-F238E27FC236}">
                <a16:creationId xmlns:a16="http://schemas.microsoft.com/office/drawing/2014/main" id="{6441B739-4D44-EC47-8935-617CE14DC2BE}"/>
              </a:ext>
            </a:extLst>
          </p:cNvPr>
          <p:cNvSpPr txBox="1">
            <a:spLocks noChangeArrowheads="1"/>
          </p:cNvSpPr>
          <p:nvPr/>
        </p:nvSpPr>
        <p:spPr bwMode="auto">
          <a:xfrm>
            <a:off x="5108575" y="4876800"/>
            <a:ext cx="3724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CHANDRA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xray</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source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mini spiral arms evident at 6 cm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and converge on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a:t>
            </a:r>
          </a:p>
        </p:txBody>
      </p:sp>
      <p:pic>
        <p:nvPicPr>
          <p:cNvPr id="86020" name="Picture 1" descr="Screen Shot 2020-03-11 at 10.27.06 PM.png">
            <a:extLst>
              <a:ext uri="{FF2B5EF4-FFF2-40B4-BE49-F238E27FC236}">
                <a16:creationId xmlns:a16="http://schemas.microsoft.com/office/drawing/2014/main" id="{64430A1E-D9BC-2347-B309-23F4DB5F5A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3545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descr="Screen Shot 2020-03-11 at 10.28.09 PM.png">
            <a:extLst>
              <a:ext uri="{FF2B5EF4-FFF2-40B4-BE49-F238E27FC236}">
                <a16:creationId xmlns:a16="http://schemas.microsoft.com/office/drawing/2014/main" id="{D80D1DD1-BF9E-AC46-BC1D-7C144CB8C9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90600"/>
            <a:ext cx="39544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Box 7">
            <a:extLst>
              <a:ext uri="{FF2B5EF4-FFF2-40B4-BE49-F238E27FC236}">
                <a16:creationId xmlns:a16="http://schemas.microsoft.com/office/drawing/2014/main" id="{C6F3D92D-EB19-3F4A-AF35-13CFD1950E2B}"/>
              </a:ext>
            </a:extLst>
          </p:cNvPr>
          <p:cNvSpPr txBox="1">
            <a:spLocks noChangeArrowheads="1"/>
          </p:cNvSpPr>
          <p:nvPr/>
        </p:nvSpPr>
        <p:spPr bwMode="auto">
          <a:xfrm>
            <a:off x="465137" y="1143000"/>
            <a:ext cx="12874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East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SN remnant</a:t>
            </a:r>
          </a:p>
        </p:txBody>
      </p:sp>
      <p:sp>
        <p:nvSpPr>
          <p:cNvPr id="86023" name="TextBox 3">
            <a:extLst>
              <a:ext uri="{FF2B5EF4-FFF2-40B4-BE49-F238E27FC236}">
                <a16:creationId xmlns:a16="http://schemas.microsoft.com/office/drawing/2014/main" id="{7E409995-0175-5345-8B12-62846717B938}"/>
              </a:ext>
            </a:extLst>
          </p:cNvPr>
          <p:cNvSpPr txBox="1">
            <a:spLocks noChangeArrowheads="1"/>
          </p:cNvSpPr>
          <p:nvPr/>
        </p:nvSpPr>
        <p:spPr bwMode="auto">
          <a:xfrm>
            <a:off x="6049963" y="6215063"/>
            <a:ext cx="1658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Baganoff+ (2003)</a:t>
            </a:r>
          </a:p>
        </p:txBody>
      </p:sp>
      <p:sp>
        <p:nvSpPr>
          <p:cNvPr id="8" name="TextBox 7">
            <a:extLst>
              <a:ext uri="{FF2B5EF4-FFF2-40B4-BE49-F238E27FC236}">
                <a16:creationId xmlns:a16="http://schemas.microsoft.com/office/drawing/2014/main" id="{496FE008-0038-1444-BF46-02E0C1FA7EEB}"/>
              </a:ext>
            </a:extLst>
          </p:cNvPr>
          <p:cNvSpPr txBox="1">
            <a:spLocks noChangeArrowheads="1"/>
          </p:cNvSpPr>
          <p:nvPr/>
        </p:nvSpPr>
        <p:spPr bwMode="auto">
          <a:xfrm>
            <a:off x="3352800" y="5184844"/>
            <a:ext cx="91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0000FF"/>
                </a:solidFill>
                <a:latin typeface="Times New Roman" panose="02020603050405020304" pitchFamily="18" charset="0"/>
              </a:rPr>
              <a:t>West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spiral</a:t>
            </a: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sp>
        <p:nvSpPr>
          <p:cNvPr id="9" name="TextBox 3">
            <a:extLst>
              <a:ext uri="{FF2B5EF4-FFF2-40B4-BE49-F238E27FC236}">
                <a16:creationId xmlns:a16="http://schemas.microsoft.com/office/drawing/2014/main" id="{67C09723-BF54-A849-994E-38C05A7FED1C}"/>
              </a:ext>
            </a:extLst>
          </p:cNvPr>
          <p:cNvSpPr txBox="1">
            <a:spLocks noChangeArrowheads="1"/>
          </p:cNvSpPr>
          <p:nvPr/>
        </p:nvSpPr>
        <p:spPr bwMode="auto">
          <a:xfrm>
            <a:off x="6248400" y="3657600"/>
            <a:ext cx="6944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1 pc</a:t>
            </a:r>
          </a:p>
        </p:txBody>
      </p:sp>
      <p:cxnSp>
        <p:nvCxnSpPr>
          <p:cNvPr id="10" name="Straight Connector 9">
            <a:extLst>
              <a:ext uri="{FF2B5EF4-FFF2-40B4-BE49-F238E27FC236}">
                <a16:creationId xmlns:a16="http://schemas.microsoft.com/office/drawing/2014/main" id="{CC420429-6CCF-2745-8497-645982C33EC0}"/>
              </a:ext>
            </a:extLst>
          </p:cNvPr>
          <p:cNvCxnSpPr>
            <a:cxnSpLocks/>
          </p:cNvCxnSpPr>
          <p:nvPr/>
        </p:nvCxnSpPr>
        <p:spPr>
          <a:xfrm>
            <a:off x="6324600" y="4038600"/>
            <a:ext cx="6096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7060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46"/>
                                        </p:tgtEl>
                                        <p:attrNameLst>
                                          <p:attrName>style.visibility</p:attrName>
                                        </p:attrNameLst>
                                      </p:cBhvr>
                                      <p:to>
                                        <p:strVal val="visible"/>
                                      </p:to>
                                    </p:set>
                                    <p:animEffect transition="in" filter="fade">
                                      <p:cBhvr>
                                        <p:cTn id="7" dur="2000"/>
                                        <p:tgtEl>
                                          <p:spTgt spid="1126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Effect transition="in" filter="fade">
                                      <p:cBhvr>
                                        <p:cTn id="17" dur="2000"/>
                                        <p:tgtEl>
                                          <p:spTgt spid="11264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2643">
                                            <p:txEl>
                                              <p:pRg st="3" end="3"/>
                                            </p:txEl>
                                          </p:spTgt>
                                        </p:tgtEl>
                                        <p:attrNameLst>
                                          <p:attrName>style.visibility</p:attrName>
                                        </p:attrNameLst>
                                      </p:cBhvr>
                                      <p:to>
                                        <p:strVal val="visible"/>
                                      </p:to>
                                    </p:set>
                                    <p:animEffect transition="in" filter="fade">
                                      <p:cBhvr>
                                        <p:cTn id="20" dur="2000"/>
                                        <p:tgtEl>
                                          <p:spTgt spid="1126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75B7A00-67A5-254C-9E9D-C1BBACF82CB0}"/>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Ring and Stars</a:t>
            </a:r>
          </a:p>
        </p:txBody>
      </p:sp>
      <p:pic>
        <p:nvPicPr>
          <p:cNvPr id="88067" name="Picture 6" descr="SCI2013_0007.jpg">
            <a:extLst>
              <a:ext uri="{FF2B5EF4-FFF2-40B4-BE49-F238E27FC236}">
                <a16:creationId xmlns:a16="http://schemas.microsoft.com/office/drawing/2014/main" id="{A78CB44E-AFA5-AC4D-8620-D4F1C6BC30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989013"/>
            <a:ext cx="9228138"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Box 8">
            <a:extLst>
              <a:ext uri="{FF2B5EF4-FFF2-40B4-BE49-F238E27FC236}">
                <a16:creationId xmlns:a16="http://schemas.microsoft.com/office/drawing/2014/main" id="{03E2866E-67D5-4944-9BBB-8BC68623DA2D}"/>
              </a:ext>
            </a:extLst>
          </p:cNvPr>
          <p:cNvSpPr txBox="1">
            <a:spLocks noChangeArrowheads="1"/>
          </p:cNvSpPr>
          <p:nvPr/>
        </p:nvSpPr>
        <p:spPr bwMode="auto">
          <a:xfrm>
            <a:off x="457200" y="5486400"/>
            <a:ext cx="3176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spiral inflow 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Circumnuclear Ring material</a:t>
            </a:r>
          </a:p>
        </p:txBody>
      </p:sp>
      <p:sp>
        <p:nvSpPr>
          <p:cNvPr id="88069" name="TextBox 9">
            <a:extLst>
              <a:ext uri="{FF2B5EF4-FFF2-40B4-BE49-F238E27FC236}">
                <a16:creationId xmlns:a16="http://schemas.microsoft.com/office/drawing/2014/main" id="{1CF28961-B102-CB4A-B2A7-9B6CE6E08032}"/>
              </a:ext>
            </a:extLst>
          </p:cNvPr>
          <p:cNvSpPr txBox="1">
            <a:spLocks noChangeArrowheads="1"/>
          </p:cNvSpPr>
          <p:nvPr/>
        </p:nvSpPr>
        <p:spPr bwMode="auto">
          <a:xfrm>
            <a:off x="5057775" y="5486400"/>
            <a:ext cx="324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patchiness in star counts 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Circumnuclear Ring material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2000"/>
                                        <p:tgtEl>
                                          <p:spTgt spid="880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fade">
                                      <p:cBhvr>
                                        <p:cTn id="12" dur="20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P spid="8806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16738" name="Picture 2" descr="Screen Shot 2020-03-11 at 11.12.38 PM.png">
            <a:extLst>
              <a:ext uri="{FF2B5EF4-FFF2-40B4-BE49-F238E27FC236}">
                <a16:creationId xmlns:a16="http://schemas.microsoft.com/office/drawing/2014/main" id="{DA921477-406F-D140-B7A6-D293E7C554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6125" y="609600"/>
            <a:ext cx="316547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a:extLst>
              <a:ext uri="{FF2B5EF4-FFF2-40B4-BE49-F238E27FC236}">
                <a16:creationId xmlns:a16="http://schemas.microsoft.com/office/drawing/2014/main" id="{ED13E717-D9DC-BA48-9535-1888F6629ECC}"/>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Ring</a:t>
            </a:r>
          </a:p>
        </p:txBody>
      </p:sp>
      <p:sp>
        <p:nvSpPr>
          <p:cNvPr id="116740" name="TextBox 9">
            <a:extLst>
              <a:ext uri="{FF2B5EF4-FFF2-40B4-BE49-F238E27FC236}">
                <a16:creationId xmlns:a16="http://schemas.microsoft.com/office/drawing/2014/main" id="{F42CC6F8-74CF-034D-8E05-BBC58EAB9FDF}"/>
              </a:ext>
            </a:extLst>
          </p:cNvPr>
          <p:cNvSpPr txBox="1">
            <a:spLocks noChangeArrowheads="1"/>
          </p:cNvSpPr>
          <p:nvPr/>
        </p:nvSpPr>
        <p:spPr bwMode="auto">
          <a:xfrm>
            <a:off x="5334000" y="5867400"/>
            <a:ext cx="246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emitting dust seen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molecular ring unseen</a:t>
            </a:r>
          </a:p>
        </p:txBody>
      </p:sp>
      <p:pic>
        <p:nvPicPr>
          <p:cNvPr id="90117" name="Picture 1" descr="Screen Shot 2020-03-11 at 11.07.30 PM.png">
            <a:extLst>
              <a:ext uri="{FF2B5EF4-FFF2-40B4-BE49-F238E27FC236}">
                <a16:creationId xmlns:a16="http://schemas.microsoft.com/office/drawing/2014/main" id="{D7575989-A0B0-2E48-927C-B6372EA3BE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71538"/>
            <a:ext cx="33528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7">
            <a:extLst>
              <a:ext uri="{FF2B5EF4-FFF2-40B4-BE49-F238E27FC236}">
                <a16:creationId xmlns:a16="http://schemas.microsoft.com/office/drawing/2014/main" id="{F70FE71D-2953-EC44-9A45-371BBC9CF499}"/>
              </a:ext>
            </a:extLst>
          </p:cNvPr>
          <p:cNvSpPr txBox="1">
            <a:spLocks noChangeArrowheads="1"/>
          </p:cNvSpPr>
          <p:nvPr/>
        </p:nvSpPr>
        <p:spPr bwMode="auto">
          <a:xfrm>
            <a:off x="3735388" y="6096000"/>
            <a:ext cx="1217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Lau+ (2013)</a:t>
            </a:r>
          </a:p>
        </p:txBody>
      </p:sp>
      <p:sp>
        <p:nvSpPr>
          <p:cNvPr id="90119" name="TextBox 10">
            <a:extLst>
              <a:ext uri="{FF2B5EF4-FFF2-40B4-BE49-F238E27FC236}">
                <a16:creationId xmlns:a16="http://schemas.microsoft.com/office/drawing/2014/main" id="{CF0EB7CE-5CF3-B046-B8D9-9EAC5866D3F1}"/>
              </a:ext>
            </a:extLst>
          </p:cNvPr>
          <p:cNvSpPr txBox="1">
            <a:spLocks noChangeArrowheads="1"/>
          </p:cNvSpPr>
          <p:nvPr/>
        </p:nvSpPr>
        <p:spPr bwMode="auto">
          <a:xfrm>
            <a:off x="609600" y="5867400"/>
            <a:ext cx="2741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stretched           stretched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for ring             for arms</a:t>
            </a:r>
          </a:p>
        </p:txBody>
      </p:sp>
      <p:pic>
        <p:nvPicPr>
          <p:cNvPr id="116744" name="Picture 3" descr="Screen Shot 2020-03-11 at 11.12.59 PM.png">
            <a:extLst>
              <a:ext uri="{FF2B5EF4-FFF2-40B4-BE49-F238E27FC236}">
                <a16:creationId xmlns:a16="http://schemas.microsoft.com/office/drawing/2014/main" id="{41348E60-96EA-AE41-9939-E526FB0D8A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3648075"/>
            <a:ext cx="33147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9"/>
                                        </p:tgtEl>
                                        <p:attrNameLst>
                                          <p:attrName>style.visibility</p:attrName>
                                        </p:attrNameLst>
                                      </p:cBhvr>
                                      <p:to>
                                        <p:strVal val="visible"/>
                                      </p:to>
                                    </p:set>
                                    <p:animEffect transition="in" filter="fade">
                                      <p:cBhvr>
                                        <p:cTn id="7" dur="2000"/>
                                        <p:tgtEl>
                                          <p:spTgt spid="90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738"/>
                                        </p:tgtEl>
                                        <p:attrNameLst>
                                          <p:attrName>style.visibility</p:attrName>
                                        </p:attrNameLst>
                                      </p:cBhvr>
                                      <p:to>
                                        <p:strVal val="visible"/>
                                      </p:to>
                                    </p:set>
                                    <p:animEffect transition="in" filter="fade">
                                      <p:cBhvr>
                                        <p:cTn id="12" dur="2000"/>
                                        <p:tgtEl>
                                          <p:spTgt spid="1167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744"/>
                                        </p:tgtEl>
                                        <p:attrNameLst>
                                          <p:attrName>style.visibility</p:attrName>
                                        </p:attrNameLst>
                                      </p:cBhvr>
                                      <p:to>
                                        <p:strVal val="visible"/>
                                      </p:to>
                                    </p:set>
                                    <p:animEffect transition="in" filter="fade">
                                      <p:cBhvr>
                                        <p:cTn id="17" dur="2000"/>
                                        <p:tgtEl>
                                          <p:spTgt spid="1167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6740"/>
                                        </p:tgtEl>
                                        <p:attrNameLst>
                                          <p:attrName>style.visibility</p:attrName>
                                        </p:attrNameLst>
                                      </p:cBhvr>
                                      <p:to>
                                        <p:strVal val="visible"/>
                                      </p:to>
                                    </p:set>
                                    <p:animEffect transition="in" filter="fade">
                                      <p:cBhvr>
                                        <p:cTn id="20"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p:bldP spid="901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18786" name="Rectangle 3">
            <a:extLst>
              <a:ext uri="{FF2B5EF4-FFF2-40B4-BE49-F238E27FC236}">
                <a16:creationId xmlns:a16="http://schemas.microsoft.com/office/drawing/2014/main" id="{68C00D5E-E2DD-394B-8C25-B4A11ED9A232}"/>
              </a:ext>
            </a:extLst>
          </p:cNvPr>
          <p:cNvSpPr>
            <a:spLocks noChangeArrowheads="1"/>
          </p:cNvSpPr>
          <p:nvPr/>
        </p:nvSpPr>
        <p:spPr bwMode="auto">
          <a:xfrm>
            <a:off x="0" y="56388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shifts in lines with wavelength indicate temperature differences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observed dust is heated centrally </a:t>
            </a:r>
          </a:p>
        </p:txBody>
      </p:sp>
      <p:sp>
        <p:nvSpPr>
          <p:cNvPr id="92163" name="Rectangle 2">
            <a:extLst>
              <a:ext uri="{FF2B5EF4-FFF2-40B4-BE49-F238E27FC236}">
                <a16:creationId xmlns:a16="http://schemas.microsoft.com/office/drawing/2014/main" id="{8F817120-92B1-D44C-8DAC-7CD2CE00E1E6}"/>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Ring</a:t>
            </a:r>
          </a:p>
        </p:txBody>
      </p:sp>
      <p:pic>
        <p:nvPicPr>
          <p:cNvPr id="92164" name="Picture 2" descr="Screen Shot 2020-03-11 at 11.16.47 PM.png">
            <a:extLst>
              <a:ext uri="{FF2B5EF4-FFF2-40B4-BE49-F238E27FC236}">
                <a16:creationId xmlns:a16="http://schemas.microsoft.com/office/drawing/2014/main" id="{D4821285-E562-DD41-B79D-9F9E33A28B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77724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6">
            <a:extLst>
              <a:ext uri="{FF2B5EF4-FFF2-40B4-BE49-F238E27FC236}">
                <a16:creationId xmlns:a16="http://schemas.microsoft.com/office/drawing/2014/main" id="{C2B46DA3-38CF-5E47-B7F6-8CABA2B08855}"/>
              </a:ext>
            </a:extLst>
          </p:cNvPr>
          <p:cNvSpPr txBox="1">
            <a:spLocks noChangeArrowheads="1"/>
          </p:cNvSpPr>
          <p:nvPr/>
        </p:nvSpPr>
        <p:spPr bwMode="auto">
          <a:xfrm>
            <a:off x="7543800" y="6248400"/>
            <a:ext cx="1217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Lau+ (2013)</a:t>
            </a:r>
          </a:p>
        </p:txBody>
      </p:sp>
      <p:pic>
        <p:nvPicPr>
          <p:cNvPr id="118790" name="Picture 8" descr="Screen Shot 2020-03-11 at 11.23.28 PM.png">
            <a:extLst>
              <a:ext uri="{FF2B5EF4-FFF2-40B4-BE49-F238E27FC236}">
                <a16:creationId xmlns:a16="http://schemas.microsoft.com/office/drawing/2014/main" id="{E02F8B53-0E48-B14D-BE47-F784A1E916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117600"/>
            <a:ext cx="518160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Effect transition="in" filter="fade">
                                      <p:cBhvr>
                                        <p:cTn id="7" dur="2000"/>
                                        <p:tgtEl>
                                          <p:spTgt spid="1187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786">
                                            <p:txEl>
                                              <p:pRg st="1" end="1"/>
                                            </p:txEl>
                                          </p:spTgt>
                                        </p:tgtEl>
                                        <p:attrNameLst>
                                          <p:attrName>style.visibility</p:attrName>
                                        </p:attrNameLst>
                                      </p:cBhvr>
                                      <p:to>
                                        <p:strVal val="visible"/>
                                      </p:to>
                                    </p:set>
                                    <p:animEffect transition="in" filter="fade">
                                      <p:cBhvr>
                                        <p:cTn id="12" dur="2000"/>
                                        <p:tgtEl>
                                          <p:spTgt spid="1187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790"/>
                                        </p:tgtEl>
                                        <p:attrNameLst>
                                          <p:attrName>style.visibility</p:attrName>
                                        </p:attrNameLst>
                                      </p:cBhvr>
                                      <p:to>
                                        <p:strVal val="visible"/>
                                      </p:to>
                                    </p:set>
                                    <p:animEffect transition="in" filter="fade">
                                      <p:cBhvr>
                                        <p:cTn id="17" dur="2000"/>
                                        <p:tgtEl>
                                          <p:spTgt spid="11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20834" name="Rectangle 3">
            <a:extLst>
              <a:ext uri="{FF2B5EF4-FFF2-40B4-BE49-F238E27FC236}">
                <a16:creationId xmlns:a16="http://schemas.microsoft.com/office/drawing/2014/main" id="{DF323E77-2935-BD45-8EDB-4C5C547A66EB}"/>
              </a:ext>
            </a:extLst>
          </p:cNvPr>
          <p:cNvSpPr>
            <a:spLocks noChangeArrowheads="1"/>
          </p:cNvSpPr>
          <p:nvPr/>
        </p:nvSpPr>
        <p:spPr bwMode="auto">
          <a:xfrm>
            <a:off x="0" y="56388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total CNR luminosity ~2.5 X 10</a:t>
            </a:r>
            <a:r>
              <a:rPr kumimoji="0" lang="en-US" altLang="en-US" sz="2000" b="0"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L</a:t>
            </a:r>
            <a:r>
              <a:rPr kumimoji="0" lang="en-US" altLang="en-US" sz="2000" b="0" i="0" u="none" strike="noStrike" kern="1200" cap="none" spc="0" normalizeH="0" baseline="-25000" noProof="0">
                <a:ln>
                  <a:noFill/>
                </a:ln>
                <a:solidFill>
                  <a:srgbClr val="FFFFFF"/>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25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central OB + WR stars have luminosity ~2 X 10</a:t>
            </a:r>
            <a:r>
              <a:rPr kumimoji="0" lang="en-US" altLang="en-US" sz="2000" b="0"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7</a:t>
            </a: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L</a:t>
            </a:r>
            <a:r>
              <a:rPr kumimoji="0" lang="en-US" altLang="en-US" sz="2000" b="0" i="0" u="none" strike="noStrike" kern="1200" cap="none" spc="0" normalizeH="0" baseline="-25000" noProof="0">
                <a:ln>
                  <a:noFill/>
                </a:ln>
                <a:solidFill>
                  <a:srgbClr val="FFFFFF"/>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dust in ring absorbs all UV/opt photons … ring inner wall ~ 0.35 pc</a:t>
            </a:r>
          </a:p>
        </p:txBody>
      </p:sp>
      <p:sp>
        <p:nvSpPr>
          <p:cNvPr id="94211" name="Rectangle 2">
            <a:extLst>
              <a:ext uri="{FF2B5EF4-FFF2-40B4-BE49-F238E27FC236}">
                <a16:creationId xmlns:a16="http://schemas.microsoft.com/office/drawing/2014/main" id="{D6DE4A34-F3F3-8A45-BD8D-9D0BCC6D6895}"/>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Stellar Flux</a:t>
            </a:r>
          </a:p>
        </p:txBody>
      </p:sp>
      <p:sp>
        <p:nvSpPr>
          <p:cNvPr id="94212" name="TextBox 6">
            <a:extLst>
              <a:ext uri="{FF2B5EF4-FFF2-40B4-BE49-F238E27FC236}">
                <a16:creationId xmlns:a16="http://schemas.microsoft.com/office/drawing/2014/main" id="{5FAD2334-06DD-A446-94CC-88712865D58C}"/>
              </a:ext>
            </a:extLst>
          </p:cNvPr>
          <p:cNvSpPr txBox="1">
            <a:spLocks noChangeArrowheads="1"/>
          </p:cNvSpPr>
          <p:nvPr/>
        </p:nvSpPr>
        <p:spPr bwMode="auto">
          <a:xfrm>
            <a:off x="7621588" y="5072063"/>
            <a:ext cx="1217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Lau+ (2013)</a:t>
            </a:r>
          </a:p>
        </p:txBody>
      </p:sp>
      <p:pic>
        <p:nvPicPr>
          <p:cNvPr id="94213" name="Picture 5" descr="Screen Shot 2020-03-11 at 11.33.30 PM.png">
            <a:extLst>
              <a:ext uri="{FF2B5EF4-FFF2-40B4-BE49-F238E27FC236}">
                <a16:creationId xmlns:a16="http://schemas.microsoft.com/office/drawing/2014/main" id="{BB0020C0-DCBA-0149-BF7F-7D91879100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38200"/>
            <a:ext cx="56388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0834">
                                            <p:txEl>
                                              <p:pRg st="0" end="0"/>
                                            </p:txEl>
                                          </p:spTgt>
                                        </p:tgtEl>
                                        <p:attrNameLst>
                                          <p:attrName>style.visibility</p:attrName>
                                        </p:attrNameLst>
                                      </p:cBhvr>
                                      <p:to>
                                        <p:strVal val="visible"/>
                                      </p:to>
                                    </p:set>
                                    <p:animEffect transition="in" filter="fade">
                                      <p:cBhvr>
                                        <p:cTn id="7" dur="2000"/>
                                        <p:tgtEl>
                                          <p:spTgt spid="1208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0834">
                                            <p:txEl>
                                              <p:pRg st="1" end="1"/>
                                            </p:txEl>
                                          </p:spTgt>
                                        </p:tgtEl>
                                        <p:attrNameLst>
                                          <p:attrName>style.visibility</p:attrName>
                                        </p:attrNameLst>
                                      </p:cBhvr>
                                      <p:to>
                                        <p:strVal val="visible"/>
                                      </p:to>
                                    </p:set>
                                    <p:animEffect transition="in" filter="fade">
                                      <p:cBhvr>
                                        <p:cTn id="12" dur="2000"/>
                                        <p:tgtEl>
                                          <p:spTgt spid="1208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0834">
                                            <p:txEl>
                                              <p:pRg st="2" end="2"/>
                                            </p:txEl>
                                          </p:spTgt>
                                        </p:tgtEl>
                                        <p:attrNameLst>
                                          <p:attrName>style.visibility</p:attrName>
                                        </p:attrNameLst>
                                      </p:cBhvr>
                                      <p:to>
                                        <p:strVal val="visible"/>
                                      </p:to>
                                    </p:set>
                                    <p:animEffect transition="in" filter="fade">
                                      <p:cBhvr>
                                        <p:cTn id="17" dur="2000"/>
                                        <p:tgtEl>
                                          <p:spTgt spid="1208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C0F5AF79-9475-4349-A9E6-DC0FE3A8E392}"/>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pic>
        <p:nvPicPr>
          <p:cNvPr id="98306" name="Picture 3" descr="23_26">
            <a:extLst>
              <a:ext uri="{FF2B5EF4-FFF2-40B4-BE49-F238E27FC236}">
                <a16:creationId xmlns:a16="http://schemas.microsoft.com/office/drawing/2014/main" id="{5599CF1E-6C1B-CD4E-9436-516A72227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550"/>
            <a:ext cx="9144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CBEBAAD5-B096-E848-8105-ADC865CDC8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381000" y="739438"/>
            <a:ext cx="77724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http://www.astro.gsu.edu/~thenry/GALACTIC/</a:t>
            </a:r>
            <a:endPar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15 FEB		Level 0 … Refs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DONE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22 FEB		Level 1 … Outline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DONE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28 MAR	Level 2 … 1</a:t>
            </a:r>
            <a:r>
              <a:rPr kumimoji="0" lang="en-US" alt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5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18 APR		Presentations 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Tuesday 23 APR		Presentations II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25 APR		Level 4 … submit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4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6" end="6"/>
                                            </p:txEl>
                                          </p:spTgt>
                                        </p:tgtEl>
                                        <p:attrNameLst>
                                          <p:attrName>style.visibility</p:attrName>
                                        </p:attrNameLst>
                                      </p:cBhvr>
                                      <p:to>
                                        <p:strVal val="visible"/>
                                      </p:to>
                                    </p:set>
                                    <p:animEffect transition="in" filter="fade">
                                      <p:cBhvr>
                                        <p:cTn id="7" dur="2000"/>
                                        <p:tgtEl>
                                          <p:spTgt spid="140493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4933">
                                            <p:txEl>
                                              <p:pRg st="8" end="8"/>
                                            </p:txEl>
                                          </p:spTgt>
                                        </p:tgtEl>
                                        <p:attrNameLst>
                                          <p:attrName>style.visibility</p:attrName>
                                        </p:attrNameLst>
                                      </p:cBhvr>
                                      <p:to>
                                        <p:strVal val="visible"/>
                                      </p:to>
                                    </p:set>
                                    <p:animEffect transition="in" filter="fade">
                                      <p:cBhvr>
                                        <p:cTn id="12" dur="2000"/>
                                        <p:tgtEl>
                                          <p:spTgt spid="1404933">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04933">
                                            <p:txEl>
                                              <p:pRg st="9" end="9"/>
                                            </p:txEl>
                                          </p:spTgt>
                                        </p:tgtEl>
                                        <p:attrNameLst>
                                          <p:attrName>style.visibility</p:attrName>
                                        </p:attrNameLst>
                                      </p:cBhvr>
                                      <p:to>
                                        <p:strVal val="visible"/>
                                      </p:to>
                                    </p:set>
                                    <p:animEffect transition="in" filter="fade">
                                      <p:cBhvr>
                                        <p:cTn id="15" dur="2000"/>
                                        <p:tgtEl>
                                          <p:spTgt spid="1404933">
                                            <p:txEl>
                                              <p:pRg st="9" end="9"/>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04933">
                                            <p:txEl>
                                              <p:pRg st="11" end="11"/>
                                            </p:txEl>
                                          </p:spTgt>
                                        </p:tgtEl>
                                        <p:attrNameLst>
                                          <p:attrName>style.visibility</p:attrName>
                                        </p:attrNameLst>
                                      </p:cBhvr>
                                      <p:to>
                                        <p:strVal val="visible"/>
                                      </p:to>
                                    </p:set>
                                    <p:animEffect transition="in" filter="fade">
                                      <p:cBhvr>
                                        <p:cTn id="20" dur="2000"/>
                                        <p:tgtEl>
                                          <p:spTgt spid="140493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2000</a:t>
            </a:r>
          </a:p>
        </p:txBody>
      </p:sp>
      <p:sp>
        <p:nvSpPr>
          <p:cNvPr id="13" name="TextBox 12">
            <a:extLst>
              <a:ext uri="{FF2B5EF4-FFF2-40B4-BE49-F238E27FC236}">
                <a16:creationId xmlns:a16="http://schemas.microsoft.com/office/drawing/2014/main" id="{D0342DC6-E155-7D45-A2B9-17FDB7EB7A9B}"/>
              </a:ext>
            </a:extLst>
          </p:cNvPr>
          <p:cNvSpPr txBox="1"/>
          <p:nvPr/>
        </p:nvSpPr>
        <p:spPr>
          <a:xfrm>
            <a:off x="268299" y="1704201"/>
            <a:ext cx="95090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Nature 2000</a:t>
            </a:r>
          </a:p>
        </p:txBody>
      </p:sp>
      <p:pic>
        <p:nvPicPr>
          <p:cNvPr id="15" name="Picture 14" descr="Text&#10;&#10;Description automatically generated">
            <a:extLst>
              <a:ext uri="{FF2B5EF4-FFF2-40B4-BE49-F238E27FC236}">
                <a16:creationId xmlns:a16="http://schemas.microsoft.com/office/drawing/2014/main" id="{05F9D30B-6044-D943-A907-47FBC64E56A0}"/>
              </a:ext>
            </a:extLst>
          </p:cNvPr>
          <p:cNvPicPr>
            <a:picLocks noChangeAspect="1"/>
          </p:cNvPicPr>
          <p:nvPr/>
        </p:nvPicPr>
        <p:blipFill>
          <a:blip r:embed="rId3"/>
          <a:stretch>
            <a:fillRect/>
          </a:stretch>
        </p:blipFill>
        <p:spPr>
          <a:xfrm>
            <a:off x="245712" y="838200"/>
            <a:ext cx="2859066" cy="772905"/>
          </a:xfrm>
          <a:prstGeom prst="rect">
            <a:avLst/>
          </a:prstGeom>
        </p:spPr>
      </p:pic>
      <p:pic>
        <p:nvPicPr>
          <p:cNvPr id="19" name="Picture 18" descr="Table&#10;&#10;Description automatically generated">
            <a:extLst>
              <a:ext uri="{FF2B5EF4-FFF2-40B4-BE49-F238E27FC236}">
                <a16:creationId xmlns:a16="http://schemas.microsoft.com/office/drawing/2014/main" id="{C2072E51-4134-904A-BA96-434AE20F694E}"/>
              </a:ext>
            </a:extLst>
          </p:cNvPr>
          <p:cNvPicPr>
            <a:picLocks noChangeAspect="1"/>
          </p:cNvPicPr>
          <p:nvPr/>
        </p:nvPicPr>
        <p:blipFill>
          <a:blip r:embed="rId4"/>
          <a:stretch>
            <a:fillRect/>
          </a:stretch>
        </p:blipFill>
        <p:spPr>
          <a:xfrm>
            <a:off x="304800" y="2133600"/>
            <a:ext cx="8479818" cy="1371600"/>
          </a:xfrm>
          <a:prstGeom prst="rect">
            <a:avLst/>
          </a:prstGeom>
        </p:spPr>
      </p:pic>
      <p:pic>
        <p:nvPicPr>
          <p:cNvPr id="21" name="Picture 20" descr="Diagram&#10;&#10;Description automatically generated">
            <a:extLst>
              <a:ext uri="{FF2B5EF4-FFF2-40B4-BE49-F238E27FC236}">
                <a16:creationId xmlns:a16="http://schemas.microsoft.com/office/drawing/2014/main" id="{DE7CDFCD-53E0-DC4D-827A-6FEAEF721DFA}"/>
              </a:ext>
            </a:extLst>
          </p:cNvPr>
          <p:cNvPicPr>
            <a:picLocks noChangeAspect="1"/>
          </p:cNvPicPr>
          <p:nvPr/>
        </p:nvPicPr>
        <p:blipFill>
          <a:blip r:embed="rId5"/>
          <a:stretch>
            <a:fillRect/>
          </a:stretch>
        </p:blipFill>
        <p:spPr>
          <a:xfrm>
            <a:off x="3350489" y="863600"/>
            <a:ext cx="5484381" cy="5308600"/>
          </a:xfrm>
          <a:prstGeom prst="rect">
            <a:avLst/>
          </a:prstGeom>
        </p:spPr>
      </p:pic>
      <p:sp>
        <p:nvSpPr>
          <p:cNvPr id="22" name="TextBox 21">
            <a:extLst>
              <a:ext uri="{FF2B5EF4-FFF2-40B4-BE49-F238E27FC236}">
                <a16:creationId xmlns:a16="http://schemas.microsoft.com/office/drawing/2014/main" id="{BBCF91E7-E09E-BC45-9E98-08DF4DDE46CA}"/>
              </a:ext>
            </a:extLst>
          </p:cNvPr>
          <p:cNvSpPr txBox="1"/>
          <p:nvPr/>
        </p:nvSpPr>
        <p:spPr>
          <a:xfrm>
            <a:off x="426770" y="4572000"/>
            <a:ext cx="2621230"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astrometry 1995-1999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 stars within 0.005 pc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accelerations, not orbits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BH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3 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6</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14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3930711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20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fade">
                                      <p:cBhvr>
                                        <p:cTn id="22" dur="20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fade">
                                      <p:cBhvr>
                                        <p:cTn id="27" dur="2000"/>
                                        <p:tgtEl>
                                          <p:spTgt spid="2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animEffect transition="in" filter="fade">
                                      <p:cBhvr>
                                        <p:cTn id="32" dur="2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2002</a:t>
            </a:r>
          </a:p>
        </p:txBody>
      </p:sp>
      <p:pic>
        <p:nvPicPr>
          <p:cNvPr id="8" name="Picture 7" descr="Text&#10;&#10;Description automatically generated">
            <a:extLst>
              <a:ext uri="{FF2B5EF4-FFF2-40B4-BE49-F238E27FC236}">
                <a16:creationId xmlns:a16="http://schemas.microsoft.com/office/drawing/2014/main" id="{BDCE9A1C-B0C1-564A-B336-60C5DA97993D}"/>
              </a:ext>
            </a:extLst>
          </p:cNvPr>
          <p:cNvPicPr>
            <a:picLocks noChangeAspect="1"/>
          </p:cNvPicPr>
          <p:nvPr/>
        </p:nvPicPr>
        <p:blipFill>
          <a:blip r:embed="rId3"/>
          <a:stretch>
            <a:fillRect/>
          </a:stretch>
        </p:blipFill>
        <p:spPr>
          <a:xfrm>
            <a:off x="245712" y="838200"/>
            <a:ext cx="2859066" cy="1371600"/>
          </a:xfrm>
          <a:prstGeom prst="rect">
            <a:avLst/>
          </a:prstGeom>
        </p:spPr>
      </p:pic>
      <p:pic>
        <p:nvPicPr>
          <p:cNvPr id="10" name="Picture 9" descr="A picture containing text, nature, rain&#10;&#10;Description automatically generated">
            <a:extLst>
              <a:ext uri="{FF2B5EF4-FFF2-40B4-BE49-F238E27FC236}">
                <a16:creationId xmlns:a16="http://schemas.microsoft.com/office/drawing/2014/main" id="{74562D7B-F0BE-4740-8F73-2C033FB479C7}"/>
              </a:ext>
            </a:extLst>
          </p:cNvPr>
          <p:cNvPicPr>
            <a:picLocks noChangeAspect="1"/>
          </p:cNvPicPr>
          <p:nvPr/>
        </p:nvPicPr>
        <p:blipFill>
          <a:blip r:embed="rId4"/>
          <a:stretch>
            <a:fillRect/>
          </a:stretch>
        </p:blipFill>
        <p:spPr>
          <a:xfrm>
            <a:off x="304800" y="2690031"/>
            <a:ext cx="3505200" cy="3921071"/>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83A71CFA-F2CD-FD40-A36B-825540934C27}"/>
              </a:ext>
            </a:extLst>
          </p:cNvPr>
          <p:cNvPicPr>
            <a:picLocks noChangeAspect="1"/>
          </p:cNvPicPr>
          <p:nvPr/>
        </p:nvPicPr>
        <p:blipFill>
          <a:blip r:embed="rId5"/>
          <a:stretch>
            <a:fillRect/>
          </a:stretch>
        </p:blipFill>
        <p:spPr>
          <a:xfrm>
            <a:off x="4343400" y="990600"/>
            <a:ext cx="4383811" cy="5564838"/>
          </a:xfrm>
          <a:prstGeom prst="rect">
            <a:avLst/>
          </a:prstGeom>
        </p:spPr>
      </p:pic>
      <p:sp>
        <p:nvSpPr>
          <p:cNvPr id="13" name="TextBox 12">
            <a:extLst>
              <a:ext uri="{FF2B5EF4-FFF2-40B4-BE49-F238E27FC236}">
                <a16:creationId xmlns:a16="http://schemas.microsoft.com/office/drawing/2014/main" id="{D0342DC6-E155-7D45-A2B9-17FDB7EB7A9B}"/>
              </a:ext>
            </a:extLst>
          </p:cNvPr>
          <p:cNvSpPr txBox="1"/>
          <p:nvPr/>
        </p:nvSpPr>
        <p:spPr>
          <a:xfrm>
            <a:off x="268299" y="2286000"/>
            <a:ext cx="95090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Nature 2002</a:t>
            </a:r>
          </a:p>
        </p:txBody>
      </p:sp>
    </p:spTree>
    <p:extLst>
      <p:ext uri="{BB962C8B-B14F-4D97-AF65-F5344CB8AC3E}">
        <p14:creationId xmlns:p14="http://schemas.microsoft.com/office/powerpoint/2010/main" val="2264252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2002</a:t>
            </a:r>
          </a:p>
        </p:txBody>
      </p:sp>
      <p:pic>
        <p:nvPicPr>
          <p:cNvPr id="3" name="Picture 2" descr="A picture containing text, outdoor object, star, night sky&#10;&#10;Description automatically generated">
            <a:extLst>
              <a:ext uri="{FF2B5EF4-FFF2-40B4-BE49-F238E27FC236}">
                <a16:creationId xmlns:a16="http://schemas.microsoft.com/office/drawing/2014/main" id="{CD058AD5-1120-D647-8811-C31667DE2CF9}"/>
              </a:ext>
            </a:extLst>
          </p:cNvPr>
          <p:cNvPicPr>
            <a:picLocks noChangeAspect="1"/>
          </p:cNvPicPr>
          <p:nvPr/>
        </p:nvPicPr>
        <p:blipFill>
          <a:blip r:embed="rId3"/>
          <a:stretch>
            <a:fillRect/>
          </a:stretch>
        </p:blipFill>
        <p:spPr>
          <a:xfrm>
            <a:off x="334107" y="943707"/>
            <a:ext cx="4173863" cy="4173863"/>
          </a:xfrm>
          <a:prstGeom prst="rect">
            <a:avLst/>
          </a:prstGeom>
        </p:spPr>
      </p:pic>
      <p:pic>
        <p:nvPicPr>
          <p:cNvPr id="8" name="Picture 7" descr="Diagram&#10;&#10;Description automatically generated">
            <a:extLst>
              <a:ext uri="{FF2B5EF4-FFF2-40B4-BE49-F238E27FC236}">
                <a16:creationId xmlns:a16="http://schemas.microsoft.com/office/drawing/2014/main" id="{767FC29F-39E2-1549-BB4B-DDEF81672162}"/>
              </a:ext>
            </a:extLst>
          </p:cNvPr>
          <p:cNvPicPr>
            <a:picLocks noChangeAspect="1"/>
          </p:cNvPicPr>
          <p:nvPr/>
        </p:nvPicPr>
        <p:blipFill>
          <a:blip r:embed="rId4"/>
          <a:stretch>
            <a:fillRect/>
          </a:stretch>
        </p:blipFill>
        <p:spPr>
          <a:xfrm>
            <a:off x="4800600" y="914400"/>
            <a:ext cx="4173863" cy="3142175"/>
          </a:xfrm>
          <a:prstGeom prst="rect">
            <a:avLst/>
          </a:prstGeom>
        </p:spPr>
      </p:pic>
      <p:sp>
        <p:nvSpPr>
          <p:cNvPr id="10" name="TextBox 9">
            <a:extLst>
              <a:ext uri="{FF2B5EF4-FFF2-40B4-BE49-F238E27FC236}">
                <a16:creationId xmlns:a16="http://schemas.microsoft.com/office/drawing/2014/main" id="{3D1EB112-6935-0B41-8A93-8BFD2E097A2F}"/>
              </a:ext>
            </a:extLst>
          </p:cNvPr>
          <p:cNvSpPr txBox="1"/>
          <p:nvPr/>
        </p:nvSpPr>
        <p:spPr>
          <a:xfrm>
            <a:off x="5410200" y="4657731"/>
            <a:ext cx="2693366"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astrometry 1992-2002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SO-2 orbital P = 15.2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yr</a:t>
            </a: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pericenter 17 light hours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BH</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3.7 </a:t>
            </a:r>
            <a:r>
              <a:rPr kumimoji="0" 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(1.5)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6</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14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2776993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20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20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2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2CD4B38-C89D-B34B-A1DE-AAA42B508999}"/>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MW Central BH Mass</a:t>
            </a:r>
          </a:p>
        </p:txBody>
      </p:sp>
      <p:sp>
        <p:nvSpPr>
          <p:cNvPr id="5" name="TextBox 1">
            <a:extLst>
              <a:ext uri="{FF2B5EF4-FFF2-40B4-BE49-F238E27FC236}">
                <a16:creationId xmlns:a16="http://schemas.microsoft.com/office/drawing/2014/main" id="{8EE24964-3A1C-014B-B5D4-F551AA9074E7}"/>
              </a:ext>
            </a:extLst>
          </p:cNvPr>
          <p:cNvSpPr txBox="1">
            <a:spLocks noChangeArrowheads="1"/>
          </p:cNvSpPr>
          <p:nvPr/>
        </p:nvSpPr>
        <p:spPr bwMode="auto">
          <a:xfrm>
            <a:off x="1219200" y="990600"/>
            <a:ext cx="6548437" cy="214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is the mass of the central black hole?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Kepler’s Third Law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star</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a</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P</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2CD4B38-C89D-B34B-A1DE-AAA42B508999}"/>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MW Central BH Mass</a:t>
            </a:r>
          </a:p>
        </p:txBody>
      </p:sp>
      <p:sp>
        <p:nvSpPr>
          <p:cNvPr id="5" name="TextBox 1">
            <a:extLst>
              <a:ext uri="{FF2B5EF4-FFF2-40B4-BE49-F238E27FC236}">
                <a16:creationId xmlns:a16="http://schemas.microsoft.com/office/drawing/2014/main" id="{8EE24964-3A1C-014B-B5D4-F551AA9074E7}"/>
              </a:ext>
            </a:extLst>
          </p:cNvPr>
          <p:cNvSpPr txBox="1">
            <a:spLocks noChangeArrowheads="1"/>
          </p:cNvSpPr>
          <p:nvPr/>
        </p:nvSpPr>
        <p:spPr bwMode="auto">
          <a:xfrm>
            <a:off x="1219200" y="990600"/>
            <a:ext cx="654843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is the mass of the central black hole?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Kepler’s Third Law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star</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a</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P</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&gt;&gt;&gt;&gt;&gt; </a:t>
            </a:r>
            <a:r>
              <a:rPr kumimoji="0" lang="en-US" altLang="en-US" sz="2000" b="0" i="0"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star</a:t>
            </a:r>
            <a:endPar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a</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P</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a = 0.1 arcsec … P = 15 </a:t>
            </a:r>
            <a:r>
              <a:rPr kumimoji="0" lang="en-US" altLang="en-US" sz="2000" b="0" i="0"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yr</a:t>
            </a:r>
            <a:endPar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but, 0.1 arcsec at 8 kpc = 800 AU</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800</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15</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 </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2 X 10</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M</a:t>
            </a:r>
            <a:r>
              <a:rPr kumimoji="0" lang="en-US" altLang="en-US" sz="14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4108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2000"/>
                                        <p:tgtEl>
                                          <p:spTgt spid="5">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fade">
                                      <p:cBhvr>
                                        <p:cTn id="12" dur="2000"/>
                                        <p:tgtEl>
                                          <p:spTgt spid="5">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animEffect transition="in" filter="fade">
                                      <p:cBhvr>
                                        <p:cTn id="17" dur="2000"/>
                                        <p:tgtEl>
                                          <p:spTgt spid="5">
                                            <p:txEl>
                                              <p:pRg st="11" end="1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3" end="13"/>
                                            </p:txEl>
                                          </p:spTgt>
                                        </p:tgtEl>
                                        <p:attrNameLst>
                                          <p:attrName>style.visibility</p:attrName>
                                        </p:attrNameLst>
                                      </p:cBhvr>
                                      <p:to>
                                        <p:strVal val="visible"/>
                                      </p:to>
                                    </p:set>
                                    <p:animEffect transition="in" filter="fade">
                                      <p:cBhvr>
                                        <p:cTn id="22" dur="2000"/>
                                        <p:tgtEl>
                                          <p:spTgt spid="5">
                                            <p:txEl>
                                              <p:pRg st="13" end="1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animEffect transition="in" filter="fade">
                                      <p:cBhvr>
                                        <p:cTn id="27" dur="2000"/>
                                        <p:tgtEl>
                                          <p:spTgt spid="5">
                                            <p:txEl>
                                              <p:pRg st="15" end="1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7" end="17"/>
                                            </p:txEl>
                                          </p:spTgt>
                                        </p:tgtEl>
                                        <p:attrNameLst>
                                          <p:attrName>style.visibility</p:attrName>
                                        </p:attrNameLst>
                                      </p:cBhvr>
                                      <p:to>
                                        <p:strVal val="visible"/>
                                      </p:to>
                                    </p:set>
                                    <p:animEffect transition="in" filter="fade">
                                      <p:cBhvr>
                                        <p:cTn id="32" dur="20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2008</a:t>
            </a:r>
          </a:p>
        </p:txBody>
      </p:sp>
      <p:sp>
        <p:nvSpPr>
          <p:cNvPr id="13" name="TextBox 12">
            <a:extLst>
              <a:ext uri="{FF2B5EF4-FFF2-40B4-BE49-F238E27FC236}">
                <a16:creationId xmlns:a16="http://schemas.microsoft.com/office/drawing/2014/main" id="{D0342DC6-E155-7D45-A2B9-17FDB7EB7A9B}"/>
              </a:ext>
            </a:extLst>
          </p:cNvPr>
          <p:cNvSpPr txBox="1"/>
          <p:nvPr/>
        </p:nvSpPr>
        <p:spPr>
          <a:xfrm>
            <a:off x="268299" y="1704201"/>
            <a:ext cx="7777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ApJ</a:t>
            </a: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2008</a:t>
            </a:r>
          </a:p>
        </p:txBody>
      </p:sp>
      <p:sp>
        <p:nvSpPr>
          <p:cNvPr id="22" name="TextBox 21">
            <a:extLst>
              <a:ext uri="{FF2B5EF4-FFF2-40B4-BE49-F238E27FC236}">
                <a16:creationId xmlns:a16="http://schemas.microsoft.com/office/drawing/2014/main" id="{BBCF91E7-E09E-BC45-9E98-08DF4DDE46CA}"/>
              </a:ext>
            </a:extLst>
          </p:cNvPr>
          <p:cNvSpPr txBox="1"/>
          <p:nvPr/>
        </p:nvSpPr>
        <p:spPr>
          <a:xfrm>
            <a:off x="426770" y="5153799"/>
            <a:ext cx="3121880"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astrometry + RV  1992-2007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3D orbit of SO-2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8.4 </a:t>
            </a:r>
            <a:r>
              <a:rPr kumimoji="0" 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(0.4)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kpc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BH</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4.5 </a:t>
            </a:r>
            <a:r>
              <a:rPr kumimoji="0" 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(0.4)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6</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14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pic>
        <p:nvPicPr>
          <p:cNvPr id="3" name="Picture 2" descr="Text&#10;&#10;Description automatically generated">
            <a:extLst>
              <a:ext uri="{FF2B5EF4-FFF2-40B4-BE49-F238E27FC236}">
                <a16:creationId xmlns:a16="http://schemas.microsoft.com/office/drawing/2014/main" id="{8D9D2EA5-072F-5C42-86C2-5746A2E60F48}"/>
              </a:ext>
            </a:extLst>
          </p:cNvPr>
          <p:cNvPicPr>
            <a:picLocks noChangeAspect="1"/>
          </p:cNvPicPr>
          <p:nvPr/>
        </p:nvPicPr>
        <p:blipFill>
          <a:blip r:embed="rId3"/>
          <a:stretch>
            <a:fillRect/>
          </a:stretch>
        </p:blipFill>
        <p:spPr>
          <a:xfrm>
            <a:off x="245712" y="838200"/>
            <a:ext cx="5181600" cy="780789"/>
          </a:xfrm>
          <a:prstGeom prst="rect">
            <a:avLst/>
          </a:prstGeom>
        </p:spPr>
      </p:pic>
      <p:pic>
        <p:nvPicPr>
          <p:cNvPr id="5" name="Picture 4" descr="Chart, diagram, histogram&#10;&#10;Description automatically generated">
            <a:extLst>
              <a:ext uri="{FF2B5EF4-FFF2-40B4-BE49-F238E27FC236}">
                <a16:creationId xmlns:a16="http://schemas.microsoft.com/office/drawing/2014/main" id="{80443B0C-FEA6-E845-B797-A4ACF40321AA}"/>
              </a:ext>
            </a:extLst>
          </p:cNvPr>
          <p:cNvPicPr>
            <a:picLocks noChangeAspect="1"/>
          </p:cNvPicPr>
          <p:nvPr/>
        </p:nvPicPr>
        <p:blipFill>
          <a:blip r:embed="rId4"/>
          <a:stretch>
            <a:fillRect/>
          </a:stretch>
        </p:blipFill>
        <p:spPr>
          <a:xfrm>
            <a:off x="5867400" y="838200"/>
            <a:ext cx="2748159" cy="5542376"/>
          </a:xfrm>
          <a:prstGeom prst="rect">
            <a:avLst/>
          </a:prstGeom>
        </p:spPr>
      </p:pic>
      <p:pic>
        <p:nvPicPr>
          <p:cNvPr id="7" name="Picture 6">
            <a:extLst>
              <a:ext uri="{FF2B5EF4-FFF2-40B4-BE49-F238E27FC236}">
                <a16:creationId xmlns:a16="http://schemas.microsoft.com/office/drawing/2014/main" id="{2C4D4CE2-FB97-764E-8380-8F901BFCA3F1}"/>
              </a:ext>
            </a:extLst>
          </p:cNvPr>
          <p:cNvPicPr>
            <a:picLocks noChangeAspect="1"/>
          </p:cNvPicPr>
          <p:nvPr/>
        </p:nvPicPr>
        <p:blipFill>
          <a:blip r:embed="rId5"/>
          <a:stretch>
            <a:fillRect/>
          </a:stretch>
        </p:blipFill>
        <p:spPr>
          <a:xfrm>
            <a:off x="304800" y="2070091"/>
            <a:ext cx="4230155" cy="2912465"/>
          </a:xfrm>
          <a:prstGeom prst="rect">
            <a:avLst/>
          </a:prstGeom>
        </p:spPr>
      </p:pic>
      <p:pic>
        <p:nvPicPr>
          <p:cNvPr id="9" name="Picture 8" descr="Chart, diagram&#10;&#10;Description automatically generated with medium confidence">
            <a:extLst>
              <a:ext uri="{FF2B5EF4-FFF2-40B4-BE49-F238E27FC236}">
                <a16:creationId xmlns:a16="http://schemas.microsoft.com/office/drawing/2014/main" id="{64C41F68-B640-3F47-AE50-A24460F64D45}"/>
              </a:ext>
            </a:extLst>
          </p:cNvPr>
          <p:cNvPicPr>
            <a:picLocks noChangeAspect="1"/>
          </p:cNvPicPr>
          <p:nvPr/>
        </p:nvPicPr>
        <p:blipFill>
          <a:blip r:embed="rId6"/>
          <a:stretch>
            <a:fillRect/>
          </a:stretch>
        </p:blipFill>
        <p:spPr>
          <a:xfrm>
            <a:off x="4648200" y="2070090"/>
            <a:ext cx="4078239" cy="4310485"/>
          </a:xfrm>
          <a:prstGeom prst="rect">
            <a:avLst/>
          </a:prstGeom>
        </p:spPr>
      </p:pic>
    </p:spTree>
    <p:extLst>
      <p:ext uri="{BB962C8B-B14F-4D97-AF65-F5344CB8AC3E}">
        <p14:creationId xmlns:p14="http://schemas.microsoft.com/office/powerpoint/2010/main" val="1232625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20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fade">
                                      <p:cBhvr>
                                        <p:cTn id="22" dur="20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2" end="2"/>
                                            </p:txEl>
                                          </p:spTgt>
                                        </p:tgtEl>
                                        <p:attrNameLst>
                                          <p:attrName>style.visibility</p:attrName>
                                        </p:attrNameLst>
                                      </p:cBhvr>
                                      <p:to>
                                        <p:strVal val="visible"/>
                                      </p:to>
                                    </p:set>
                                    <p:animEffect transition="in" filter="fade">
                                      <p:cBhvr>
                                        <p:cTn id="32" dur="2000"/>
                                        <p:tgtEl>
                                          <p:spTgt spid="2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3" end="3"/>
                                            </p:txEl>
                                          </p:spTgt>
                                        </p:tgtEl>
                                        <p:attrNameLst>
                                          <p:attrName>style.visibility</p:attrName>
                                        </p:attrNameLst>
                                      </p:cBhvr>
                                      <p:to>
                                        <p:strVal val="visible"/>
                                      </p:to>
                                    </p:set>
                                    <p:animEffect transition="in" filter="fade">
                                      <p:cBhvr>
                                        <p:cTn id="37" dur="2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2020</a:t>
            </a:r>
          </a:p>
        </p:txBody>
      </p:sp>
      <p:pic>
        <p:nvPicPr>
          <p:cNvPr id="10" name="Picture 1" descr="Central_Image_2016.png">
            <a:extLst>
              <a:ext uri="{FF2B5EF4-FFF2-40B4-BE49-F238E27FC236}">
                <a16:creationId xmlns:a16="http://schemas.microsoft.com/office/drawing/2014/main" id="{9F84589F-A307-DB4E-B98B-1F8A04862C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C_animation_2020" descr="GC_animation_2020">
            <a:hlinkClick r:id="" action="ppaction://media"/>
            <a:extLst>
              <a:ext uri="{FF2B5EF4-FFF2-40B4-BE49-F238E27FC236}">
                <a16:creationId xmlns:a16="http://schemas.microsoft.com/office/drawing/2014/main" id="{9D4F2368-597B-7B48-B973-D13D08390FBC}"/>
              </a:ext>
            </a:extLst>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4730750" y="1143000"/>
            <a:ext cx="4038600" cy="4038600"/>
          </a:xfrm>
          <a:prstGeom prst="rect">
            <a:avLst/>
          </a:prstGeom>
        </p:spPr>
      </p:pic>
    </p:spTree>
    <p:extLst>
      <p:ext uri="{BB962C8B-B14F-4D97-AF65-F5344CB8AC3E}">
        <p14:creationId xmlns:p14="http://schemas.microsoft.com/office/powerpoint/2010/main" val="2409849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2022</a:t>
            </a:r>
          </a:p>
        </p:txBody>
      </p:sp>
      <p:pic>
        <p:nvPicPr>
          <p:cNvPr id="75779" name="Picture 1">
            <a:extLst>
              <a:ext uri="{FF2B5EF4-FFF2-40B4-BE49-F238E27FC236}">
                <a16:creationId xmlns:a16="http://schemas.microsoft.com/office/drawing/2014/main" id="{9E465BA3-B2B5-1B47-8D6E-AAD8625615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8700"/>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right orange circle in space&#10;&#10;Description automatically generated">
            <a:extLst>
              <a:ext uri="{FF2B5EF4-FFF2-40B4-BE49-F238E27FC236}">
                <a16:creationId xmlns:a16="http://schemas.microsoft.com/office/drawing/2014/main" id="{5814B15E-4B09-FFC4-C178-EF568990E20B}"/>
              </a:ext>
            </a:extLst>
          </p:cNvPr>
          <p:cNvPicPr>
            <a:picLocks noChangeAspect="1"/>
          </p:cNvPicPr>
          <p:nvPr/>
        </p:nvPicPr>
        <p:blipFill>
          <a:blip r:embed="rId4"/>
          <a:stretch>
            <a:fillRect/>
          </a:stretch>
        </p:blipFill>
        <p:spPr>
          <a:xfrm>
            <a:off x="1905000" y="685800"/>
            <a:ext cx="5334000" cy="5334000"/>
          </a:xfrm>
          <a:prstGeom prst="rect">
            <a:avLst/>
          </a:prstGeom>
        </p:spPr>
      </p:pic>
      <p:sp>
        <p:nvSpPr>
          <p:cNvPr id="3" name="TextBox 2">
            <a:extLst>
              <a:ext uri="{FF2B5EF4-FFF2-40B4-BE49-F238E27FC236}">
                <a16:creationId xmlns:a16="http://schemas.microsoft.com/office/drawing/2014/main" id="{22F769CF-3EC0-BE91-AE2E-C872A528A2AF}"/>
              </a:ext>
            </a:extLst>
          </p:cNvPr>
          <p:cNvSpPr txBox="1"/>
          <p:nvPr/>
        </p:nvSpPr>
        <p:spPr>
          <a:xfrm>
            <a:off x="745717" y="5385137"/>
            <a:ext cx="7901522" cy="16312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Event Horizon Telescope … 8 radio telescopes</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across Earth .. </a:t>
            </a:r>
            <a:r>
              <a:rPr lang="en-US" sz="2000" dirty="0">
                <a:solidFill>
                  <a:srgbClr val="FFFF00"/>
                </a:solidFill>
                <a:latin typeface="Times New Roman" panose="02020603050405020304" pitchFamily="18" charset="0"/>
                <a:cs typeface="Times New Roman" panose="02020603050405020304" pitchFamily="18" charset="0"/>
              </a:rPr>
              <a:t>a</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 1.3 mm</a:t>
            </a: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FFFF00"/>
                </a:solidFill>
                <a:latin typeface="Times New Roman" panose="02020603050405020304" pitchFamily="18" charset="0"/>
                <a:cs typeface="Times New Roman" panose="02020603050405020304" pitchFamily="18" charset="0"/>
              </a:rPr>
              <a:t>t</a:t>
            </a:r>
            <a:r>
              <a:rPr lang="en-US" sz="2000" noProof="0" dirty="0" err="1">
                <a:solidFill>
                  <a:srgbClr val="FFFF00"/>
                </a:solidFill>
                <a:latin typeface="Times New Roman" panose="02020603050405020304" pitchFamily="18" charset="0"/>
                <a:cs typeface="Times New Roman" panose="02020603050405020304" pitchFamily="18" charset="0"/>
              </a:rPr>
              <a:t>ough</a:t>
            </a:r>
            <a:r>
              <a:rPr lang="en-US" sz="2000" noProof="0" dirty="0">
                <a:solidFill>
                  <a:srgbClr val="FFFF00"/>
                </a:solidFill>
                <a:latin typeface="Times New Roman" panose="02020603050405020304" pitchFamily="18" charset="0"/>
                <a:cs typeface="Times New Roman" panose="02020603050405020304" pitchFamily="18" charset="0"/>
              </a:rPr>
              <a:t> to image … </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glowing gas that takes &lt; 30 minutes to orbit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baseline="0" dirty="0">
                <a:solidFill>
                  <a:srgbClr val="FFFF00"/>
                </a:solidFill>
                <a:latin typeface="Times New Roman" panose="02020603050405020304" pitchFamily="18" charset="0"/>
                <a:cs typeface="Times New Roman" panose="02020603050405020304" pitchFamily="18" charset="0"/>
              </a:rPr>
              <a:t>	ring</a:t>
            </a:r>
            <a:r>
              <a:rPr lang="en-US" sz="2000" dirty="0">
                <a:solidFill>
                  <a:srgbClr val="FFFF00"/>
                </a:solidFill>
                <a:latin typeface="Times New Roman" panose="02020603050405020304" pitchFamily="18" charset="0"/>
                <a:cs typeface="Times New Roman" panose="02020603050405020304" pitchFamily="18" charset="0"/>
              </a:rPr>
              <a:t> diameter = 52 (2) </a:t>
            </a:r>
            <a:r>
              <a:rPr lang="en-US" sz="2000" dirty="0" err="1">
                <a:solidFill>
                  <a:srgbClr val="FFFF00"/>
                </a:solidFill>
                <a:latin typeface="Times New Roman" panose="02020603050405020304" pitchFamily="18" charset="0"/>
                <a:cs typeface="Times New Roman" panose="02020603050405020304" pitchFamily="18" charset="0"/>
              </a:rPr>
              <a:t>microarcseconds</a:t>
            </a:r>
            <a:r>
              <a:rPr lang="en-US" sz="2000" dirty="0">
                <a:solidFill>
                  <a:srgbClr val="FFFF00"/>
                </a:solidFill>
                <a:latin typeface="Times New Roman" panose="02020603050405020304" pitchFamily="18" charset="0"/>
                <a:cs typeface="Times New Roman" panose="02020603050405020304" pitchFamily="18" charset="0"/>
              </a:rPr>
              <a:t> … a “donut on the Moon”</a:t>
            </a:r>
          </a:p>
          <a:p>
            <a:pPr>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lang="en-US" sz="2000" dirty="0">
                <a:solidFill>
                  <a:srgbClr val="FFFF00"/>
                </a:solidFill>
                <a:latin typeface="Times New Roman" panose="02020603050405020304" pitchFamily="18" charset="0"/>
                <a:cs typeface="Times New Roman" panose="02020603050405020304" pitchFamily="18" charset="0"/>
              </a:rPr>
              <a:t>M</a:t>
            </a:r>
            <a:r>
              <a:rPr lang="en-US" sz="2000" baseline="-25000" dirty="0">
                <a:solidFill>
                  <a:srgbClr val="FFFF00"/>
                </a:solidFill>
                <a:latin typeface="Times New Roman" panose="02020603050405020304" pitchFamily="18" charset="0"/>
                <a:cs typeface="Times New Roman" panose="02020603050405020304" pitchFamily="18" charset="0"/>
              </a:rPr>
              <a:t>BH</a:t>
            </a:r>
            <a:r>
              <a:rPr lang="en-US" sz="2000" dirty="0">
                <a:solidFill>
                  <a:srgbClr val="FFFF00"/>
                </a:solidFill>
                <a:latin typeface="Times New Roman" panose="02020603050405020304" pitchFamily="18" charset="0"/>
                <a:cs typeface="Times New Roman" panose="02020603050405020304" pitchFamily="18" charset="0"/>
              </a:rPr>
              <a:t> = 4 </a:t>
            </a:r>
            <a:r>
              <a:rPr lang="en-US" sz="1000" dirty="0">
                <a:solidFill>
                  <a:srgbClr val="FFFF00"/>
                </a:solidFill>
                <a:latin typeface="Times New Roman" panose="02020603050405020304" pitchFamily="18" charset="0"/>
                <a:cs typeface="Times New Roman" panose="02020603050405020304" pitchFamily="18" charset="0"/>
              </a:rPr>
              <a:t> </a:t>
            </a:r>
            <a:r>
              <a:rPr lang="en-US" sz="2000" dirty="0">
                <a:solidFill>
                  <a:srgbClr val="FFFF00"/>
                </a:solidFill>
                <a:latin typeface="Times New Roman" panose="02020603050405020304" pitchFamily="18" charset="0"/>
                <a:cs typeface="Times New Roman" panose="02020603050405020304" pitchFamily="18" charset="0"/>
              </a:rPr>
              <a:t>X 10</a:t>
            </a:r>
            <a:r>
              <a:rPr lang="en-US" sz="2000" baseline="30000" dirty="0">
                <a:solidFill>
                  <a:srgbClr val="FFFF00"/>
                </a:solidFill>
                <a:latin typeface="Times New Roman" panose="02020603050405020304" pitchFamily="18" charset="0"/>
                <a:cs typeface="Times New Roman" panose="02020603050405020304" pitchFamily="18" charset="0"/>
              </a:rPr>
              <a:t>6</a:t>
            </a:r>
            <a:r>
              <a:rPr lang="en-US" sz="2000" dirty="0">
                <a:solidFill>
                  <a:srgbClr val="FFFF00"/>
                </a:solidFill>
                <a:latin typeface="Times New Roman" panose="02020603050405020304" pitchFamily="18" charset="0"/>
                <a:cs typeface="Times New Roman" panose="02020603050405020304" pitchFamily="18" charset="0"/>
              </a:rPr>
              <a:t> M</a:t>
            </a:r>
            <a:r>
              <a:rPr lang="en-US" sz="1400" baseline="-25000" dirty="0">
                <a:solidFill>
                  <a:srgbClr val="FFFF00"/>
                </a:solidFill>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444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D3B85D75-ABE3-3F4A-B685-2A9302D9939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  VERY Close</a:t>
            </a:r>
          </a:p>
        </p:txBody>
      </p:sp>
      <p:sp>
        <p:nvSpPr>
          <p:cNvPr id="100354" name="Rectangle 2">
            <a:extLst>
              <a:ext uri="{FF2B5EF4-FFF2-40B4-BE49-F238E27FC236}">
                <a16:creationId xmlns:a16="http://schemas.microsoft.com/office/drawing/2014/main" id="{71BC6EBF-E37E-A54D-AC9E-B160316CF060}"/>
              </a:ext>
            </a:extLst>
          </p:cNvPr>
          <p:cNvSpPr>
            <a:spLocks noChangeArrowheads="1"/>
          </p:cNvSpPr>
          <p:nvPr/>
        </p:nvSpPr>
        <p:spPr bwMode="auto">
          <a:xfrm>
            <a:off x="533400" y="914400"/>
            <a:ext cx="8077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 report the detection of continuous positional and polarization changes of the compact source SgrA* in high states (“flares”) of its </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variable near-infrared emission</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with the near-infrared GRAVITY-Very Large Telescope Interferometer (VLTI) beam-combining instrument. In three prominent bright flares, the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position centroids exhibit clockwise looped motion on the sky, on scales of typically 150 μas over a few tens of minutes, corresponding to about 30% the speed of light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the same time, the flares exhibit continuous rotation of the polarization angle, with about the same 45(±15) min period as that of the centroid motions. Modelling with relativistic ray tracing shows that these findings are all consistent with a </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near face-on, circular orbit of a compact polarized “hot spot” of infrared synchrotron emission at approximately six to ten times the gravitational radius of a black hole of 4 million solar masses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This corresponds to the region just outside the innermost, stable, prograde circular orbit (ISCO) of a Schwarzschild–Kerr black hole, or near the retrograde ISCO of a highly spun-up Kerr hole. The polarization signature is consistent with orbital motion in a strong poloidal magnetic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GRAVITY Collaboration (2018)</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1" name="Picture 5" descr="Screen Shot 2020-03-12 at 12.07.16 PM.png">
            <a:extLst>
              <a:ext uri="{FF2B5EF4-FFF2-40B4-BE49-F238E27FC236}">
                <a16:creationId xmlns:a16="http://schemas.microsoft.com/office/drawing/2014/main" id="{42D94AB1-45D8-7547-AC12-D10BABF51E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3600"/>
            <a:ext cx="67056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a:extLst>
              <a:ext uri="{FF2B5EF4-FFF2-40B4-BE49-F238E27FC236}">
                <a16:creationId xmlns:a16="http://schemas.microsoft.com/office/drawing/2014/main" id="{EFFEC6A8-B4B1-0646-B2FB-BAEAE2D8C60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  VERY Close</a:t>
            </a:r>
          </a:p>
        </p:txBody>
      </p:sp>
      <p:sp>
        <p:nvSpPr>
          <p:cNvPr id="102403" name="TextBox 2">
            <a:extLst>
              <a:ext uri="{FF2B5EF4-FFF2-40B4-BE49-F238E27FC236}">
                <a16:creationId xmlns:a16="http://schemas.microsoft.com/office/drawing/2014/main" id="{E9F8CC85-529E-7E45-B4B1-9EDDE5BE295D}"/>
              </a:ext>
            </a:extLst>
          </p:cNvPr>
          <p:cNvSpPr txBox="1">
            <a:spLocks noChangeArrowheads="1"/>
          </p:cNvSpPr>
          <p:nvPr/>
        </p:nvSpPr>
        <p:spPr bwMode="auto">
          <a:xfrm>
            <a:off x="1371600" y="1981200"/>
            <a:ext cx="51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EW</a:t>
            </a:r>
          </a:p>
        </p:txBody>
      </p:sp>
      <p:sp>
        <p:nvSpPr>
          <p:cNvPr id="102404" name="TextBox 3">
            <a:extLst>
              <a:ext uri="{FF2B5EF4-FFF2-40B4-BE49-F238E27FC236}">
                <a16:creationId xmlns:a16="http://schemas.microsoft.com/office/drawing/2014/main" id="{A9D180AA-7B5C-D441-B139-0E450F978752}"/>
              </a:ext>
            </a:extLst>
          </p:cNvPr>
          <p:cNvSpPr txBox="1">
            <a:spLocks noChangeArrowheads="1"/>
          </p:cNvSpPr>
          <p:nvPr/>
        </p:nvSpPr>
        <p:spPr bwMode="auto">
          <a:xfrm>
            <a:off x="8196263" y="3995738"/>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2405" name="TextBox 6">
            <a:extLst>
              <a:ext uri="{FF2B5EF4-FFF2-40B4-BE49-F238E27FC236}">
                <a16:creationId xmlns:a16="http://schemas.microsoft.com/office/drawing/2014/main" id="{4FA3C39C-B70E-A64A-A1D2-0DDC183F72A8}"/>
              </a:ext>
            </a:extLst>
          </p:cNvPr>
          <p:cNvSpPr txBox="1">
            <a:spLocks noChangeArrowheads="1"/>
          </p:cNvSpPr>
          <p:nvPr/>
        </p:nvSpPr>
        <p:spPr bwMode="auto">
          <a:xfrm>
            <a:off x="2286000" y="1219200"/>
            <a:ext cx="469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NS</a:t>
            </a:r>
          </a:p>
        </p:txBody>
      </p:sp>
      <p:sp>
        <p:nvSpPr>
          <p:cNvPr id="102406" name="TextBox 7">
            <a:extLst>
              <a:ext uri="{FF2B5EF4-FFF2-40B4-BE49-F238E27FC236}">
                <a16:creationId xmlns:a16="http://schemas.microsoft.com/office/drawing/2014/main" id="{B9933BB0-DF32-A242-84E3-14F023666E94}"/>
              </a:ext>
            </a:extLst>
          </p:cNvPr>
          <p:cNvSpPr txBox="1">
            <a:spLocks noChangeArrowheads="1"/>
          </p:cNvSpPr>
          <p:nvPr/>
        </p:nvSpPr>
        <p:spPr bwMode="auto">
          <a:xfrm>
            <a:off x="2133600" y="2590800"/>
            <a:ext cx="503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flux</a:t>
            </a:r>
          </a:p>
        </p:txBody>
      </p:sp>
      <p:sp>
        <p:nvSpPr>
          <p:cNvPr id="5" name="TextBox 4">
            <a:extLst>
              <a:ext uri="{FF2B5EF4-FFF2-40B4-BE49-F238E27FC236}">
                <a16:creationId xmlns:a16="http://schemas.microsoft.com/office/drawing/2014/main" id="{485AAB60-F647-A942-8026-1CEF63620D1A}"/>
              </a:ext>
            </a:extLst>
          </p:cNvPr>
          <p:cNvSpPr txBox="1">
            <a:spLocks noChangeArrowheads="1"/>
          </p:cNvSpPr>
          <p:nvPr/>
        </p:nvSpPr>
        <p:spPr bwMode="auto">
          <a:xfrm>
            <a:off x="6907213" y="1547813"/>
            <a:ext cx="17938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hot spot motion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orbit includes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light bending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lensing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time dilation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6-10 times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BH horizon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30% c !!!</a:t>
            </a:r>
          </a:p>
        </p:txBody>
      </p:sp>
      <p:pic>
        <p:nvPicPr>
          <p:cNvPr id="102408" name="Picture 8" descr="Screen Shot 2020-03-12 at 12.07.24 PM.png">
            <a:extLst>
              <a:ext uri="{FF2B5EF4-FFF2-40B4-BE49-F238E27FC236}">
                <a16:creationId xmlns:a16="http://schemas.microsoft.com/office/drawing/2014/main" id="{8EEADE4C-F919-1C4A-8571-24B2968021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69310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9" name="TextBox 9">
            <a:extLst>
              <a:ext uri="{FF2B5EF4-FFF2-40B4-BE49-F238E27FC236}">
                <a16:creationId xmlns:a16="http://schemas.microsoft.com/office/drawing/2014/main" id="{F7D1FE63-64F0-F147-AA4D-8AF76172A089}"/>
              </a:ext>
            </a:extLst>
          </p:cNvPr>
          <p:cNvSpPr txBox="1">
            <a:spLocks noChangeArrowheads="1"/>
          </p:cNvSpPr>
          <p:nvPr/>
        </p:nvSpPr>
        <p:spPr bwMode="auto">
          <a:xfrm>
            <a:off x="6738938" y="5892800"/>
            <a:ext cx="2252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GRAVITY Collaboration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(2018)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2000"/>
                                        <p:tgtEl>
                                          <p:spTgt spid="5">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2000"/>
                                        <p:tgtEl>
                                          <p:spTgt spid="5">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2000"/>
                                        <p:tgtEl>
                                          <p:spTgt spid="5">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2000"/>
                                        <p:tgtEl>
                                          <p:spTgt spid="5">
                                            <p:txEl>
                                              <p:pRg st="9" end="9"/>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11" end="11"/>
                                            </p:txEl>
                                          </p:spTgt>
                                        </p:tgtEl>
                                        <p:attrNameLst>
                                          <p:attrName>style.visibility</p:attrName>
                                        </p:attrNameLst>
                                      </p:cBhvr>
                                      <p:to>
                                        <p:strVal val="visible"/>
                                      </p:to>
                                    </p:set>
                                    <p:animEffect transition="in" filter="fade">
                                      <p:cBhvr>
                                        <p:cTn id="34" dur="2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69" name="Picture 1" descr="pass.IMG_1913.copy.jpg">
            <a:extLst>
              <a:ext uri="{FF2B5EF4-FFF2-40B4-BE49-F238E27FC236}">
                <a16:creationId xmlns:a16="http://schemas.microsoft.com/office/drawing/2014/main" id="{13DAD940-4887-4565-A881-D6802C494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a:extLst>
              <a:ext uri="{FF2B5EF4-FFF2-40B4-BE49-F238E27FC236}">
                <a16:creationId xmlns:a16="http://schemas.microsoft.com/office/drawing/2014/main" id="{2ED5F813-787B-5560-8A0F-C2EC0AF50AC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4502227F-FABF-6989-1124-E885D703F84C}"/>
              </a:ext>
            </a:extLst>
          </p:cNvPr>
          <p:cNvSpPr>
            <a:spLocks noChangeArrowheads="1"/>
          </p:cNvSpPr>
          <p:nvPr/>
        </p:nvSpPr>
        <p:spPr bwMode="auto">
          <a:xfrm>
            <a:off x="228600" y="765512"/>
            <a:ext cx="8839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22 FEB		Proposal Level 1 --- OUTLINE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Page 1: Title/Name/Intellectual Merit/Broader Impacts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IM (Abstract) and BI have a few sentences each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Page 2: Introduction has a few sentences (3+ refs)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Sections, Tables, Figures listed</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DADADA">
                  <a:lumMod val="10000"/>
                </a:srgbClr>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I.M.	“Goal of this work is to answer the scientific question …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	“Here I propose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FFFF00"/>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B.I.	Astro impact … relatively easy</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		science + grad/undergrad student skills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	Public impact … harder, what will YOU, specifically, do?</a:t>
            </a:r>
          </a:p>
          <a:p>
            <a:pPr lvl="0" eaLnBrk="1" hangingPunct="1">
              <a:spcBef>
                <a:spcPct val="0"/>
              </a:spcBef>
              <a:buNone/>
              <a:defRPr/>
            </a:pPr>
            <a:r>
              <a:rPr lang="en-US" altLang="en-US" sz="2000" dirty="0">
                <a:solidFill>
                  <a:srgbClr val="FFFF00"/>
                </a:solidFill>
                <a:latin typeface="Times New Roman" panose="02020603050405020304" pitchFamily="18" charset="0"/>
              </a:rPr>
              <a:t>		 #visits +  #students reached</a:t>
            </a:r>
          </a:p>
          <a:p>
            <a:pPr lvl="0" eaLnBrk="1" hangingPunct="1">
              <a:spcBef>
                <a:spcPct val="0"/>
              </a:spcBef>
              <a:buNone/>
              <a:defRPr/>
            </a:pPr>
            <a:endParaRPr lang="en-US" altLang="en-US" sz="2000" dirty="0">
              <a:solidFill>
                <a:srgbClr val="FFFF00"/>
              </a:solidFill>
              <a:latin typeface="Times New Roman" panose="02020603050405020304" pitchFamily="18" charset="0"/>
            </a:endParaRPr>
          </a:p>
          <a:p>
            <a:pPr lvl="0" eaLnBrk="1" hangingPunct="1">
              <a:spcBef>
                <a:spcPct val="0"/>
              </a:spcBef>
              <a:buNone/>
              <a:defRPr/>
            </a:pPr>
            <a:r>
              <a:rPr lang="en-US" altLang="en-US" sz="2000" dirty="0">
                <a:solidFill>
                  <a:srgbClr val="FFFF00"/>
                </a:solidFill>
                <a:latin typeface="Times New Roman" panose="02020603050405020304" pitchFamily="18" charset="0"/>
              </a:rPr>
              <a:t>Intro	at least 3 key Refs</a:t>
            </a:r>
          </a:p>
          <a:p>
            <a:pPr lvl="0" eaLnBrk="1" hangingPunct="1">
              <a:spcBef>
                <a:spcPct val="0"/>
              </a:spcBef>
              <a:buNone/>
              <a:defRPr/>
            </a:pPr>
            <a:r>
              <a:rPr lang="en-US" altLang="en-US" sz="2000" dirty="0">
                <a:solidFill>
                  <a:srgbClr val="FFFF00"/>
                </a:solidFill>
                <a:latin typeface="Times New Roman" panose="02020603050405020304" pitchFamily="18" charset="0"/>
              </a:rPr>
              <a:t>	mention </a:t>
            </a:r>
            <a:r>
              <a:rPr lang="en-US" altLang="en-US" sz="2000" i="1" dirty="0">
                <a:solidFill>
                  <a:srgbClr val="FFFF00"/>
                </a:solidFill>
                <a:latin typeface="Times New Roman" panose="02020603050405020304" pitchFamily="18" charset="0"/>
              </a:rPr>
              <a:t>Gaia </a:t>
            </a:r>
            <a:r>
              <a:rPr lang="en-US" altLang="en-US" sz="2000" dirty="0">
                <a:solidFill>
                  <a:srgbClr val="FFFF00"/>
                </a:solidFill>
                <a:latin typeface="Times New Roman" panose="02020603050405020304" pitchFamily="18" charset="0"/>
              </a:rPr>
              <a:t>and ground-based telescope(s) to be used</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FFFF00"/>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Refs	format messes in text … no numbers … ok =  Isaac, Jessica, </a:t>
            </a:r>
            <a:r>
              <a:rPr lang="en-US" altLang="en-US" sz="2000" dirty="0" err="1">
                <a:solidFill>
                  <a:srgbClr val="FFFF00"/>
                </a:solidFill>
                <a:latin typeface="Times New Roman" panose="02020603050405020304" pitchFamily="18" charset="0"/>
              </a:rPr>
              <a:t>Melodie</a:t>
            </a:r>
            <a:r>
              <a:rPr lang="en-US" altLang="en-US" sz="2000" dirty="0">
                <a:solidFill>
                  <a:srgbClr val="FFFF00"/>
                </a:solidFill>
                <a:latin typeface="Times New Roman" panose="02020603050405020304" pitchFamily="18" charset="0"/>
              </a:rPr>
              <a:t>, </a:t>
            </a:r>
            <a:r>
              <a:rPr lang="en-US" altLang="en-US" sz="2000" dirty="0" err="1">
                <a:solidFill>
                  <a:srgbClr val="FFFF00"/>
                </a:solidFill>
                <a:latin typeface="Times New Roman" panose="02020603050405020304" pitchFamily="18" charset="0"/>
              </a:rPr>
              <a:t>Sebas</a:t>
            </a:r>
            <a:endParaRPr lang="en-US" altLang="en-US" sz="2000" dirty="0">
              <a:solidFill>
                <a:srgbClr val="FFFF00"/>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	list only first 3 authors in bibliography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0" end="0"/>
                                            </p:txEl>
                                          </p:spTgt>
                                        </p:tgtEl>
                                        <p:attrNameLst>
                                          <p:attrName>style.visibility</p:attrName>
                                        </p:attrNameLst>
                                      </p:cBhvr>
                                      <p:to>
                                        <p:strVal val="visible"/>
                                      </p:to>
                                    </p:set>
                                    <p:animEffect transition="in" filter="fade">
                                      <p:cBhvr>
                                        <p:cTn id="7" dur="2000"/>
                                        <p:tgtEl>
                                          <p:spTgt spid="140493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04933">
                                            <p:txEl>
                                              <p:pRg st="1" end="1"/>
                                            </p:txEl>
                                          </p:spTgt>
                                        </p:tgtEl>
                                        <p:attrNameLst>
                                          <p:attrName>style.visibility</p:attrName>
                                        </p:attrNameLst>
                                      </p:cBhvr>
                                      <p:to>
                                        <p:strVal val="visible"/>
                                      </p:to>
                                    </p:set>
                                    <p:animEffect transition="in" filter="fade">
                                      <p:cBhvr>
                                        <p:cTn id="10" dur="2000"/>
                                        <p:tgtEl>
                                          <p:spTgt spid="140493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04933">
                                            <p:txEl>
                                              <p:pRg st="2" end="2"/>
                                            </p:txEl>
                                          </p:spTgt>
                                        </p:tgtEl>
                                        <p:attrNameLst>
                                          <p:attrName>style.visibility</p:attrName>
                                        </p:attrNameLst>
                                      </p:cBhvr>
                                      <p:to>
                                        <p:strVal val="visible"/>
                                      </p:to>
                                    </p:set>
                                    <p:animEffect transition="in" filter="fade">
                                      <p:cBhvr>
                                        <p:cTn id="13" dur="2000"/>
                                        <p:tgtEl>
                                          <p:spTgt spid="140493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04933">
                                            <p:txEl>
                                              <p:pRg st="3" end="3"/>
                                            </p:txEl>
                                          </p:spTgt>
                                        </p:tgtEl>
                                        <p:attrNameLst>
                                          <p:attrName>style.visibility</p:attrName>
                                        </p:attrNameLst>
                                      </p:cBhvr>
                                      <p:to>
                                        <p:strVal val="visible"/>
                                      </p:to>
                                    </p:set>
                                    <p:animEffect transition="in" filter="fade">
                                      <p:cBhvr>
                                        <p:cTn id="16" dur="2000"/>
                                        <p:tgtEl>
                                          <p:spTgt spid="140493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404933">
                                            <p:txEl>
                                              <p:pRg st="4" end="4"/>
                                            </p:txEl>
                                          </p:spTgt>
                                        </p:tgtEl>
                                        <p:attrNameLst>
                                          <p:attrName>style.visibility</p:attrName>
                                        </p:attrNameLst>
                                      </p:cBhvr>
                                      <p:to>
                                        <p:strVal val="visible"/>
                                      </p:to>
                                    </p:set>
                                    <p:animEffect transition="in" filter="fade">
                                      <p:cBhvr>
                                        <p:cTn id="19" dur="2000"/>
                                        <p:tgtEl>
                                          <p:spTgt spid="140493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04933">
                                            <p:txEl>
                                              <p:pRg st="6" end="6"/>
                                            </p:txEl>
                                          </p:spTgt>
                                        </p:tgtEl>
                                        <p:attrNameLst>
                                          <p:attrName>style.visibility</p:attrName>
                                        </p:attrNameLst>
                                      </p:cBhvr>
                                      <p:to>
                                        <p:strVal val="visible"/>
                                      </p:to>
                                    </p:set>
                                    <p:animEffect transition="in" filter="fade">
                                      <p:cBhvr>
                                        <p:cTn id="24" dur="2000"/>
                                        <p:tgtEl>
                                          <p:spTgt spid="140493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04933">
                                            <p:txEl>
                                              <p:pRg st="7" end="7"/>
                                            </p:txEl>
                                          </p:spTgt>
                                        </p:tgtEl>
                                        <p:attrNameLst>
                                          <p:attrName>style.visibility</p:attrName>
                                        </p:attrNameLst>
                                      </p:cBhvr>
                                      <p:to>
                                        <p:strVal val="visible"/>
                                      </p:to>
                                    </p:set>
                                    <p:animEffect transition="in" filter="fade">
                                      <p:cBhvr>
                                        <p:cTn id="27" dur="2000"/>
                                        <p:tgtEl>
                                          <p:spTgt spid="140493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4933">
                                            <p:txEl>
                                              <p:pRg st="9" end="9"/>
                                            </p:txEl>
                                          </p:spTgt>
                                        </p:tgtEl>
                                        <p:attrNameLst>
                                          <p:attrName>style.visibility</p:attrName>
                                        </p:attrNameLst>
                                      </p:cBhvr>
                                      <p:to>
                                        <p:strVal val="visible"/>
                                      </p:to>
                                    </p:set>
                                    <p:animEffect transition="in" filter="fade">
                                      <p:cBhvr>
                                        <p:cTn id="32" dur="2000"/>
                                        <p:tgtEl>
                                          <p:spTgt spid="140493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04933">
                                            <p:txEl>
                                              <p:pRg st="10" end="10"/>
                                            </p:txEl>
                                          </p:spTgt>
                                        </p:tgtEl>
                                        <p:attrNameLst>
                                          <p:attrName>style.visibility</p:attrName>
                                        </p:attrNameLst>
                                      </p:cBhvr>
                                      <p:to>
                                        <p:strVal val="visible"/>
                                      </p:to>
                                    </p:set>
                                    <p:animEffect transition="in" filter="fade">
                                      <p:cBhvr>
                                        <p:cTn id="35" dur="2000"/>
                                        <p:tgtEl>
                                          <p:spTgt spid="140493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04933">
                                            <p:txEl>
                                              <p:pRg st="11" end="11"/>
                                            </p:txEl>
                                          </p:spTgt>
                                        </p:tgtEl>
                                        <p:attrNameLst>
                                          <p:attrName>style.visibility</p:attrName>
                                        </p:attrNameLst>
                                      </p:cBhvr>
                                      <p:to>
                                        <p:strVal val="visible"/>
                                      </p:to>
                                    </p:set>
                                    <p:animEffect transition="in" filter="fade">
                                      <p:cBhvr>
                                        <p:cTn id="40" dur="2000"/>
                                        <p:tgtEl>
                                          <p:spTgt spid="1404933">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04933">
                                            <p:txEl>
                                              <p:pRg st="12" end="12"/>
                                            </p:txEl>
                                          </p:spTgt>
                                        </p:tgtEl>
                                        <p:attrNameLst>
                                          <p:attrName>style.visibility</p:attrName>
                                        </p:attrNameLst>
                                      </p:cBhvr>
                                      <p:to>
                                        <p:strVal val="visible"/>
                                      </p:to>
                                    </p:set>
                                    <p:animEffect transition="in" filter="fade">
                                      <p:cBhvr>
                                        <p:cTn id="43" dur="2000"/>
                                        <p:tgtEl>
                                          <p:spTgt spid="1404933">
                                            <p:txEl>
                                              <p:pRg st="12" end="1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04933">
                                            <p:txEl>
                                              <p:pRg st="14" end="14"/>
                                            </p:txEl>
                                          </p:spTgt>
                                        </p:tgtEl>
                                        <p:attrNameLst>
                                          <p:attrName>style.visibility</p:attrName>
                                        </p:attrNameLst>
                                      </p:cBhvr>
                                      <p:to>
                                        <p:strVal val="visible"/>
                                      </p:to>
                                    </p:set>
                                    <p:animEffect transition="in" filter="fade">
                                      <p:cBhvr>
                                        <p:cTn id="48" dur="2000"/>
                                        <p:tgtEl>
                                          <p:spTgt spid="1404933">
                                            <p:txEl>
                                              <p:pRg st="14" end="1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04933">
                                            <p:txEl>
                                              <p:pRg st="15" end="15"/>
                                            </p:txEl>
                                          </p:spTgt>
                                        </p:tgtEl>
                                        <p:attrNameLst>
                                          <p:attrName>style.visibility</p:attrName>
                                        </p:attrNameLst>
                                      </p:cBhvr>
                                      <p:to>
                                        <p:strVal val="visible"/>
                                      </p:to>
                                    </p:set>
                                    <p:animEffect transition="in" filter="fade">
                                      <p:cBhvr>
                                        <p:cTn id="53" dur="2000"/>
                                        <p:tgtEl>
                                          <p:spTgt spid="1404933">
                                            <p:txEl>
                                              <p:pRg st="15" end="1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404933">
                                            <p:txEl>
                                              <p:pRg st="17" end="17"/>
                                            </p:txEl>
                                          </p:spTgt>
                                        </p:tgtEl>
                                        <p:attrNameLst>
                                          <p:attrName>style.visibility</p:attrName>
                                        </p:attrNameLst>
                                      </p:cBhvr>
                                      <p:to>
                                        <p:strVal val="visible"/>
                                      </p:to>
                                    </p:set>
                                    <p:animEffect transition="in" filter="fade">
                                      <p:cBhvr>
                                        <p:cTn id="58" dur="2000"/>
                                        <p:tgtEl>
                                          <p:spTgt spid="1404933">
                                            <p:txEl>
                                              <p:pRg st="17" end="1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04933">
                                            <p:txEl>
                                              <p:pRg st="18" end="18"/>
                                            </p:txEl>
                                          </p:spTgt>
                                        </p:tgtEl>
                                        <p:attrNameLst>
                                          <p:attrName>style.visibility</p:attrName>
                                        </p:attrNameLst>
                                      </p:cBhvr>
                                      <p:to>
                                        <p:strVal val="visible"/>
                                      </p:to>
                                    </p:set>
                                    <p:animEffect transition="in" filter="fade">
                                      <p:cBhvr>
                                        <p:cTn id="63" dur="2000"/>
                                        <p:tgtEl>
                                          <p:spTgt spid="140493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0DF28563-6238-084C-BDDF-3A4ABFE6F677}"/>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What is causing this?</a:t>
            </a:r>
          </a:p>
        </p:txBody>
      </p:sp>
      <p:sp>
        <p:nvSpPr>
          <p:cNvPr id="1505283" name="Rectangle 3">
            <a:extLst>
              <a:ext uri="{FF2B5EF4-FFF2-40B4-BE49-F238E27FC236}">
                <a16:creationId xmlns:a16="http://schemas.microsoft.com/office/drawing/2014/main" id="{32F520ED-C753-C946-8D2B-0B81897B707C}"/>
              </a:ext>
            </a:extLst>
          </p:cNvPr>
          <p:cNvSpPr>
            <a:spLocks noChangeArrowheads="1"/>
          </p:cNvSpPr>
          <p:nvPr/>
        </p:nvSpPr>
        <p:spPr bwMode="auto">
          <a:xfrm>
            <a:off x="228600" y="1736725"/>
            <a:ext cx="86868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SUPERMASSIVE  BLACK  HOLE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3.6 to 4.3 million M</a:t>
            </a:r>
            <a:r>
              <a:rPr kumimoji="0" lang="en-US" altLang="en-US" sz="3600" b="1" i="0" u="none" strike="noStrike" kern="1200" cap="none" spc="0" normalizeH="0" baseline="-25000" noProof="0">
                <a:ln>
                  <a:noFill/>
                </a:ln>
                <a:solidFill>
                  <a:srgbClr val="0000CC"/>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600" b="1" i="0" u="none" strike="noStrike" kern="1200" cap="none" spc="0" normalizeH="0" baseline="-2500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“stuff” to &lt; 0.8 AU</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Schwarzchild radius = 0.08 AU</a:t>
            </a:r>
            <a:endParaRPr kumimoji="0" lang="en-US" altLang="en-US" sz="3600" b="1" i="0" u="none" strike="noStrike" kern="1200" cap="none" spc="0" normalizeH="0" baseline="-2500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05283">
                                            <p:txEl>
                                              <p:pRg st="0" end="0"/>
                                            </p:txEl>
                                          </p:spTgt>
                                        </p:tgtEl>
                                        <p:attrNameLst>
                                          <p:attrName>style.visibility</p:attrName>
                                        </p:attrNameLst>
                                      </p:cBhvr>
                                      <p:to>
                                        <p:strVal val="visible"/>
                                      </p:to>
                                    </p:set>
                                    <p:animEffect transition="in" filter="fade">
                                      <p:cBhvr>
                                        <p:cTn id="7" dur="2000"/>
                                        <p:tgtEl>
                                          <p:spTgt spid="15052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05283">
                                            <p:txEl>
                                              <p:pRg st="2" end="2"/>
                                            </p:txEl>
                                          </p:spTgt>
                                        </p:tgtEl>
                                        <p:attrNameLst>
                                          <p:attrName>style.visibility</p:attrName>
                                        </p:attrNameLst>
                                      </p:cBhvr>
                                      <p:to>
                                        <p:strVal val="visible"/>
                                      </p:to>
                                    </p:set>
                                    <p:animEffect transition="in" filter="fade">
                                      <p:cBhvr>
                                        <p:cTn id="12" dur="2000"/>
                                        <p:tgtEl>
                                          <p:spTgt spid="15052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283">
                                            <p:txEl>
                                              <p:pRg st="4" end="4"/>
                                            </p:txEl>
                                          </p:spTgt>
                                        </p:tgtEl>
                                        <p:attrNameLst>
                                          <p:attrName>style.visibility</p:attrName>
                                        </p:attrNameLst>
                                      </p:cBhvr>
                                      <p:to>
                                        <p:strVal val="visible"/>
                                      </p:to>
                                    </p:set>
                                    <p:animEffect transition="in" filter="fade">
                                      <p:cBhvr>
                                        <p:cTn id="17" dur="2000"/>
                                        <p:tgtEl>
                                          <p:spTgt spid="150528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05283">
                                            <p:txEl>
                                              <p:pRg st="5" end="5"/>
                                            </p:txEl>
                                          </p:spTgt>
                                        </p:tgtEl>
                                        <p:attrNameLst>
                                          <p:attrName>style.visibility</p:attrName>
                                        </p:attrNameLst>
                                      </p:cBhvr>
                                      <p:to>
                                        <p:strVal val="visible"/>
                                      </p:to>
                                    </p:set>
                                    <p:animEffect transition="in" filter="fade">
                                      <p:cBhvr>
                                        <p:cTn id="22" dur="2000"/>
                                        <p:tgtEl>
                                          <p:spTgt spid="15052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6497" name="Picture 1" descr="800px-Artist’s_impression_of_the_Milky_Way.jpg">
            <a:extLst>
              <a:ext uri="{FF2B5EF4-FFF2-40B4-BE49-F238E27FC236}">
                <a16:creationId xmlns:a16="http://schemas.microsoft.com/office/drawing/2014/main" id="{36A7514E-AB89-EC43-802F-529FE58756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338" y="855663"/>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a:extLst>
              <a:ext uri="{FF2B5EF4-FFF2-40B4-BE49-F238E27FC236}">
                <a16:creationId xmlns:a16="http://schemas.microsoft.com/office/drawing/2014/main" id="{B9C943E4-01E3-1846-8AD1-357FBB4F21F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Today</a:t>
            </a:r>
          </a:p>
        </p:txBody>
      </p:sp>
      <p:sp>
        <p:nvSpPr>
          <p:cNvPr id="1421317" name="Rectangle 5">
            <a:extLst>
              <a:ext uri="{FF2B5EF4-FFF2-40B4-BE49-F238E27FC236}">
                <a16:creationId xmlns:a16="http://schemas.microsoft.com/office/drawing/2014/main" id="{E84F28C3-76B9-1D4E-987B-82B8F66268E8}"/>
              </a:ext>
            </a:extLst>
          </p:cNvPr>
          <p:cNvSpPr>
            <a:spLocks noChangeArrowheads="1"/>
          </p:cNvSpPr>
          <p:nvPr/>
        </p:nvSpPr>
        <p:spPr bwMode="auto">
          <a:xfrm>
            <a:off x="6172200" y="2057400"/>
            <a:ext cx="27432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THIS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IS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ARTIST</a:t>
            </a:r>
            <a:r>
              <a:rPr kumimoji="0" lang="ja-JP"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r>
              <a:rPr kumimoji="0" lang="en-US" altLang="ja-JP"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CONCEPTION!</a:t>
            </a: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421318" name="Text Box 6">
            <a:extLst>
              <a:ext uri="{FF2B5EF4-FFF2-40B4-BE49-F238E27FC236}">
                <a16:creationId xmlns:a16="http://schemas.microsoft.com/office/drawing/2014/main" id="{53FB023E-E756-054B-A24D-564A89469412}"/>
              </a:ext>
            </a:extLst>
          </p:cNvPr>
          <p:cNvSpPr txBox="1">
            <a:spLocks noChangeArrowheads="1"/>
          </p:cNvSpPr>
          <p:nvPr/>
        </p:nvSpPr>
        <p:spPr bwMode="auto">
          <a:xfrm>
            <a:off x="3098800" y="3554413"/>
            <a:ext cx="24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21317"/>
                                        </p:tgtEl>
                                        <p:attrNameLst>
                                          <p:attrName>style.visibility</p:attrName>
                                        </p:attrNameLst>
                                      </p:cBhvr>
                                      <p:to>
                                        <p:strVal val="visible"/>
                                      </p:to>
                                    </p:set>
                                    <p:animEffect transition="in" filter="fade">
                                      <p:cBhvr>
                                        <p:cTn id="7" dur="2000"/>
                                        <p:tgtEl>
                                          <p:spTgt spid="1421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21318"/>
                                        </p:tgtEl>
                                        <p:attrNameLst>
                                          <p:attrName>style.visibility</p:attrName>
                                        </p:attrNameLst>
                                      </p:cBhvr>
                                      <p:to>
                                        <p:strVal val="visible"/>
                                      </p:to>
                                    </p:set>
                                    <p:animEffect transition="in" filter="fade">
                                      <p:cBhvr>
                                        <p:cTn id="12" dur="2000"/>
                                        <p:tgtEl>
                                          <p:spTgt spid="1421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1317" grpId="0"/>
      <p:bldP spid="142131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8546" name="Picture 1" descr="pic.0.9m.2019.05.rector.telescope.jpeg">
            <a:extLst>
              <a:ext uri="{FF2B5EF4-FFF2-40B4-BE49-F238E27FC236}">
                <a16:creationId xmlns:a16="http://schemas.microsoft.com/office/drawing/2014/main" id="{8231E0D0-D41A-514A-938F-A536801541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988" y="0"/>
            <a:ext cx="4672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2">
            <a:extLst>
              <a:ext uri="{FF2B5EF4-FFF2-40B4-BE49-F238E27FC236}">
                <a16:creationId xmlns:a16="http://schemas.microsoft.com/office/drawing/2014/main" id="{962C7B68-B85B-FE4A-BEBF-5F4691B6152E}"/>
              </a:ext>
            </a:extLst>
          </p:cNvPr>
          <p:cNvSpPr txBox="1">
            <a:spLocks noChangeArrowheads="1"/>
          </p:cNvSpPr>
          <p:nvPr/>
        </p:nvSpPr>
        <p:spPr bwMode="auto">
          <a:xfrm>
            <a:off x="3808413" y="6434138"/>
            <a:ext cx="1525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photo: Travis Rector</a:t>
            </a:r>
          </a:p>
        </p:txBody>
      </p:sp>
      <p:sp>
        <p:nvSpPr>
          <p:cNvPr id="6" name="Rectangle 5">
            <a:extLst>
              <a:ext uri="{FF2B5EF4-FFF2-40B4-BE49-F238E27FC236}">
                <a16:creationId xmlns:a16="http://schemas.microsoft.com/office/drawing/2014/main" id="{6262C7A7-019F-0B47-BD72-B5CAE6CEC08B}"/>
              </a:ext>
            </a:extLst>
          </p:cNvPr>
          <p:cNvSpPr>
            <a:spLocks noChangeArrowheads="1"/>
          </p:cNvSpPr>
          <p:nvPr/>
        </p:nvSpPr>
        <p:spPr bwMode="auto">
          <a:xfrm>
            <a:off x="6172200" y="20574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THIS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IS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REAL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THING!</a:t>
            </a: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12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Proposal Draft #2</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1752600" y="1026855"/>
            <a:ext cx="5791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dirty="0">
                <a:solidFill>
                  <a:srgbClr val="FF0000"/>
                </a:solidFill>
                <a:latin typeface="Times New Roman" panose="02020603050405020304" pitchFamily="18" charset="0"/>
              </a:rPr>
              <a:t>Thurs</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day </a:t>
            </a:r>
            <a:r>
              <a:rPr lang="en-US" altLang="en-US" sz="2800" noProof="0" dirty="0">
                <a:solidFill>
                  <a:srgbClr val="FF0000"/>
                </a:solidFill>
                <a:latin typeface="Times New Roman" panose="02020603050405020304" pitchFamily="18" charset="0"/>
              </a:rPr>
              <a:t>28</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MAR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I.M. and B.I. revised, nearly final --- fill 1.00</a:t>
            </a:r>
            <a:r>
              <a:rPr kumimoji="0" 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page</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Introduction fully</a:t>
            </a:r>
            <a:r>
              <a:rPr kumimoji="0" 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drafted, including 3+ refs</a:t>
            </a:r>
          </a:p>
          <a:p>
            <a:pPr marL="0" marR="0" lvl="0" indent="0" algn="l" defTabSz="914400" rtl="0" eaLnBrk="0" fontAlgn="base" latinLnBrk="0" hangingPunct="0">
              <a:lnSpc>
                <a:spcPct val="100000"/>
              </a:lnSpc>
              <a:spcBef>
                <a:spcPct val="20000"/>
              </a:spcBef>
              <a:spcAft>
                <a:spcPct val="0"/>
              </a:spcAft>
              <a:buClrTx/>
              <a:buSzTx/>
              <a:buFontTx/>
              <a:buChar char="•"/>
              <a:tabLst/>
              <a:defRPr/>
            </a:pPr>
            <a:r>
              <a:rPr lang="en-US" sz="2000" dirty="0">
                <a:solidFill>
                  <a:srgbClr val="000000"/>
                </a:solidFill>
                <a:latin typeface="Times New Roman" panose="02020603050405020304" pitchFamily="18" charset="0"/>
                <a:cs typeface="Times New Roman" panose="02020603050405020304" pitchFamily="18" charset="0"/>
              </a:rPr>
              <a:t>     Sections all have a few sentences</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Tables </a:t>
            </a:r>
            <a:r>
              <a:rPr lang="en-US" sz="2000" dirty="0">
                <a:solidFill>
                  <a:srgbClr val="000000"/>
                </a:solidFill>
                <a:latin typeface="Times New Roman" panose="02020603050405020304" pitchFamily="18" charset="0"/>
                <a:cs typeface="Times New Roman" panose="02020603050405020304" pitchFamily="18" charset="0"/>
              </a:rPr>
              <a:t>formatted with columns</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Figures </a:t>
            </a:r>
            <a:r>
              <a:rPr lang="en-US" sz="2000" dirty="0">
                <a:solidFill>
                  <a:srgbClr val="000000"/>
                </a:solidFill>
                <a:latin typeface="Times New Roman" panose="02020603050405020304" pitchFamily="18" charset="0"/>
                <a:cs typeface="Times New Roman" panose="02020603050405020304" pitchFamily="18" charset="0"/>
              </a:rPr>
              <a:t>outlined, maybe with draft captions</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941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2" end="2"/>
                                            </p:txEl>
                                          </p:spTgt>
                                        </p:tgtEl>
                                        <p:attrNameLst>
                                          <p:attrName>style.visibility</p:attrName>
                                        </p:attrNameLst>
                                      </p:cBhvr>
                                      <p:to>
                                        <p:strVal val="visible"/>
                                      </p:to>
                                    </p:set>
                                    <p:animEffect transition="in" filter="fade">
                                      <p:cBhvr>
                                        <p:cTn id="7" dur="2000"/>
                                        <p:tgtEl>
                                          <p:spTgt spid="140493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4933">
                                            <p:txEl>
                                              <p:pRg st="3" end="3"/>
                                            </p:txEl>
                                          </p:spTgt>
                                        </p:tgtEl>
                                        <p:attrNameLst>
                                          <p:attrName>style.visibility</p:attrName>
                                        </p:attrNameLst>
                                      </p:cBhvr>
                                      <p:to>
                                        <p:strVal val="visible"/>
                                      </p:to>
                                    </p:set>
                                    <p:animEffect transition="in" filter="fade">
                                      <p:cBhvr>
                                        <p:cTn id="12" dur="2000"/>
                                        <p:tgtEl>
                                          <p:spTgt spid="140493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4933">
                                            <p:txEl>
                                              <p:pRg st="4" end="4"/>
                                            </p:txEl>
                                          </p:spTgt>
                                        </p:tgtEl>
                                        <p:attrNameLst>
                                          <p:attrName>style.visibility</p:attrName>
                                        </p:attrNameLst>
                                      </p:cBhvr>
                                      <p:to>
                                        <p:strVal val="visible"/>
                                      </p:to>
                                    </p:set>
                                    <p:animEffect transition="in" filter="fade">
                                      <p:cBhvr>
                                        <p:cTn id="17" dur="2000"/>
                                        <p:tgtEl>
                                          <p:spTgt spid="140493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4933">
                                            <p:txEl>
                                              <p:pRg st="5" end="5"/>
                                            </p:txEl>
                                          </p:spTgt>
                                        </p:tgtEl>
                                        <p:attrNameLst>
                                          <p:attrName>style.visibility</p:attrName>
                                        </p:attrNameLst>
                                      </p:cBhvr>
                                      <p:to>
                                        <p:strVal val="visible"/>
                                      </p:to>
                                    </p:set>
                                    <p:animEffect transition="in" filter="fade">
                                      <p:cBhvr>
                                        <p:cTn id="22" dur="2000"/>
                                        <p:tgtEl>
                                          <p:spTgt spid="140493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04933">
                                            <p:txEl>
                                              <p:pRg st="6" end="6"/>
                                            </p:txEl>
                                          </p:spTgt>
                                        </p:tgtEl>
                                        <p:attrNameLst>
                                          <p:attrName>style.visibility</p:attrName>
                                        </p:attrNameLst>
                                      </p:cBhvr>
                                      <p:to>
                                        <p:strVal val="visible"/>
                                      </p:to>
                                    </p:set>
                                    <p:animEffect transition="in" filter="fade">
                                      <p:cBhvr>
                                        <p:cTn id="27" dur="2000"/>
                                        <p:tgtEl>
                                          <p:spTgt spid="14049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CBEBAAD5-B096-E848-8105-ADC865CDC8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381000" y="739438"/>
            <a:ext cx="77724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http://www.astro.gsu.edu/~thenry/GALACTIC/</a:t>
            </a:r>
            <a:endPar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28 MAR	Level 2 … 1</a:t>
            </a:r>
            <a:r>
              <a:rPr kumimoji="0" lang="en-US" alt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5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18 APR		Presentations 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Tuesday 23 APR		Presentations II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25 APR		Level 4 … submit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4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0E1DDB7A-CA8A-3722-3EAF-0EF17924443A}"/>
              </a:ext>
            </a:extLst>
          </p:cNvPr>
          <p:cNvSpPr txBox="1"/>
          <p:nvPr/>
        </p:nvSpPr>
        <p:spPr>
          <a:xfrm>
            <a:off x="1804943" y="3440906"/>
            <a:ext cx="5222905" cy="2677656"/>
          </a:xfrm>
          <a:prstGeom prst="rect">
            <a:avLst/>
          </a:prstGeom>
          <a:noFill/>
        </p:spPr>
        <p:txBody>
          <a:bodyPr wrap="none" rtlCol="0">
            <a:spAutoFit/>
          </a:bodyPr>
          <a:lstStyle/>
          <a:p>
            <a:r>
              <a:rPr lang="en-US" sz="2400" dirty="0">
                <a:solidFill>
                  <a:srgbClr val="FFFF00"/>
                </a:solidFill>
                <a:latin typeface="Times New Roman" panose="02020603050405020304" pitchFamily="18" charset="0"/>
                <a:cs typeface="Times New Roman" panose="02020603050405020304" pitchFamily="18" charset="0"/>
              </a:rPr>
              <a:t>Proposal 8 pages total, not 10 pages total</a:t>
            </a:r>
          </a:p>
          <a:p>
            <a:r>
              <a:rPr lang="en-US" sz="2400" dirty="0">
                <a:solidFill>
                  <a:srgbClr val="FFFF00"/>
                </a:solidFill>
                <a:latin typeface="Times New Roman" panose="02020603050405020304" pitchFamily="18" charset="0"/>
                <a:cs typeface="Times New Roman" panose="02020603050405020304" pitchFamily="18" charset="0"/>
              </a:rPr>
              <a:t>+ References --- 1 page</a:t>
            </a:r>
          </a:p>
          <a:p>
            <a:r>
              <a:rPr lang="en-US" sz="2400" dirty="0">
                <a:solidFill>
                  <a:srgbClr val="FFFF00"/>
                </a:solidFill>
                <a:latin typeface="Times New Roman" panose="02020603050405020304" pitchFamily="18" charset="0"/>
                <a:cs typeface="Times New Roman" panose="02020603050405020304" pitchFamily="18" charset="0"/>
              </a:rPr>
              <a:t>+ Bio Sketch --- 2 pages</a:t>
            </a:r>
          </a:p>
          <a:p>
            <a:r>
              <a:rPr lang="en-US" sz="2400" dirty="0">
                <a:solidFill>
                  <a:srgbClr val="FFFF00"/>
                </a:solidFill>
                <a:latin typeface="Times New Roman" panose="02020603050405020304" pitchFamily="18" charset="0"/>
                <a:cs typeface="Times New Roman" panose="02020603050405020304" pitchFamily="18" charset="0"/>
              </a:rPr>
              <a:t>+ Budget and Narrative --- 2 pages</a:t>
            </a:r>
          </a:p>
          <a:p>
            <a:r>
              <a:rPr lang="en-US" sz="2400" dirty="0">
                <a:solidFill>
                  <a:srgbClr val="FFFF00"/>
                </a:solidFill>
                <a:latin typeface="Times New Roman" panose="02020603050405020304" pitchFamily="18" charset="0"/>
                <a:cs typeface="Times New Roman" panose="02020603050405020304" pitchFamily="18" charset="0"/>
              </a:rPr>
              <a:t>+ Facilities --- 0.5 page</a:t>
            </a:r>
          </a:p>
          <a:p>
            <a:r>
              <a:rPr lang="en-US" sz="2400" dirty="0">
                <a:solidFill>
                  <a:srgbClr val="FFFF00"/>
                </a:solidFill>
                <a:latin typeface="Times New Roman" panose="02020603050405020304" pitchFamily="18" charset="0"/>
                <a:cs typeface="Times New Roman" panose="02020603050405020304" pitchFamily="18" charset="0"/>
              </a:rPr>
              <a:t>+ Student Mentoring --- 0.5 page</a:t>
            </a:r>
          </a:p>
          <a:p>
            <a:r>
              <a:rPr lang="en-US" sz="2400" strike="sngStrike" dirty="0">
                <a:solidFill>
                  <a:srgbClr val="FFFF00"/>
                </a:solidFill>
                <a:latin typeface="Times New Roman" panose="02020603050405020304" pitchFamily="18" charset="0"/>
                <a:cs typeface="Times New Roman" panose="02020603050405020304" pitchFamily="18" charset="0"/>
              </a:rPr>
              <a:t>+ Data Management</a:t>
            </a:r>
          </a:p>
        </p:txBody>
      </p:sp>
    </p:spTree>
    <p:extLst>
      <p:ext uri="{BB962C8B-B14F-4D97-AF65-F5344CB8AC3E}">
        <p14:creationId xmlns:p14="http://schemas.microsoft.com/office/powerpoint/2010/main" val="146602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a:t>
            </a:r>
          </a:p>
        </p:txBody>
      </p:sp>
      <p:pic>
        <p:nvPicPr>
          <p:cNvPr id="75779" name="Picture 1">
            <a:extLst>
              <a:ext uri="{FF2B5EF4-FFF2-40B4-BE49-F238E27FC236}">
                <a16:creationId xmlns:a16="http://schemas.microsoft.com/office/drawing/2014/main" id="{9E465BA3-B2B5-1B47-8D6E-AAD8625615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8700"/>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0507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C91AD5E-B77E-D346-9D5B-D66394EDD7B7}"/>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pic>
        <p:nvPicPr>
          <p:cNvPr id="77826" name="Picture 4" descr="23_24">
            <a:extLst>
              <a:ext uri="{FF2B5EF4-FFF2-40B4-BE49-F238E27FC236}">
                <a16:creationId xmlns:a16="http://schemas.microsoft.com/office/drawing/2014/main" id="{0DE0950A-7F2A-074F-B809-C397E849F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900113"/>
            <a:ext cx="8915400" cy="68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9511" name="Rectangle 7">
            <a:extLst>
              <a:ext uri="{FF2B5EF4-FFF2-40B4-BE49-F238E27FC236}">
                <a16:creationId xmlns:a16="http://schemas.microsoft.com/office/drawing/2014/main" id="{6756A185-DAA3-714C-ABAE-414C6C33ED11}"/>
              </a:ext>
            </a:extLst>
          </p:cNvPr>
          <p:cNvSpPr>
            <a:spLocks noChangeArrowheads="1"/>
          </p:cNvSpPr>
          <p:nvPr/>
        </p:nvSpPr>
        <p:spPr bwMode="auto">
          <a:xfrm>
            <a:off x="4648200" y="4724400"/>
            <a:ext cx="3886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2000" dirty="0">
                <a:solidFill>
                  <a:srgbClr val="000000"/>
                </a:solidFill>
                <a:latin typeface="Times New Roman" panose="02020603050405020304" pitchFamily="18" charset="0"/>
              </a:rPr>
              <a:t>~</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8.4 kpc away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center of globular clusters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center of gas distribution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location of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9511">
                                            <p:txEl>
                                              <p:pRg st="0" end="0"/>
                                            </p:txEl>
                                          </p:spTgt>
                                        </p:tgtEl>
                                        <p:attrNameLst>
                                          <p:attrName>style.visibility</p:attrName>
                                        </p:attrNameLst>
                                      </p:cBhvr>
                                      <p:to>
                                        <p:strVal val="visible"/>
                                      </p:to>
                                    </p:set>
                                    <p:animEffect transition="in" filter="fade">
                                      <p:cBhvr>
                                        <p:cTn id="7" dur="2000"/>
                                        <p:tgtEl>
                                          <p:spTgt spid="14295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9511">
                                            <p:txEl>
                                              <p:pRg st="1" end="1"/>
                                            </p:txEl>
                                          </p:spTgt>
                                        </p:tgtEl>
                                        <p:attrNameLst>
                                          <p:attrName>style.visibility</p:attrName>
                                        </p:attrNameLst>
                                      </p:cBhvr>
                                      <p:to>
                                        <p:strVal val="visible"/>
                                      </p:to>
                                    </p:set>
                                    <p:animEffect transition="in" filter="fade">
                                      <p:cBhvr>
                                        <p:cTn id="12" dur="2000"/>
                                        <p:tgtEl>
                                          <p:spTgt spid="14295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9511">
                                            <p:txEl>
                                              <p:pRg st="2" end="2"/>
                                            </p:txEl>
                                          </p:spTgt>
                                        </p:tgtEl>
                                        <p:attrNameLst>
                                          <p:attrName>style.visibility</p:attrName>
                                        </p:attrNameLst>
                                      </p:cBhvr>
                                      <p:to>
                                        <p:strVal val="visible"/>
                                      </p:to>
                                    </p:set>
                                    <p:animEffect transition="in" filter="fade">
                                      <p:cBhvr>
                                        <p:cTn id="17" dur="2000"/>
                                        <p:tgtEl>
                                          <p:spTgt spid="14295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9511">
                                            <p:txEl>
                                              <p:pRg st="3" end="3"/>
                                            </p:txEl>
                                          </p:spTgt>
                                        </p:tgtEl>
                                        <p:attrNameLst>
                                          <p:attrName>style.visibility</p:attrName>
                                        </p:attrNameLst>
                                      </p:cBhvr>
                                      <p:to>
                                        <p:strVal val="visible"/>
                                      </p:to>
                                    </p:set>
                                    <p:animEffect transition="in" filter="fade">
                                      <p:cBhvr>
                                        <p:cTn id="22" dur="2000"/>
                                        <p:tgtEl>
                                          <p:spTgt spid="14295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1EDA09ED-6AD6-5A43-BE4B-E70EA61366F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pic>
        <p:nvPicPr>
          <p:cNvPr id="79874" name="Picture 4" descr="23_25">
            <a:extLst>
              <a:ext uri="{FF2B5EF4-FFF2-40B4-BE49-F238E27FC236}">
                <a16:creationId xmlns:a16="http://schemas.microsoft.com/office/drawing/2014/main" id="{9EA112EA-A273-F34B-8123-FB1BC5124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62000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A45E4BD7-30E1-364C-8C69-6342D919109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sp>
        <p:nvSpPr>
          <p:cNvPr id="1503235" name="Rectangle 3">
            <a:extLst>
              <a:ext uri="{FF2B5EF4-FFF2-40B4-BE49-F238E27FC236}">
                <a16:creationId xmlns:a16="http://schemas.microsoft.com/office/drawing/2014/main" id="{229CEC6B-288F-574F-A187-BD6104501D27}"/>
              </a:ext>
            </a:extLst>
          </p:cNvPr>
          <p:cNvSpPr>
            <a:spLocks noChangeArrowheads="1"/>
          </p:cNvSpPr>
          <p:nvPr/>
        </p:nvSpPr>
        <p:spPr bwMode="auto">
          <a:xfrm>
            <a:off x="76200" y="838200"/>
            <a:ext cx="8915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Contents</a:t>
            </a: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50,000 stars/cubic parsec	…	500,000 X local!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molecular gas ring, diameter 400 parsecs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Ground Zero</a:t>
            </a: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bright radio source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1931: radio source near MW Center by Jansky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1974: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 discovered by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Balick</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Brown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3235">
                                            <p:txEl>
                                              <p:pRg st="0" end="0"/>
                                            </p:txEl>
                                          </p:spTgt>
                                        </p:tgtEl>
                                        <p:attrNameLst>
                                          <p:attrName>style.visibility</p:attrName>
                                        </p:attrNameLst>
                                      </p:cBhvr>
                                      <p:to>
                                        <p:strVal val="visible"/>
                                      </p:to>
                                    </p:set>
                                    <p:animEffect transition="in" filter="fade">
                                      <p:cBhvr>
                                        <p:cTn id="7" dur="2000"/>
                                        <p:tgtEl>
                                          <p:spTgt spid="1503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3235">
                                            <p:txEl>
                                              <p:pRg st="1" end="1"/>
                                            </p:txEl>
                                          </p:spTgt>
                                        </p:tgtEl>
                                        <p:attrNameLst>
                                          <p:attrName>style.visibility</p:attrName>
                                        </p:attrNameLst>
                                      </p:cBhvr>
                                      <p:to>
                                        <p:strVal val="visible"/>
                                      </p:to>
                                    </p:set>
                                    <p:animEffect transition="in" filter="fade">
                                      <p:cBhvr>
                                        <p:cTn id="12" dur="2000"/>
                                        <p:tgtEl>
                                          <p:spTgt spid="15032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3235">
                                            <p:txEl>
                                              <p:pRg st="3" end="3"/>
                                            </p:txEl>
                                          </p:spTgt>
                                        </p:tgtEl>
                                        <p:attrNameLst>
                                          <p:attrName>style.visibility</p:attrName>
                                        </p:attrNameLst>
                                      </p:cBhvr>
                                      <p:to>
                                        <p:strVal val="visible"/>
                                      </p:to>
                                    </p:set>
                                    <p:animEffect transition="in" filter="fade">
                                      <p:cBhvr>
                                        <p:cTn id="17" dur="2000"/>
                                        <p:tgtEl>
                                          <p:spTgt spid="15032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3235">
                                            <p:txEl>
                                              <p:pRg st="4" end="4"/>
                                            </p:txEl>
                                          </p:spTgt>
                                        </p:tgtEl>
                                        <p:attrNameLst>
                                          <p:attrName>style.visibility</p:attrName>
                                        </p:attrNameLst>
                                      </p:cBhvr>
                                      <p:to>
                                        <p:strVal val="visible"/>
                                      </p:to>
                                    </p:set>
                                    <p:animEffect transition="in" filter="fade">
                                      <p:cBhvr>
                                        <p:cTn id="22" dur="2000"/>
                                        <p:tgtEl>
                                          <p:spTgt spid="15032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03235">
                                            <p:txEl>
                                              <p:pRg st="5" end="5"/>
                                            </p:txEl>
                                          </p:spTgt>
                                        </p:tgtEl>
                                        <p:attrNameLst>
                                          <p:attrName>style.visibility</p:attrName>
                                        </p:attrNameLst>
                                      </p:cBhvr>
                                      <p:to>
                                        <p:strVal val="visible"/>
                                      </p:to>
                                    </p:set>
                                    <p:animEffect transition="in" filter="fade">
                                      <p:cBhvr>
                                        <p:cTn id="27" dur="2000"/>
                                        <p:tgtEl>
                                          <p:spTgt spid="15032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20602</TotalTime>
  <Words>2389</Words>
  <Application>Microsoft Macintosh PowerPoint</Application>
  <PresentationFormat>On-screen Show (4:3)</PresentationFormat>
  <Paragraphs>301</Paragraphs>
  <Slides>33</Slides>
  <Notes>33</Notes>
  <HiddenSlides>0</HiddenSlides>
  <MMClips>1</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33</vt:i4>
      </vt:variant>
    </vt:vector>
  </HeadingPairs>
  <TitlesOfParts>
    <vt:vector size="44" baseType="lpstr">
      <vt:lpstr>Arial</vt:lpstr>
      <vt:lpstr>Times New Roman</vt:lpstr>
      <vt:lpstr>Wingdings</vt:lpstr>
      <vt:lpstr>3_Default Design</vt:lpstr>
      <vt:lpstr>6_Default Design</vt:lpstr>
      <vt:lpstr>4_Default Design</vt:lpstr>
      <vt:lpstr>8_Default Design</vt:lpstr>
      <vt:lpstr>7_Default Design</vt:lpstr>
      <vt:lpstr>5_Default Design</vt:lpstr>
      <vt:lpstr>11_Default Design</vt:lpstr>
      <vt:lpstr>9_Default Design</vt:lpstr>
      <vt:lpstr>PowerPoint Presentation</vt:lpstr>
      <vt:lpstr>Assignments</vt:lpstr>
      <vt:lpstr>Assignments</vt:lpstr>
      <vt:lpstr>Proposal Draft #2</vt:lpstr>
      <vt:lpstr>Assignments</vt:lpstr>
      <vt:lpstr>PowerPoint Presentation</vt:lpstr>
      <vt:lpstr>Milky Way Center</vt:lpstr>
      <vt:lpstr>Milky Way Center</vt:lpstr>
      <vt:lpstr>Milky Way Center</vt:lpstr>
      <vt:lpstr>PowerPoint Presentation</vt:lpstr>
      <vt:lpstr>Milky Way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Milky Way Center</vt:lpstr>
      <vt:lpstr>PowerPoint Presentation</vt:lpstr>
      <vt:lpstr>PowerPoint Presentation</vt:lpstr>
      <vt:lpstr>PowerPoint Presentation</vt:lpstr>
      <vt:lpstr>MW Central BH Mass</vt:lpstr>
      <vt:lpstr>MW Central BH Mass</vt:lpstr>
      <vt:lpstr>PowerPoint Presentation</vt:lpstr>
      <vt:lpstr>PowerPoint Presentation</vt:lpstr>
      <vt:lpstr>PowerPoint Presentation</vt:lpstr>
      <vt:lpstr>Milky Way Center:  VERY Close</vt:lpstr>
      <vt:lpstr>Milky Way Center:  VERY Close</vt:lpstr>
      <vt:lpstr>What is causing this?</vt:lpstr>
      <vt:lpstr>Milky Way Today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1361</cp:revision>
  <cp:lastPrinted>2020-02-11T04:43:19Z</cp:lastPrinted>
  <dcterms:created xsi:type="dcterms:W3CDTF">2013-03-14T16:04:26Z</dcterms:created>
  <dcterms:modified xsi:type="dcterms:W3CDTF">2024-03-21T14:46:58Z</dcterms:modified>
</cp:coreProperties>
</file>