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599" r:id="rId1"/>
    <p:sldMasterId id="2147486671" r:id="rId2"/>
  </p:sldMasterIdLst>
  <p:notesMasterIdLst>
    <p:notesMasterId r:id="rId29"/>
  </p:notesMasterIdLst>
  <p:sldIdLst>
    <p:sldId id="1031" r:id="rId3"/>
    <p:sldId id="1082" r:id="rId4"/>
    <p:sldId id="1081" r:id="rId5"/>
    <p:sldId id="1052" r:id="rId6"/>
    <p:sldId id="1070" r:id="rId7"/>
    <p:sldId id="1054" r:id="rId8"/>
    <p:sldId id="1083" r:id="rId9"/>
    <p:sldId id="1074" r:id="rId10"/>
    <p:sldId id="1075" r:id="rId11"/>
    <p:sldId id="1055" r:id="rId12"/>
    <p:sldId id="1056" r:id="rId13"/>
    <p:sldId id="1071" r:id="rId14"/>
    <p:sldId id="1057" r:id="rId15"/>
    <p:sldId id="1072" r:id="rId16"/>
    <p:sldId id="1076" r:id="rId17"/>
    <p:sldId id="1077" r:id="rId18"/>
    <p:sldId id="1058" r:id="rId19"/>
    <p:sldId id="1073" r:id="rId20"/>
    <p:sldId id="1053" r:id="rId21"/>
    <p:sldId id="1059" r:id="rId22"/>
    <p:sldId id="1078" r:id="rId23"/>
    <p:sldId id="1079" r:id="rId24"/>
    <p:sldId id="1084" r:id="rId25"/>
    <p:sldId id="1085" r:id="rId26"/>
    <p:sldId id="1061" r:id="rId27"/>
    <p:sldId id="1037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5"/>
    <p:restoredTop sz="86068"/>
  </p:normalViewPr>
  <p:slideViewPr>
    <p:cSldViewPr>
      <p:cViewPr varScale="1">
        <p:scale>
          <a:sx n="133" d="100"/>
          <a:sy n="133" d="100"/>
        </p:scale>
        <p:origin x="208" y="117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74CCE908-9E57-9F46-B945-A529FEA8F6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8B4CA573-7F5D-244E-B8BD-F3488CBF32E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0313610C-FE22-5F47-84FF-7EBAB3189EC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5AE2FF73-140F-FA49-9F00-A77C433A4E0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38D46C80-C9CB-7A4F-92DC-D02EB4C4FA9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23114B22-CD3C-7C4F-8ED2-8F9CBFFAC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BCB26BD-9394-7E42-A60C-D8399D107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THIS SEEMS LIKE A SHORT LECTURE, BUT WE ONLY MADE IT TO SLIDE 20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820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6282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3561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648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9853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6183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434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2782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5095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4304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696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BC4A61BF-E921-F543-B20E-AC3D39D9D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CCC41553-7548-A948-96D0-7A01F0A3E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70F36F32-97E6-EB45-A631-E1FAEBE91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0588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red circle is M3</a:t>
            </a:r>
          </a:p>
        </p:txBody>
      </p:sp>
    </p:spTree>
    <p:extLst>
      <p:ext uri="{BB962C8B-B14F-4D97-AF65-F5344CB8AC3E}">
        <p14:creationId xmlns:p14="http://schemas.microsoft.com/office/powerpoint/2010/main" val="2803471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624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390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Palomar 5 has effective radius of ~35 pc (?)</a:t>
            </a:r>
          </a:p>
        </p:txBody>
      </p:sp>
    </p:spTree>
    <p:extLst>
      <p:ext uri="{BB962C8B-B14F-4D97-AF65-F5344CB8AC3E}">
        <p14:creationId xmlns:p14="http://schemas.microsoft.com/office/powerpoint/2010/main" val="344092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995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1911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532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Virialized means KE = -1/2 PE … GC is bound … as many stars moving in as out … GC is not rotating</a:t>
            </a:r>
          </a:p>
        </p:txBody>
      </p:sp>
    </p:spTree>
    <p:extLst>
      <p:ext uri="{BB962C8B-B14F-4D97-AF65-F5344CB8AC3E}">
        <p14:creationId xmlns:p14="http://schemas.microsoft.com/office/powerpoint/2010/main" val="3163553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529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NGC = New General Catalogue … Dreyer in 1888 with updates IC = Index Catalogues by Dreyer in 1895 and 1908</a:t>
            </a:r>
          </a:p>
        </p:txBody>
      </p:sp>
    </p:spTree>
    <p:extLst>
      <p:ext uri="{BB962C8B-B14F-4D97-AF65-F5344CB8AC3E}">
        <p14:creationId xmlns:p14="http://schemas.microsoft.com/office/powerpoint/2010/main" val="2808842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6700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NGC 104 = 47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Tuc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NGC 5139 = omega Cen</a:t>
            </a:r>
          </a:p>
        </p:txBody>
      </p:sp>
    </p:spTree>
    <p:extLst>
      <p:ext uri="{BB962C8B-B14F-4D97-AF65-F5344CB8AC3E}">
        <p14:creationId xmlns:p14="http://schemas.microsoft.com/office/powerpoint/2010/main" val="3372337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omega Cen is the brightest GC … next is 47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Tuc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at V = 4.1 … M13 at V = 5.8</a:t>
            </a:r>
          </a:p>
        </p:txBody>
      </p:sp>
    </p:spTree>
    <p:extLst>
      <p:ext uri="{BB962C8B-B14F-4D97-AF65-F5344CB8AC3E}">
        <p14:creationId xmlns:p14="http://schemas.microsoft.com/office/powerpoint/2010/main" val="226917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THESE PLOTS TOO SMALL … GO INTERACTIVE VIA WEBSITE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This is only 8 of 18 (!) plots available on the website.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Huge M/L drop due to compact remnants in close? … other GCs have rises by factors of a few</a:t>
            </a:r>
          </a:p>
        </p:txBody>
      </p:sp>
    </p:spTree>
    <p:extLst>
      <p:ext uri="{BB962C8B-B14F-4D97-AF65-F5344CB8AC3E}">
        <p14:creationId xmlns:p14="http://schemas.microsoft.com/office/powerpoint/2010/main" val="411441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CD46F-DDE7-694D-A4EC-5E6979D115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51FE9-A9F3-2E48-BF4B-84725D762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E4224-6F03-0648-A3B0-C4D30D080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B20D8-9952-164E-8BE0-F1AB34157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7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D2B0AA-7658-6F49-8C70-8E47557D6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A333C-FA2B-9C4E-B229-DECBD3B6E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6BE19E-A354-A34F-A749-7F9934D9A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7C263-6D54-EC4B-AF28-32D2FA3FF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E14B9A-F644-BD40-BAA7-CBC27D390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3BD7B-670B-1D45-8FF6-A107D17E4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00A928-8C0A-E047-9310-9B4C1390A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275-DD31-7A47-A3EE-08461C500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99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2FF9A-523D-034F-8BBC-3C82F24BB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136F8F-A625-5440-B209-030464009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33E2F7-5FB1-5549-A484-237966561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35FBE-26F1-6447-9A28-2897CB071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982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B7FB1E-F5B9-964F-A35E-2079F42A8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4F3E14-806A-5146-B534-5433A1022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438358-5E18-F448-87CD-87A8A1786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B89B5-AFAC-2B41-BE50-3B3A7C4FD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766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5DCFA2-8B77-D641-8FA7-98AE7814F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EFC0A-E68E-C84B-977C-23DCA889E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F1DBCE-FEA2-C345-8689-E5F97FFE4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0BAF6-68E7-A045-B344-391A8E4C9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09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07250-7332-C04F-BFE9-7F196C773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E9A5B-82BA-5047-A91B-39EB6639E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43306-C222-7A49-B1D0-8826A3173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A4C6C-91D8-6246-AC66-14B1AEAED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521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F4904F-2FBE-D149-ABD4-7F8D4C6F1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934454-5307-4042-ABC3-D67A59475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EF150C-FA67-EC42-8E8E-F0A90EC09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59313-E94F-FD4D-8748-F9167F0E6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067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94F378-1C68-B54F-9D7C-50EAD181D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AC5E3A-9434-A14A-89D8-AB9DDCF9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C638CC-FCEF-AA4C-B440-E9689E7F2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EB34-1AEA-DE4E-95DF-86D060240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81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FBB9A4-91B6-FC4B-AC33-5C7B91663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D1DE1C-1F92-6246-A566-0AE741B46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80555C-2D5F-154B-800F-9B2AD1B0B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191F3-953C-DB47-A1A6-791F209C9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835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AA655-CABA-D648-B172-AE1EBAC30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AF6225-E419-6D4B-9A49-7DB9C2F56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FCEBD7-780F-B64D-A21C-AB8EA7680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248F3-004B-974E-977A-1F1D83312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81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567F30-3853-C041-AD87-ABA859A5B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DC2AE8-ABAA-E544-9049-BFCB79243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C79D83-77B2-6A4A-A7D0-42C02220B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8F56E-D164-EA47-941B-73CE4A8A9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9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13F0D-454C-4840-A513-26F848F47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F8907-9971-A94A-A038-1F6804D82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07998-9943-894D-AC6C-DA6C68AE1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776F-D273-6940-BCD4-C9D1B55C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758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45339D-5A54-1044-8AD5-8C5DB0AB7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E418F2-6A62-C441-B6FA-B196FBF59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3D4FD7-5693-3F4A-883D-D2F230C71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EDD2-1DE9-B04A-B742-560BEC7D62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975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96C790-6118-3348-A77E-95A7ED6E3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0BE3E8-5D4E-8041-BA0C-75F1D86746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65C455-AA4C-9E42-B58F-10293F9B4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05242-0A89-DE4F-994F-F8DF433DF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98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29DE61-DA5F-404B-A956-82E6034E8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013588-8590-EA4F-A2F7-7C869FF3A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39D52-7A5D-3045-A0EF-2F83E4F67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5FD1D-F082-5F4A-92D8-F410154CA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6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17E09-6FE2-9445-BD50-DAA702AB1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947B43-BCE5-2A47-AC98-538E10E56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65E83-D51A-8B4F-B733-D29F03399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5E20C-F6A9-4942-9B5D-267E4612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53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6386E-6A59-6B46-B58F-5A5119E47B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D76BBC-AA5E-B745-9153-96E47A8844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10CDBE-4265-7D4A-8396-A148B0FB9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EAA18-729F-404D-9C9A-45816D77E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04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4AE226-9D29-4F4E-8B5B-086992612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2E50F9-1335-7A41-B9E9-987F8C5574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196B19-467E-9142-996F-D50B8B298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41AA0-EBCF-5C4F-B40C-71D25F2E2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C3D108-3627-D341-A62E-D29D1745B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4D2F5F-506F-A44A-BC4E-6581D33CD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16308C-FE61-184F-8F3E-CBC19E6E3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37C55-ECFD-9F48-8F6A-C412A86FBF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4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08A703-5E73-8E4E-B42C-5D8D7F9510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277BF-FC49-C64B-B031-5ED63FE79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5BC-E583-8740-827A-0E013D13D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E4785-D5A2-EA4E-A00F-F27360CD0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81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75712-7C69-2B41-B0F2-1D15F9C0D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FA65C-E421-1242-89D3-397882586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D8C71-7130-4145-A99D-2263C95CA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93E13-A274-224A-B39E-AAE687B1E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86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2E34CE-7621-754E-8AD6-B5028B2F84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D954E1-81E7-9D4A-B06F-EFE0DDC93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9AD49401-FA4D-8F43-AEBA-4E4C657A74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6FB5D7A-A568-7549-9089-36E07A4666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CDF39B94-F29E-7743-90F0-2D522498E6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DCCA7DC-1323-DA4B-ADB2-D9B64843E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4724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00" r:id="rId1"/>
    <p:sldLayoutId id="2147486601" r:id="rId2"/>
    <p:sldLayoutId id="2147486602" r:id="rId3"/>
    <p:sldLayoutId id="2147486603" r:id="rId4"/>
    <p:sldLayoutId id="2147486604" r:id="rId5"/>
    <p:sldLayoutId id="2147486605" r:id="rId6"/>
    <p:sldLayoutId id="2147486606" r:id="rId7"/>
    <p:sldLayoutId id="2147486607" r:id="rId8"/>
    <p:sldLayoutId id="2147486608" r:id="rId9"/>
    <p:sldLayoutId id="2147486609" r:id="rId10"/>
    <p:sldLayoutId id="21474866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6DAD41BA-AEF7-BD4F-8DBB-47C5424F9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2A5988B5-32CA-FB4B-9771-BE0CCFA6C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372F48F4-020B-5D4D-8E11-A233D5C145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58802219-9790-DD42-AE7A-7EE5D48AE3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4795CBBA-43DC-F542-8DD5-F28B047411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CCC960-641B-9C44-8D79-B11EE82EE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0335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72" r:id="rId1"/>
    <p:sldLayoutId id="2147486673" r:id="rId2"/>
    <p:sldLayoutId id="2147486674" r:id="rId3"/>
    <p:sldLayoutId id="2147486675" r:id="rId4"/>
    <p:sldLayoutId id="2147486676" r:id="rId5"/>
    <p:sldLayoutId id="2147486677" r:id="rId6"/>
    <p:sldLayoutId id="2147486678" r:id="rId7"/>
    <p:sldLayoutId id="2147486679" r:id="rId8"/>
    <p:sldLayoutId id="2147486680" r:id="rId9"/>
    <p:sldLayoutId id="2147486681" r:id="rId10"/>
    <p:sldLayoutId id="2147486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annesastronomynews.com/wp-content/uploads/2012/02/47-Tucanae-by-Michael-Sidonio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annesastronomynews.com/wp-content/uploads/2012/02/47-Tucanae-by-Michael-Sidonio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MW Globular Clusters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B935F2D-AA46-2E41-B275-63FBA076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08485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47 Tucanae, a bright globular cluster in Tucana">
            <a:hlinkClick r:id="rId4"/>
            <a:extLst>
              <a:ext uri="{FF2B5EF4-FFF2-40B4-BE49-F238E27FC236}">
                <a16:creationId xmlns:a16="http://schemas.microsoft.com/office/drawing/2014/main" id="{D691EA15-8F32-9F42-9DA1-E4EEA820F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03" y="1180479"/>
            <a:ext cx="3613697" cy="339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838200" y="5094982"/>
            <a:ext cx="7506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M13 in Hercules               47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Tucana</a:t>
            </a: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(north)                               (south)</a:t>
            </a:r>
          </a:p>
        </p:txBody>
      </p:sp>
    </p:spTree>
    <p:extLst>
      <p:ext uri="{BB962C8B-B14F-4D97-AF65-F5344CB8AC3E}">
        <p14:creationId xmlns:p14="http://schemas.microsoft.com/office/powerpoint/2010/main" val="3670611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0" y="5867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concentrated near Galactic center, in Sagittarius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GCs surround GC”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69A9DA36-96D9-3E42-AE9D-6F8829572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71490"/>
            <a:ext cx="7696200" cy="45866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053171C-C6B2-C04D-B502-735B01BF7394}"/>
              </a:ext>
            </a:extLst>
          </p:cNvPr>
          <p:cNvSpPr/>
          <p:nvPr/>
        </p:nvSpPr>
        <p:spPr>
          <a:xfrm>
            <a:off x="3124200" y="3505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68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adding physical distances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ndicates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center ~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kpc away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… thank you Shapley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BC69C93E-5A0E-7D44-B316-318A671F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1" y="1109567"/>
            <a:ext cx="4765439" cy="4524151"/>
          </a:xfrm>
          <a:prstGeom prst="rect">
            <a:avLst/>
          </a:prstGeom>
        </p:spPr>
      </p:pic>
      <p:pic>
        <p:nvPicPr>
          <p:cNvPr id="9" name="Picture 8" descr="A picture containing star, blue, outdoor object, night sky&#10;&#10;Description automatically generated">
            <a:extLst>
              <a:ext uri="{FF2B5EF4-FFF2-40B4-BE49-F238E27FC236}">
                <a16:creationId xmlns:a16="http://schemas.microsoft.com/office/drawing/2014/main" id="{23E732DF-32E5-4F41-A2DB-C5275788F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873938"/>
            <a:ext cx="2921350" cy="26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69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pic>
        <p:nvPicPr>
          <p:cNvPr id="13" name="Picture 12" descr="PowerPoint&#10;&#10;Description automatically generated with medium confidence">
            <a:extLst>
              <a:ext uri="{FF2B5EF4-FFF2-40B4-BE49-F238E27FC236}">
                <a16:creationId xmlns:a16="http://schemas.microsoft.com/office/drawing/2014/main" id="{1C37F0D8-E873-BA4B-91B8-9025F0D7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9" y="1117600"/>
            <a:ext cx="4772351" cy="451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59D519-414B-F04E-9FE6-3EC6EF136751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adding physical distances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ndicates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center ~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kpc away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… thank you Shapley</a:t>
            </a:r>
          </a:p>
        </p:txBody>
      </p:sp>
    </p:spTree>
    <p:extLst>
      <p:ext uri="{BB962C8B-B14F-4D97-AF65-F5344CB8AC3E}">
        <p14:creationId xmlns:p14="http://schemas.microsoft.com/office/powerpoint/2010/main" val="3642961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pic>
        <p:nvPicPr>
          <p:cNvPr id="8" name="Picture 7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F3B3B5F-3342-0746-A387-5ACEA459D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741" y="1905000"/>
            <a:ext cx="4327259" cy="2555787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31DAF44-AE3C-9A43-B49A-4F73F4930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112219"/>
            <a:ext cx="4765439" cy="4508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A94F4-D918-194C-B053-4FAE427CA8B6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within 4 kpc of GC … spherical distribution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super-globular made up of mini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26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31DAF44-AE3C-9A43-B49A-4F73F4930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561" y="1112219"/>
            <a:ext cx="4765439" cy="4508715"/>
          </a:xfrm>
          <a:prstGeom prst="rect">
            <a:avLst/>
          </a:prstGeom>
        </p:spPr>
      </p:pic>
      <p:pic>
        <p:nvPicPr>
          <p:cNvPr id="6" name="Picture 5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C6C27BFD-D59C-7941-B68E-E8B7AE99C3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7000"/>
          </a:blip>
          <a:stretch>
            <a:fillRect/>
          </a:stretch>
        </p:blipFill>
        <p:spPr>
          <a:xfrm>
            <a:off x="3048000" y="1940013"/>
            <a:ext cx="4327259" cy="2555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35315D-F59F-224A-BE36-F05626E2E83C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within 4 kpc of GC … spherical distribution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super-globular made up of mini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0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5315D-F59F-224A-BE36-F05626E2E83C}"/>
                  </a:ext>
                </a:extLst>
              </p:cNvPr>
              <p:cNvSpPr txBox="1"/>
              <p:nvPr/>
            </p:nvSpPr>
            <p:spPr>
              <a:xfrm>
                <a:off x="1066800" y="5359400"/>
                <a:ext cx="2971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Cen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massive … 10</a:t>
                </a:r>
                <a:r>
                  <a:rPr lang="en-US" sz="2000" baseline="30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stars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v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=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10.26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5315D-F59F-224A-BE36-F05626E2E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59400"/>
                <a:ext cx="2971800" cy="1015663"/>
              </a:xfrm>
              <a:prstGeom prst="rect">
                <a:avLst/>
              </a:prstGeom>
              <a:blipFill>
                <a:blip r:embed="rId3"/>
                <a:stretch>
                  <a:fillRect t="-2439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AFB29AED-0360-6B4D-ACAE-B5B185C8D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1219200"/>
            <a:ext cx="4051300" cy="3784600"/>
          </a:xfrm>
          <a:prstGeom prst="rect">
            <a:avLst/>
          </a:prstGeom>
        </p:spPr>
      </p:pic>
      <p:pic>
        <p:nvPicPr>
          <p:cNvPr id="11" name="Picture 10" descr="Stars and galaxies in space&#10;&#10;Description automatically generated with medium confidence">
            <a:extLst>
              <a:ext uri="{FF2B5EF4-FFF2-40B4-BE49-F238E27FC236}">
                <a16:creationId xmlns:a16="http://schemas.microsoft.com/office/drawing/2014/main" id="{37098922-8C74-1E41-A313-3861E6C44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900" y="1219200"/>
            <a:ext cx="3517900" cy="383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A3376C-F8C5-8047-A843-1FC9E122A528}"/>
                  </a:ext>
                </a:extLst>
              </p:cNvPr>
              <p:cNvSpPr txBox="1"/>
              <p:nvPr/>
            </p:nvSpPr>
            <p:spPr>
              <a:xfrm>
                <a:off x="4787900" y="5359399"/>
                <a:ext cx="40513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Palomar 12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of smallest … few 1000 stars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v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=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4.47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A3376C-F8C5-8047-A843-1FC9E122A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900" y="5359399"/>
                <a:ext cx="4051300" cy="1015663"/>
              </a:xfrm>
              <a:prstGeom prst="rect">
                <a:avLst/>
              </a:prstGeom>
              <a:blipFill>
                <a:blip r:embed="rId6"/>
                <a:stretch>
                  <a:fillRect t="-2439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0607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3376C-F8C5-8047-A843-1FC9E122A528}"/>
              </a:ext>
            </a:extLst>
          </p:cNvPr>
          <p:cNvSpPr txBox="1"/>
          <p:nvPr/>
        </p:nvSpPr>
        <p:spPr>
          <a:xfrm>
            <a:off x="6248400" y="2249031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 l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uminosity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function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have 10</a:t>
            </a:r>
            <a:r>
              <a:rPr lang="en-US" sz="20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10</a:t>
            </a:r>
            <a:r>
              <a:rPr lang="en-US" sz="20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cluster deficit real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A40A9E8-929C-1243-8A92-2527B56F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0"/>
            <a:ext cx="5941426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16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pic>
        <p:nvPicPr>
          <p:cNvPr id="4" name="Picture 3" descr="A picture containing text, star, outdoor object, light&#10;&#10;Description automatically generated">
            <a:extLst>
              <a:ext uri="{FF2B5EF4-FFF2-40B4-BE49-F238E27FC236}">
                <a16:creationId xmlns:a16="http://schemas.microsoft.com/office/drawing/2014/main" id="{696E2CB2-C5AC-A94E-A1B5-741220D4E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71027"/>
            <a:ext cx="4130638" cy="4737509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84F60F7D-68D6-0C47-8282-2153DFF31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822477"/>
            <a:ext cx="4096449" cy="4663923"/>
          </a:xfrm>
          <a:prstGeom prst="rect">
            <a:avLst/>
          </a:prstGeom>
        </p:spPr>
      </p:pic>
      <p:pic>
        <p:nvPicPr>
          <p:cNvPr id="8" name="Picture 7" descr="A picture containing text, light, night, outdoor object&#10;&#10;Description automatically generated">
            <a:extLst>
              <a:ext uri="{FF2B5EF4-FFF2-40B4-BE49-F238E27FC236}">
                <a16:creationId xmlns:a16="http://schemas.microsoft.com/office/drawing/2014/main" id="{8F181A6D-ABB5-3940-B865-1765D6A60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22" y="1225296"/>
            <a:ext cx="4121917" cy="3956304"/>
          </a:xfrm>
          <a:prstGeom prst="rect">
            <a:avLst/>
          </a:prstGeom>
        </p:spPr>
      </p:pic>
      <p:sp>
        <p:nvSpPr>
          <p:cNvPr id="10" name="Donut 5">
            <a:extLst>
              <a:ext uri="{FF2B5EF4-FFF2-40B4-BE49-F238E27FC236}">
                <a16:creationId xmlns:a16="http://schemas.microsoft.com/office/drawing/2014/main" id="{E9CB5B11-0D48-7343-850C-4624EC2C957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039100" y="1409700"/>
            <a:ext cx="152400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Donut 5">
            <a:extLst>
              <a:ext uri="{FF2B5EF4-FFF2-40B4-BE49-F238E27FC236}">
                <a16:creationId xmlns:a16="http://schemas.microsoft.com/office/drawing/2014/main" id="{BB611393-BFCD-0C4B-B302-9FCE8C1FD33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852160" y="4517136"/>
            <a:ext cx="152400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6F795-2F88-7F40-BE01-1D408A5D1065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axial ratios [b/a] typically ~1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NGC 6273 most elliptical … possible systemic rotation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28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GCs: Sizes/Shapes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D7FA5-CC51-B74E-A7D9-56D0304F5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92" y="1689100"/>
            <a:ext cx="3263900" cy="326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D8162-FC5A-BF45-91BC-B28550FF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88" y="5164507"/>
            <a:ext cx="1981200" cy="130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894F65-5BA9-114C-A929-9A8249CD60C8}"/>
              </a:ext>
            </a:extLst>
          </p:cNvPr>
          <p:cNvSpPr/>
          <p:nvPr/>
        </p:nvSpPr>
        <p:spPr>
          <a:xfrm>
            <a:off x="6705600" y="541020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7ABCA-F318-834D-B881-475BC6EFFE0C}"/>
              </a:ext>
            </a:extLst>
          </p:cNvPr>
          <p:cNvSpPr txBox="1"/>
          <p:nvPr/>
        </p:nvSpPr>
        <p:spPr>
          <a:xfrm>
            <a:off x="6234684" y="1261646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 at ~10 kpc</a:t>
            </a:r>
          </a:p>
        </p:txBody>
      </p:sp>
      <p:sp>
        <p:nvSpPr>
          <p:cNvPr id="8" name="Donut 5">
            <a:extLst>
              <a:ext uri="{FF2B5EF4-FFF2-40B4-BE49-F238E27FC236}">
                <a16:creationId xmlns:a16="http://schemas.microsoft.com/office/drawing/2014/main" id="{74B685D6-BCA9-C249-80C5-E94FA911848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778623" y="3218688"/>
            <a:ext cx="234952" cy="228598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E4F98-6123-6F48-BE92-2D8A4668422E}"/>
              </a:ext>
            </a:extLst>
          </p:cNvPr>
          <p:cNvSpPr txBox="1"/>
          <p:nvPr/>
        </p:nvSpPr>
        <p:spPr>
          <a:xfrm>
            <a:off x="589466" y="859334"/>
            <a:ext cx="4214359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 is ~15’ across, about 10 kpc away,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contains about 500,000 stars.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stars?</a:t>
            </a:r>
          </a:p>
          <a:p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1. measure GC total luminosity</a:t>
            </a:r>
          </a:p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2. assume a mass function </a:t>
            </a:r>
          </a:p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3. use a mass-luminosity relation</a:t>
            </a:r>
          </a:p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4. get estimate of total # stars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large is M3 in parsecs?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stellar density, assuming</a:t>
            </a: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uniformly filled (obviously not true)?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stellar density within</a:t>
            </a: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half-mass radius of 1 arcmin?</a:t>
            </a:r>
          </a:p>
        </p:txBody>
      </p:sp>
    </p:spTree>
    <p:extLst>
      <p:ext uri="{BB962C8B-B14F-4D97-AF65-F5344CB8AC3E}">
        <p14:creationId xmlns:p14="http://schemas.microsoft.com/office/powerpoint/2010/main" val="914890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3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M3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Globular Fun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562668" y="762000"/>
            <a:ext cx="759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 is ~15’ across, about 10 kpc away, and contains about 500,000 stars.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C0C26-D6AE-744E-86A5-7C1E7DCD69B4}"/>
              </a:ext>
            </a:extLst>
          </p:cNvPr>
          <p:cNvSpPr txBox="1"/>
          <p:nvPr/>
        </p:nvSpPr>
        <p:spPr>
          <a:xfrm>
            <a:off x="533400" y="1143000"/>
            <a:ext cx="3142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large is M3 in parsecs?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B106D-7ADD-984F-A39F-C32583A62A1F}"/>
              </a:ext>
            </a:extLst>
          </p:cNvPr>
          <p:cNvSpPr txBox="1"/>
          <p:nvPr/>
        </p:nvSpPr>
        <p:spPr>
          <a:xfrm>
            <a:off x="928291" y="1524000"/>
            <a:ext cx="78347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arcmin = 900 arcsec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1 arcsec at 1 parsec 	= 1 AU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	900 arcsec at 1 parsec 	= 900 AU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            	900 arcsec at 10 kpc	= 900 AU x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9 x 10</a:t>
            </a:r>
            <a:r>
              <a:rPr 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convert 1 pc / 206265 AU	= 44 pc across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DBE3C-E048-9D4F-BFEA-7940CB3B02FE}"/>
                  </a:ext>
                </a:extLst>
              </p:cNvPr>
              <p:cNvSpPr txBox="1"/>
              <p:nvPr/>
            </p:nvSpPr>
            <p:spPr>
              <a:xfrm>
                <a:off x="914400" y="3581400"/>
                <a:ext cx="7422929" cy="17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= # stars / volume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volume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2000" b="0" i="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 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44 pc across implies R = 22 pc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		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volume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= 45000 pc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3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density = 500,000 stars / 45000 pc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3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= 11 stars/pc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DBE3C-E048-9D4F-BFEA-7940CB3B0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581400"/>
                <a:ext cx="7422929" cy="1759008"/>
              </a:xfrm>
              <a:prstGeom prst="rect">
                <a:avLst/>
              </a:prstGeom>
              <a:blipFill>
                <a:blip r:embed="rId3"/>
                <a:stretch>
                  <a:fillRect l="-855" t="-2158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20B24BA-C981-8649-9508-FC3FC0D08CE3}"/>
              </a:ext>
            </a:extLst>
          </p:cNvPr>
          <p:cNvSpPr txBox="1"/>
          <p:nvPr/>
        </p:nvSpPr>
        <p:spPr>
          <a:xfrm>
            <a:off x="533400" y="3200400"/>
            <a:ext cx="7717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stellar density, assuming uniformly filled (obviously not true)?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E2DC7-1F70-2445-B735-9A75FDFD9E52}"/>
              </a:ext>
            </a:extLst>
          </p:cNvPr>
          <p:cNvSpPr/>
          <p:nvPr/>
        </p:nvSpPr>
        <p:spPr>
          <a:xfrm>
            <a:off x="599336" y="5467290"/>
            <a:ext cx="7651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stellar density within the half-mass radius of 1 arcmin?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0E51AC-B6DA-724B-BE5C-2B66E03680CA}"/>
                  </a:ext>
                </a:extLst>
              </p:cNvPr>
              <p:cNvSpPr/>
              <p:nvPr/>
            </p:nvSpPr>
            <p:spPr>
              <a:xfrm>
                <a:off x="929931" y="5926723"/>
                <a:ext cx="8052204" cy="5339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= 250,000 stars /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45000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2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pc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~ 20000 stars/pc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sphere 3 pc across!</a:t>
                </a:r>
                <a:endParaRPr lang="en-US" sz="20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0E51AC-B6DA-724B-BE5C-2B66E0368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31" y="5926723"/>
                <a:ext cx="8052204" cy="533929"/>
              </a:xfrm>
              <a:prstGeom prst="rect">
                <a:avLst/>
              </a:prstGeom>
              <a:blipFill>
                <a:blip r:embed="rId4"/>
                <a:stretch>
                  <a:fillRect l="-787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404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67215B7E-AE0A-1B43-989E-1F6360812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Proposal Future Bits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F6EDCE70-3F11-884D-AF09-9852D2EE2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762000"/>
            <a:ext cx="3505200" cy="352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Thursday 28 MAR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Level 2 … 1</a:t>
            </a:r>
            <a:r>
              <a:rPr 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Draft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Thursday 04 APR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Budget and Justification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Thursday 11 APR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Facilities and Mentoring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 25 APR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Final Proposal = 5 pieces</a:t>
            </a:r>
          </a:p>
        </p:txBody>
      </p:sp>
      <p:pic>
        <p:nvPicPr>
          <p:cNvPr id="205828" name="Picture 2" descr="Screen Shot 2020-01-20 at 11.15.33 PM.png">
            <a:extLst>
              <a:ext uri="{FF2B5EF4-FFF2-40B4-BE49-F238E27FC236}">
                <a16:creationId xmlns:a16="http://schemas.microsoft.com/office/drawing/2014/main" id="{C86B1438-73F9-B347-8C35-2B94D560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3" descr="Screen Shot 2020-01-20 at 11.18.30 PM.png">
            <a:extLst>
              <a:ext uri="{FF2B5EF4-FFF2-40B4-BE49-F238E27FC236}">
                <a16:creationId xmlns:a16="http://schemas.microsoft.com/office/drawing/2014/main" id="{35EFE92E-EAE4-054E-AB2E-6B9FD7474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3434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E0F53B53-48C5-AC5D-0692-1FF2E4B5F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830656"/>
            <a:ext cx="3657600" cy="35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7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EE3D82A-5614-9A4C-8D35-748F775FA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09714"/>
            <a:ext cx="6477000" cy="4676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38BC91-AB71-4C4A-A474-448D77E103BD}"/>
              </a:ext>
            </a:extLst>
          </p:cNvPr>
          <p:cNvSpPr txBox="1"/>
          <p:nvPr/>
        </p:nvSpPr>
        <p:spPr>
          <a:xfrm>
            <a:off x="0" y="5715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clusters tend to have lower central densities … more diffuse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compare: solar neighborhood 373 stars within 10 pc … density is ~0.1 stars/pc</a:t>
            </a:r>
            <a:r>
              <a:rPr lang="en-US" sz="20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Donut 5">
            <a:extLst>
              <a:ext uri="{FF2B5EF4-FFF2-40B4-BE49-F238E27FC236}">
                <a16:creationId xmlns:a16="http://schemas.microsoft.com/office/drawing/2014/main" id="{80A50F60-C07F-DC44-ABB0-218D67AD2C5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968623" y="1368930"/>
            <a:ext cx="234952" cy="228598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266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38BC91-AB71-4C4A-A474-448D77E103BD}"/>
                  </a:ext>
                </a:extLst>
              </p:cNvPr>
              <p:cNvSpPr txBox="1"/>
              <p:nvPr/>
            </p:nvSpPr>
            <p:spPr>
              <a:xfrm>
                <a:off x="0" y="5153561"/>
                <a:ext cx="9144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alf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-light radius often used to characterize GCs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nearby GCs have larger radii (duh), but ~all have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000" baseline="-250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hl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20 arcsec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rom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R</a:t>
                </a:r>
                <a:r>
                  <a:rPr kumimoji="0" lang="en-US" sz="2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hl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and distance …derive effective radii R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 </a:t>
                </a:r>
              </a:p>
              <a:p>
                <a:pPr lvl="0" algn="ctr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most GCs have R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~ 1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5 pc</a:t>
                </a:r>
                <a:endPara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38BC91-AB71-4C4A-A474-448D77E10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53561"/>
                <a:ext cx="9144000" cy="1323439"/>
              </a:xfrm>
              <a:prstGeom prst="rect">
                <a:avLst/>
              </a:prstGeom>
              <a:blipFill>
                <a:blip r:embed="rId3"/>
                <a:stretch>
                  <a:fillRect t="-1887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9B0F20B-0E7F-424A-B7C2-15A62FB55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010321"/>
            <a:ext cx="3275462" cy="3428999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0E28CCD-2AB1-6642-9A04-7D1BA6C37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010320"/>
            <a:ext cx="4990723" cy="3429000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282E3C16-11DC-FF48-99AC-745E7F4FE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199" y="990600"/>
            <a:ext cx="49907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34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8BC91-AB71-4C4A-A474-448D77E103BD}"/>
              </a:ext>
            </a:extLst>
          </p:cNvPr>
          <p:cNvSpPr txBox="1"/>
          <p:nvPr/>
        </p:nvSpPr>
        <p:spPr>
          <a:xfrm>
            <a:off x="0" y="5921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 size related to distance from Galactic center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mall/dense clusters survive larger tidal forces … or have been stripped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032BF012-27AD-534E-8573-923A7E9E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67" y="838200"/>
            <a:ext cx="5803233" cy="49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4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pic>
        <p:nvPicPr>
          <p:cNvPr id="7" name="Picture 6" descr="A group of stars in space&#10;&#10;Description automatically generated with medium confidence">
            <a:extLst>
              <a:ext uri="{FF2B5EF4-FFF2-40B4-BE49-F238E27FC236}">
                <a16:creationId xmlns:a16="http://schemas.microsoft.com/office/drawing/2014/main" id="{57397928-9CAF-784A-8614-FD22252BD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762000"/>
            <a:ext cx="5715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38BC91-AB71-4C4A-A474-448D77E103BD}"/>
              </a:ext>
            </a:extLst>
          </p:cNvPr>
          <p:cNvSpPr txBox="1"/>
          <p:nvPr/>
        </p:nvSpPr>
        <p:spPr>
          <a:xfrm>
            <a:off x="0" y="403860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Palomar 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SDSS commissioning data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tidal tails stretching 2.6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on sky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heavy mass loss … ~1/3 of cluster stars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can use to determine orbit around MW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stars become members of halo or bulge</a:t>
            </a:r>
          </a:p>
        </p:txBody>
      </p:sp>
      <p:pic>
        <p:nvPicPr>
          <p:cNvPr id="9" name="Picture 8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6B9B0748-DF80-D245-B719-303903B09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6800"/>
            <a:ext cx="8787694" cy="28034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06C5C5-0A72-4F4C-AB49-68E24F5FC934}"/>
              </a:ext>
            </a:extLst>
          </p:cNvPr>
          <p:cNvSpPr txBox="1"/>
          <p:nvPr/>
        </p:nvSpPr>
        <p:spPr>
          <a:xfrm>
            <a:off x="6553200" y="6172200"/>
            <a:ext cx="2400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Odenkirchen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(2001)</a:t>
            </a:r>
          </a:p>
        </p:txBody>
      </p:sp>
    </p:spTree>
    <p:extLst>
      <p:ext uri="{BB962C8B-B14F-4D97-AF65-F5344CB8AC3E}">
        <p14:creationId xmlns:p14="http://schemas.microsoft.com/office/powerpoint/2010/main" val="2814181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Metallicities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2FFE360-8832-C44E-A6D8-8651AEBAF81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76400"/>
            <a:ext cx="2743200" cy="27432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61D8601-5305-044B-A6C7-3B92C414869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676400"/>
            <a:ext cx="2743200" cy="27432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58E5EFD-DE80-7E44-BABF-90C661E03AF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676400"/>
            <a:ext cx="27432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A3C586-A388-C64D-88B0-9547775F3C06}"/>
                  </a:ext>
                </a:extLst>
              </p:cNvPr>
              <p:cNvSpPr txBox="1"/>
              <p:nvPr/>
            </p:nvSpPr>
            <p:spPr>
              <a:xfrm>
                <a:off x="533400" y="4775537"/>
                <a:ext cx="19812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metal-rich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[Fe/H]   &gt;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0.7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SpType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 G2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G4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A3C586-A388-C64D-88B0-9547775F3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775537"/>
                <a:ext cx="1981200" cy="1015663"/>
              </a:xfrm>
              <a:prstGeom prst="rect">
                <a:avLst/>
              </a:prstGeom>
              <a:blipFill>
                <a:blip r:embed="rId6"/>
                <a:stretch>
                  <a:fillRect l="-1274" t="-2439" r="-637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6BF0ED-EF4E-834C-8BF0-0C9DD77D336A}"/>
                  </a:ext>
                </a:extLst>
              </p:cNvPr>
              <p:cNvSpPr txBox="1"/>
              <p:nvPr/>
            </p:nvSpPr>
            <p:spPr>
              <a:xfrm>
                <a:off x="3581400" y="4775537"/>
                <a:ext cx="19812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average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[Fe/H]   ~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1.2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SpType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 F7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F9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6BF0ED-EF4E-834C-8BF0-0C9DD77D3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4775537"/>
                <a:ext cx="1981200" cy="1015663"/>
              </a:xfrm>
              <a:prstGeom prst="rect">
                <a:avLst/>
              </a:prstGeom>
              <a:blipFill>
                <a:blip r:embed="rId7"/>
                <a:stretch>
                  <a:fillRect t="-2439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ADBA875-295B-E943-89F8-F5A82A19650C}"/>
              </a:ext>
            </a:extLst>
          </p:cNvPr>
          <p:cNvSpPr txBox="1"/>
          <p:nvPr/>
        </p:nvSpPr>
        <p:spPr>
          <a:xfrm>
            <a:off x="0" y="914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chemical composition estimated using spectra of cores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277E1-DBD2-F049-A9ED-2E266FA90E3E}"/>
              </a:ext>
            </a:extLst>
          </p:cNvPr>
          <p:cNvSpPr txBox="1"/>
          <p:nvPr/>
        </p:nvSpPr>
        <p:spPr>
          <a:xfrm>
            <a:off x="6883500" y="6172200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Schiavon+ (2005)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861ECE-60A9-0541-A141-7D023C49422B}"/>
                  </a:ext>
                </a:extLst>
              </p:cNvPr>
              <p:cNvSpPr txBox="1"/>
              <p:nvPr/>
            </p:nvSpPr>
            <p:spPr>
              <a:xfrm>
                <a:off x="6629400" y="4775537"/>
                <a:ext cx="19812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metal-poor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[Fe/H]   &lt;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1.5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SpType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 F2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F5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861ECE-60A9-0541-A141-7D023C494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4775537"/>
                <a:ext cx="1981200" cy="1015663"/>
              </a:xfrm>
              <a:prstGeom prst="rect">
                <a:avLst/>
              </a:prstGeom>
              <a:blipFill>
                <a:blip r:embed="rId8"/>
                <a:stretch>
                  <a:fillRect t="-2439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0629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Metallicities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97287A5-0475-BE41-A3B9-48445AEDC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14400"/>
            <a:ext cx="5429250" cy="51246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6A1F26-55E3-A74D-A22D-43B1DC8F66CA}"/>
              </a:ext>
            </a:extLst>
          </p:cNvPr>
          <p:cNvCxnSpPr>
            <a:cxnSpLocks/>
          </p:cNvCxnSpPr>
          <p:nvPr/>
        </p:nvCxnSpPr>
        <p:spPr>
          <a:xfrm>
            <a:off x="5791200" y="2514600"/>
            <a:ext cx="1200150" cy="0"/>
          </a:xfrm>
          <a:prstGeom prst="line">
            <a:avLst/>
          </a:prstGeom>
          <a:ln w="50800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7D2E10-8053-1845-8C97-C54A4F214BDF}"/>
              </a:ext>
            </a:extLst>
          </p:cNvPr>
          <p:cNvSpPr txBox="1"/>
          <p:nvPr/>
        </p:nvSpPr>
        <p:spPr>
          <a:xfrm>
            <a:off x="5715000" y="1752600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</a:t>
            </a:r>
          </a:p>
          <a:p>
            <a:pPr algn="ctr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neighborhood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57B9B8-3C1E-FD43-AD40-9B5A63F53F76}"/>
              </a:ext>
            </a:extLst>
          </p:cNvPr>
          <p:cNvSpPr txBox="1"/>
          <p:nvPr/>
        </p:nvSpPr>
        <p:spPr>
          <a:xfrm>
            <a:off x="0" y="6248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metal-poor compared to SN and MW disk … likely much older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79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8104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B935F2D-AA46-2E41-B275-63FBA076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08485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47 Tucanae, a bright globular cluster in Tucana">
            <a:hlinkClick r:id="rId4"/>
            <a:extLst>
              <a:ext uri="{FF2B5EF4-FFF2-40B4-BE49-F238E27FC236}">
                <a16:creationId xmlns:a16="http://schemas.microsoft.com/office/drawing/2014/main" id="{D691EA15-8F32-9F42-9DA1-E4EEA820F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03" y="1180479"/>
            <a:ext cx="3613697" cy="339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838200" y="5094982"/>
            <a:ext cx="7506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M13 in Hercules               47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Tuc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in Tucana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(north)                               (south)</a:t>
            </a:r>
          </a:p>
        </p:txBody>
      </p:sp>
    </p:spTree>
    <p:extLst>
      <p:ext uri="{BB962C8B-B14F-4D97-AF65-F5344CB8AC3E}">
        <p14:creationId xmlns:p14="http://schemas.microsoft.com/office/powerpoint/2010/main" val="22892001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MW Globular Clusters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65A62-C179-6747-834B-36E57437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65199"/>
            <a:ext cx="4826000" cy="4583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D7FA5-CC51-B74E-A7D9-56D0304F5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392" y="1689100"/>
            <a:ext cx="3263900" cy="326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D8162-FC5A-BF45-91BC-B28550FF7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588" y="5164507"/>
            <a:ext cx="1981200" cy="130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894F65-5BA9-114C-A929-9A8249CD60C8}"/>
              </a:ext>
            </a:extLst>
          </p:cNvPr>
          <p:cNvSpPr/>
          <p:nvPr/>
        </p:nvSpPr>
        <p:spPr>
          <a:xfrm>
            <a:off x="6705600" y="541020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7ABCA-F318-834D-B881-475BC6EFFE0C}"/>
              </a:ext>
            </a:extLst>
          </p:cNvPr>
          <p:cNvSpPr txBox="1"/>
          <p:nvPr/>
        </p:nvSpPr>
        <p:spPr>
          <a:xfrm>
            <a:off x="6234684" y="1261646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 at ~10 kpc</a:t>
            </a:r>
          </a:p>
        </p:txBody>
      </p:sp>
    </p:spTree>
    <p:extLst>
      <p:ext uri="{BB962C8B-B14F-4D97-AF65-F5344CB8AC3E}">
        <p14:creationId xmlns:p14="http://schemas.microsoft.com/office/powerpoint/2010/main" val="1612988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MW Globular Clusters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762000" y="4495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29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Messier Catalog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various sources with NGC and IC names (Dreyer 1888 … 1908)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~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dozen more from Palomar Sky Survey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other efforts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=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 total GCs now known around MW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… maybe a dozen more behind disk/bulge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D8162-FC5A-BF45-91BC-B28550FF7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930650"/>
            <a:ext cx="2560367" cy="1692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894F65-5BA9-114C-A929-9A8249CD60C8}"/>
              </a:ext>
            </a:extLst>
          </p:cNvPr>
          <p:cNvSpPr/>
          <p:nvPr/>
        </p:nvSpPr>
        <p:spPr>
          <a:xfrm>
            <a:off x="1371624" y="411480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15’</a:t>
            </a:r>
          </a:p>
        </p:txBody>
      </p: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14677DFB-BA38-1D44-82DF-F7480AFBF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03" y="1109077"/>
            <a:ext cx="2582297" cy="2601496"/>
          </a:xfrm>
          <a:prstGeom prst="rect">
            <a:avLst/>
          </a:prstGeom>
        </p:spPr>
      </p:pic>
      <p:pic>
        <p:nvPicPr>
          <p:cNvPr id="8" name="Picture 7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6CF525EE-7408-DB45-80A0-54FFCBEE8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233" y="1109077"/>
            <a:ext cx="2611167" cy="2601496"/>
          </a:xfrm>
          <a:prstGeom prst="rect">
            <a:avLst/>
          </a:prstGeom>
        </p:spPr>
      </p:pic>
      <p:pic>
        <p:nvPicPr>
          <p:cNvPr id="13" name="Picture 12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80B15A4E-97C5-0B41-92DD-CBE3D5610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32" y="1089698"/>
            <a:ext cx="2611168" cy="26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84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6CEFA0D-FC3F-A640-B1B3-909492198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25181"/>
            <a:ext cx="7975314" cy="5223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8A938-0CEC-845D-D3AC-93474B81D5C5}"/>
              </a:ext>
            </a:extLst>
          </p:cNvPr>
          <p:cNvSpPr txBox="1"/>
          <p:nvPr/>
        </p:nvSpPr>
        <p:spPr>
          <a:xfrm>
            <a:off x="2184543" y="6367046"/>
            <a:ext cx="513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heasarc.gsfc.nasa.gov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/w3browse/all/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globclust.html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2585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AD9B645-F997-2B09-B628-3A7161DB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294" y="838200"/>
            <a:ext cx="5395411" cy="499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59BE87-72B0-D730-2EBC-CEA9F5F52AA6}"/>
              </a:ext>
            </a:extLst>
          </p:cNvPr>
          <p:cNvSpPr txBox="1"/>
          <p:nvPr/>
        </p:nvSpPr>
        <p:spPr>
          <a:xfrm>
            <a:off x="0" y="6019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atalog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as of March 2023 has 168 MW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globulars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people.smp.uq.edu.au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HolgerBaumgardt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/globular/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6995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D7FAB-A57F-2044-B2D9-E5A8A37968F5}"/>
              </a:ext>
            </a:extLst>
          </p:cNvPr>
          <p:cNvSpPr txBox="1"/>
          <p:nvPr/>
        </p:nvSpPr>
        <p:spPr>
          <a:xfrm>
            <a:off x="0" y="6019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atalog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as of March 2023 has 168 MW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globulars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people.smp.uq.edu.au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HolgerBaumgardt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/globular/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A blue background with white and yellow text&#10;&#10;Description automatically generated">
            <a:extLst>
              <a:ext uri="{FF2B5EF4-FFF2-40B4-BE49-F238E27FC236}">
                <a16:creationId xmlns:a16="http://schemas.microsoft.com/office/drawing/2014/main" id="{8E48B808-C197-6926-492C-0BE09D2EC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051650"/>
            <a:ext cx="8763000" cy="46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9795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92DE7AC-7FA1-134D-BBDC-94F6332A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20" y="937308"/>
            <a:ext cx="2011680" cy="202135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811A161-32A2-D841-AAB0-8D52818012B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20" y="3276600"/>
            <a:ext cx="2011680" cy="201168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5B6159A-5929-424B-AD91-6EFB8071B46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42340"/>
            <a:ext cx="2011680" cy="2011680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A08954C0-7CF8-E949-AD50-EC43D7BCB0E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84120" y="941199"/>
            <a:ext cx="2011680" cy="2011680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47BA7A58-AD2E-524B-92D7-87E039FD6CCB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484120" y="3276600"/>
            <a:ext cx="2011680" cy="2011680"/>
          </a:xfrm>
          <a:prstGeom prst="rect">
            <a:avLst/>
          </a:prstGeom>
        </p:spPr>
      </p:pic>
      <p:pic>
        <p:nvPicPr>
          <p:cNvPr id="15" name="Picture 14" descr="Chart, histogram, scatter chart&#10;&#10;Description automatically generated">
            <a:extLst>
              <a:ext uri="{FF2B5EF4-FFF2-40B4-BE49-F238E27FC236}">
                <a16:creationId xmlns:a16="http://schemas.microsoft.com/office/drawing/2014/main" id="{AC6BBFF1-675B-6043-BE51-431A878CF9D3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276600"/>
            <a:ext cx="2011680" cy="2011680"/>
          </a:xfrm>
          <a:prstGeom prst="rect">
            <a:avLst/>
          </a:prstGeom>
        </p:spPr>
      </p:pic>
      <p:pic>
        <p:nvPicPr>
          <p:cNvPr id="17" name="Picture 1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7A6EA44-FDBA-DF48-B7FD-720C2A9881B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924438" y="3276600"/>
            <a:ext cx="2011680" cy="2011680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F3F58881-F612-CB46-8816-3177205A8678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924438" y="944166"/>
            <a:ext cx="2011680" cy="2011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F94F1-C9A6-94C0-CB2F-2229856547BE}"/>
              </a:ext>
            </a:extLst>
          </p:cNvPr>
          <p:cNvSpPr txBox="1"/>
          <p:nvPr/>
        </p:nvSpPr>
        <p:spPr>
          <a:xfrm>
            <a:off x="0" y="6019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atalog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as of March 2023 has 168 MW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globulars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people.smp.uq.edu.au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HolgerBaumgardt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/globular/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78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23515</TotalTime>
  <Words>1072</Words>
  <Application>Microsoft Macintosh PowerPoint</Application>
  <PresentationFormat>On-screen Show (4:3)</PresentationFormat>
  <Paragraphs>184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Cambria Math</vt:lpstr>
      <vt:lpstr>Times New Roman</vt:lpstr>
      <vt:lpstr>3_Default Design</vt:lpstr>
      <vt:lpstr>11_Default Design</vt:lpstr>
      <vt:lpstr>PowerPoint Presentation</vt:lpstr>
      <vt:lpstr>Proposal Future 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1432</cp:revision>
  <cp:lastPrinted>2020-02-11T04:43:19Z</cp:lastPrinted>
  <dcterms:created xsi:type="dcterms:W3CDTF">2013-03-14T16:04:26Z</dcterms:created>
  <dcterms:modified xsi:type="dcterms:W3CDTF">2024-04-01T18:36:29Z</dcterms:modified>
</cp:coreProperties>
</file>