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599" r:id="rId1"/>
    <p:sldMasterId id="2147486671" r:id="rId2"/>
  </p:sldMasterIdLst>
  <p:notesMasterIdLst>
    <p:notesMasterId r:id="rId21"/>
  </p:notesMasterIdLst>
  <p:sldIdLst>
    <p:sldId id="1031" r:id="rId3"/>
    <p:sldId id="1082" r:id="rId4"/>
    <p:sldId id="1101" r:id="rId5"/>
    <p:sldId id="1126" r:id="rId6"/>
    <p:sldId id="1127" r:id="rId7"/>
    <p:sldId id="1081" r:id="rId8"/>
    <p:sldId id="1083" r:id="rId9"/>
    <p:sldId id="1099" r:id="rId10"/>
    <p:sldId id="1100" r:id="rId11"/>
    <p:sldId id="1104" r:id="rId12"/>
    <p:sldId id="1084" r:id="rId13"/>
    <p:sldId id="1102" r:id="rId14"/>
    <p:sldId id="1085" r:id="rId15"/>
    <p:sldId id="1125" r:id="rId16"/>
    <p:sldId id="1087" r:id="rId17"/>
    <p:sldId id="1103" r:id="rId18"/>
    <p:sldId id="1088" r:id="rId19"/>
    <p:sldId id="1037" r:id="rId20"/>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B23"/>
    <a:srgbClr val="000000"/>
    <a:srgbClr val="F8FF0E"/>
    <a:srgbClr val="FFE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1"/>
    <p:restoredTop sz="87863"/>
  </p:normalViewPr>
  <p:slideViewPr>
    <p:cSldViewPr>
      <p:cViewPr varScale="1">
        <p:scale>
          <a:sx n="151" d="100"/>
          <a:sy n="151" d="100"/>
        </p:scale>
        <p:origin x="192" y="872"/>
      </p:cViewPr>
      <p:guideLst>
        <p:guide orient="horz" pos="2160"/>
        <p:guide pos="2880"/>
      </p:guideLst>
    </p:cSldViewPr>
  </p:slideViewPr>
  <p:outlineViewPr>
    <p:cViewPr>
      <p:scale>
        <a:sx n="25" d="100"/>
        <a:sy n="25" d="100"/>
      </p:scale>
      <p:origin x="0" y="6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74CCE908-9E57-9F46-B945-A529FEA8F6A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3" name="Rectangle 3">
            <a:extLst>
              <a:ext uri="{FF2B5EF4-FFF2-40B4-BE49-F238E27FC236}">
                <a16:creationId xmlns:a16="http://schemas.microsoft.com/office/drawing/2014/main" id="{8B4CA573-7F5D-244E-B8BD-F3488CBF32E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62468" name="Rectangle 4">
            <a:extLst>
              <a:ext uri="{FF2B5EF4-FFF2-40B4-BE49-F238E27FC236}">
                <a16:creationId xmlns:a16="http://schemas.microsoft.com/office/drawing/2014/main" id="{0313610C-FE22-5F47-84FF-7EBAB3189EC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a:extLst>
              <a:ext uri="{FF2B5EF4-FFF2-40B4-BE49-F238E27FC236}">
                <a16:creationId xmlns:a16="http://schemas.microsoft.com/office/drawing/2014/main" id="{5AE2FF73-140F-FA49-9F00-A77C433A4E0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66" name="Rectangle 6">
            <a:extLst>
              <a:ext uri="{FF2B5EF4-FFF2-40B4-BE49-F238E27FC236}">
                <a16:creationId xmlns:a16="http://schemas.microsoft.com/office/drawing/2014/main" id="{38D46C80-C9CB-7A4F-92DC-D02EB4C4FA9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7" name="Rectangle 7">
            <a:extLst>
              <a:ext uri="{FF2B5EF4-FFF2-40B4-BE49-F238E27FC236}">
                <a16:creationId xmlns:a16="http://schemas.microsoft.com/office/drawing/2014/main" id="{23114B22-CD3C-7C4F-8ED2-8F9CBFFAC32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BCB26BD-9394-7E42-A60C-D8399D107D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This would be short without continuation from last globular </a:t>
            </a:r>
            <a:r>
              <a:rPr lang="en-US" altLang="en-US">
                <a:latin typeface="Arial" panose="020B0604020202020204" pitchFamily="34" charset="0"/>
                <a:ea typeface="ＭＳ Ｐゴシック" panose="020B0600070205080204" pitchFamily="34" charset="-128"/>
              </a:rPr>
              <a:t>cluster lecture.</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5820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Sun *DOES* go AGB</a:t>
            </a:r>
          </a:p>
        </p:txBody>
      </p:sp>
    </p:spTree>
    <p:extLst>
      <p:ext uri="{BB962C8B-B14F-4D97-AF65-F5344CB8AC3E}">
        <p14:creationId xmlns:p14="http://schemas.microsoft.com/office/powerpoint/2010/main" val="363395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NGC 104 = 47 </a:t>
            </a:r>
            <a:r>
              <a:rPr lang="en-US" altLang="en-US" dirty="0" err="1">
                <a:latin typeface="Arial" panose="020B0604020202020204" pitchFamily="34" charset="0"/>
                <a:ea typeface="ＭＳ Ｐゴシック" panose="020B0600070205080204" pitchFamily="34" charset="-128"/>
              </a:rPr>
              <a:t>Tuc</a:t>
            </a:r>
            <a:r>
              <a:rPr lang="en-US" altLang="en-US" dirty="0">
                <a:latin typeface="Arial" panose="020B0604020202020204" pitchFamily="34" charset="0"/>
                <a:ea typeface="ＭＳ Ｐゴシック" panose="020B0600070205080204" pitchFamily="34" charset="-128"/>
              </a:rPr>
              <a:t> … 4.5 kpc</a:t>
            </a:r>
          </a:p>
          <a:p>
            <a:pPr eaLnBrk="1" hangingPunct="1"/>
            <a:r>
              <a:rPr lang="en-US" altLang="en-US" dirty="0">
                <a:latin typeface="Arial" panose="020B0604020202020204" pitchFamily="34" charset="0"/>
                <a:ea typeface="ＭＳ Ｐゴシック" panose="020B0600070205080204" pitchFamily="34" charset="-128"/>
              </a:rPr>
              <a:t>NGC 6362 … 7.6 kpc</a:t>
            </a:r>
          </a:p>
          <a:p>
            <a:pPr eaLnBrk="1" hangingPunct="1"/>
            <a:r>
              <a:rPr lang="en-US" altLang="en-US" dirty="0">
                <a:latin typeface="Arial" panose="020B0604020202020204" pitchFamily="34" charset="0"/>
                <a:ea typeface="ＭＳ Ｐゴシック" panose="020B0600070205080204" pitchFamily="34" charset="-128"/>
              </a:rPr>
              <a:t>NGC 5272 = M3 … 10.4 kpc</a:t>
            </a:r>
          </a:p>
          <a:p>
            <a:pPr eaLnBrk="1" hangingPunct="1"/>
            <a:r>
              <a:rPr lang="en-US" altLang="en-US" dirty="0">
                <a:latin typeface="Arial" panose="020B0604020202020204" pitchFamily="34" charset="0"/>
                <a:ea typeface="ＭＳ Ｐゴシック" panose="020B0600070205080204" pitchFamily="34" charset="-128"/>
              </a:rPr>
              <a:t>NGC 6397 … 2.4 kpc</a:t>
            </a:r>
          </a:p>
        </p:txBody>
      </p:sp>
    </p:spTree>
    <p:extLst>
      <p:ext uri="{BB962C8B-B14F-4D97-AF65-F5344CB8AC3E}">
        <p14:creationId xmlns:p14="http://schemas.microsoft.com/office/powerpoint/2010/main" val="958135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NGC 104 = 47 </a:t>
            </a:r>
            <a:r>
              <a:rPr lang="en-US" altLang="en-US" dirty="0" err="1">
                <a:latin typeface="Arial" panose="020B0604020202020204" pitchFamily="34" charset="0"/>
                <a:ea typeface="ＭＳ Ｐゴシック" panose="020B0600070205080204" pitchFamily="34" charset="-128"/>
              </a:rPr>
              <a:t>Tuc</a:t>
            </a:r>
            <a:r>
              <a:rPr lang="en-US" altLang="en-US" dirty="0">
                <a:latin typeface="Arial" panose="020B0604020202020204" pitchFamily="34" charset="0"/>
                <a:ea typeface="ＭＳ Ｐゴシック" panose="020B0600070205080204" pitchFamily="34" charset="-128"/>
              </a:rPr>
              <a:t> … 4.5 kpc</a:t>
            </a:r>
          </a:p>
          <a:p>
            <a:pPr eaLnBrk="1" hangingPunct="1"/>
            <a:r>
              <a:rPr lang="en-US" altLang="en-US" dirty="0">
                <a:latin typeface="Arial" panose="020B0604020202020204" pitchFamily="34" charset="0"/>
                <a:ea typeface="ＭＳ Ｐゴシック" panose="020B0600070205080204" pitchFamily="34" charset="-128"/>
              </a:rPr>
              <a:t>NGC 6362 … 7.6 kpc</a:t>
            </a:r>
          </a:p>
          <a:p>
            <a:pPr eaLnBrk="1" hangingPunct="1"/>
            <a:r>
              <a:rPr lang="en-US" altLang="en-US">
                <a:latin typeface="Arial" panose="020B0604020202020204" pitchFamily="34" charset="0"/>
                <a:ea typeface="ＭＳ Ｐゴシック" panose="020B0600070205080204" pitchFamily="34" charset="-128"/>
              </a:rPr>
              <a:t>NGC 5272 = M3 … 10.4 kpc</a:t>
            </a:r>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NGC 6397 … 2.4 kpc</a:t>
            </a:r>
          </a:p>
        </p:txBody>
      </p:sp>
    </p:spTree>
    <p:extLst>
      <p:ext uri="{BB962C8B-B14F-4D97-AF65-F5344CB8AC3E}">
        <p14:creationId xmlns:p14="http://schemas.microsoft.com/office/powerpoint/2010/main" val="331497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9135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1107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Left: </a:t>
            </a:r>
            <a:r>
              <a:rPr lang="en-US" sz="1200" kern="1200" dirty="0">
                <a:solidFill>
                  <a:schemeClr val="tx1"/>
                </a:solidFill>
                <a:effectLst/>
                <a:latin typeface="Arial" charset="0"/>
                <a:ea typeface="ＭＳ Ｐゴシック" charset="-128"/>
                <a:cs typeface="ＭＳ Ｐゴシック" charset="-128"/>
              </a:rPr>
              <a:t>Adopted age distribution for the S05 GGC sample based on either MF09 alone (black), or MF09 plus additional sources of age information in the literature (for those clusters not studied by MF09; dark gray). The shaded region corresponds to ages in excess of that of the universe (Komatsu et al. 2011). </a:t>
            </a:r>
            <a:endParaRPr lang="en-US" dirty="0"/>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50599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0050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We don’t really know why Andromeda has 3X the </a:t>
            </a:r>
            <a:r>
              <a:rPr lang="en-US" altLang="en-US" dirty="0" err="1">
                <a:latin typeface="Arial" panose="020B0604020202020204" pitchFamily="34" charset="0"/>
                <a:ea typeface="ＭＳ Ｐゴシック" panose="020B0600070205080204" pitchFamily="34" charset="-128"/>
              </a:rPr>
              <a:t>globulars</a:t>
            </a:r>
            <a:r>
              <a:rPr lang="en-US" altLang="en-US" dirty="0">
                <a:latin typeface="Arial" panose="020B0604020202020204" pitchFamily="34" charset="0"/>
                <a:ea typeface="ＭＳ Ｐゴシック" panose="020B0600070205080204" pitchFamily="34" charset="-128"/>
              </a:rPr>
              <a:t> as the MW.</a:t>
            </a:r>
          </a:p>
          <a:p>
            <a:pPr eaLnBrk="1" hangingPunct="1"/>
            <a:r>
              <a:rPr lang="en-US" altLang="en-US" dirty="0">
                <a:latin typeface="Arial" panose="020B0604020202020204" pitchFamily="34" charset="0"/>
                <a:ea typeface="ＭＳ Ｐゴシック" panose="020B0600070205080204" pitchFamily="34" charset="-128"/>
              </a:rPr>
              <a:t>M33 = Triangulum</a:t>
            </a:r>
          </a:p>
          <a:p>
            <a:pPr eaLnBrk="1" hangingPunct="1"/>
            <a:r>
              <a:rPr lang="en-US" altLang="en-US" dirty="0">
                <a:latin typeface="Arial" panose="020B0604020202020204" pitchFamily="34" charset="0"/>
                <a:ea typeface="ＭＳ Ｐゴシック" panose="020B0600070205080204" pitchFamily="34" charset="-128"/>
              </a:rPr>
              <a:t>M110 = larger And satellite</a:t>
            </a:r>
          </a:p>
          <a:p>
            <a:pPr eaLnBrk="1" hangingPunct="1"/>
            <a:r>
              <a:rPr lang="en-US" altLang="en-US" dirty="0">
                <a:latin typeface="Arial" panose="020B0604020202020204" pitchFamily="34" charset="0"/>
                <a:ea typeface="ＭＳ Ｐゴシック" panose="020B0600070205080204" pitchFamily="34" charset="-128"/>
              </a:rPr>
              <a:t>M32 = brighter And satellite … no GCs listed</a:t>
            </a:r>
          </a:p>
        </p:txBody>
      </p:sp>
    </p:spTree>
    <p:extLst>
      <p:ext uri="{BB962C8B-B14F-4D97-AF65-F5344CB8AC3E}">
        <p14:creationId xmlns:p14="http://schemas.microsoft.com/office/powerpoint/2010/main" val="3233661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4453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a:extLst>
              <a:ext uri="{FF2B5EF4-FFF2-40B4-BE49-F238E27FC236}">
                <a16:creationId xmlns:a16="http://schemas.microsoft.com/office/drawing/2014/main" id="{BC4A61BF-E921-F543-B20E-AC3D39D9D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E3266-D360-A142-8566-7B177618F7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850" name="Rectangle 2">
            <a:extLst>
              <a:ext uri="{FF2B5EF4-FFF2-40B4-BE49-F238E27FC236}">
                <a16:creationId xmlns:a16="http://schemas.microsoft.com/office/drawing/2014/main" id="{CCC41553-7548-A948-96D0-7A01F0A3E7E7}"/>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70F36F32-97E6-EB45-A631-E1FAEBE91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058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a:extLst>
              <a:ext uri="{FF2B5EF4-FFF2-40B4-BE49-F238E27FC236}">
                <a16:creationId xmlns:a16="http://schemas.microsoft.com/office/drawing/2014/main" id="{BC4A61BF-E921-F543-B20E-AC3D39D9D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E3266-D360-A142-8566-7B177618F7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850" name="Rectangle 2">
            <a:extLst>
              <a:ext uri="{FF2B5EF4-FFF2-40B4-BE49-F238E27FC236}">
                <a16:creationId xmlns:a16="http://schemas.microsoft.com/office/drawing/2014/main" id="{CCC41553-7548-A948-96D0-7A01F0A3E7E7}"/>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70F36F32-97E6-EB45-A631-E1FAEBE91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437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a:extLst>
              <a:ext uri="{FF2B5EF4-FFF2-40B4-BE49-F238E27FC236}">
                <a16:creationId xmlns:a16="http://schemas.microsoft.com/office/drawing/2014/main" id="{BC4A61BF-E921-F543-B20E-AC3D39D9D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E3266-D360-A142-8566-7B177618F7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850" name="Rectangle 2">
            <a:extLst>
              <a:ext uri="{FF2B5EF4-FFF2-40B4-BE49-F238E27FC236}">
                <a16:creationId xmlns:a16="http://schemas.microsoft.com/office/drawing/2014/main" id="{CCC41553-7548-A948-96D0-7A01F0A3E7E7}"/>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70F36F32-97E6-EB45-A631-E1FAEBE91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1767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a:extLst>
              <a:ext uri="{FF2B5EF4-FFF2-40B4-BE49-F238E27FC236}">
                <a16:creationId xmlns:a16="http://schemas.microsoft.com/office/drawing/2014/main" id="{BC4A61BF-E921-F543-B20E-AC3D39D9D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E3266-D360-A142-8566-7B177618F7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850" name="Rectangle 2">
            <a:extLst>
              <a:ext uri="{FF2B5EF4-FFF2-40B4-BE49-F238E27FC236}">
                <a16:creationId xmlns:a16="http://schemas.microsoft.com/office/drawing/2014/main" id="{CCC41553-7548-A948-96D0-7A01F0A3E7E7}"/>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70F36F32-97E6-EB45-A631-E1FAEBE91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9823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6355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579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7269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3207B3B-8635-3A43-AB25-486F7A44B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9E746-850A-2D47-BD32-7B519272E6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F9F69A78-BA2E-EA41-BE72-5B9080F7B03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D7C532E-180A-B540-BDE2-BA2FE6DC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1133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DBCD46F-DDE7-694D-A4EC-5E6979D115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951FE9-A9F3-2E48-BF4B-84725D762E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BE4224-6F03-0648-A3B0-C4D30D080750}"/>
              </a:ext>
            </a:extLst>
          </p:cNvPr>
          <p:cNvSpPr>
            <a:spLocks noGrp="1" noChangeArrowheads="1"/>
          </p:cNvSpPr>
          <p:nvPr>
            <p:ph type="sldNum" sz="quarter" idx="12"/>
          </p:nvPr>
        </p:nvSpPr>
        <p:spPr>
          <a:ln/>
        </p:spPr>
        <p:txBody>
          <a:bodyPr/>
          <a:lstStyle>
            <a:lvl1pPr>
              <a:defRPr/>
            </a:lvl1pPr>
          </a:lstStyle>
          <a:p>
            <a:pPr>
              <a:defRPr/>
            </a:pPr>
            <a:fld id="{8EAB20D8-9952-164E-8BE0-F1AB3415728F}" type="slidenum">
              <a:rPr lang="en-US" altLang="en-US"/>
              <a:pPr>
                <a:defRPr/>
              </a:pPr>
              <a:t>‹#›</a:t>
            </a:fld>
            <a:endParaRPr lang="en-US" altLang="en-US"/>
          </a:p>
        </p:txBody>
      </p:sp>
    </p:spTree>
    <p:extLst>
      <p:ext uri="{BB962C8B-B14F-4D97-AF65-F5344CB8AC3E}">
        <p14:creationId xmlns:p14="http://schemas.microsoft.com/office/powerpoint/2010/main" val="23907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D2B0AA-7658-6F49-8C70-8E47557D64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0A333C-FA2B-9C4E-B229-DECBD3B6E4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6BE19E-A354-A34F-A749-7F9934D9A227}"/>
              </a:ext>
            </a:extLst>
          </p:cNvPr>
          <p:cNvSpPr>
            <a:spLocks noGrp="1" noChangeArrowheads="1"/>
          </p:cNvSpPr>
          <p:nvPr>
            <p:ph type="sldNum" sz="quarter" idx="12"/>
          </p:nvPr>
        </p:nvSpPr>
        <p:spPr>
          <a:ln/>
        </p:spPr>
        <p:txBody>
          <a:bodyPr/>
          <a:lstStyle>
            <a:lvl1pPr>
              <a:defRPr/>
            </a:lvl1pPr>
          </a:lstStyle>
          <a:p>
            <a:pPr>
              <a:defRPr/>
            </a:pPr>
            <a:fld id="{82E7C263-6D54-EC4B-AF28-32D2FA3FF20B}" type="slidenum">
              <a:rPr lang="en-US" altLang="en-US"/>
              <a:pPr>
                <a:defRPr/>
              </a:pPr>
              <a:t>‹#›</a:t>
            </a:fld>
            <a:endParaRPr lang="en-US" altLang="en-US"/>
          </a:p>
        </p:txBody>
      </p:sp>
    </p:spTree>
    <p:extLst>
      <p:ext uri="{BB962C8B-B14F-4D97-AF65-F5344CB8AC3E}">
        <p14:creationId xmlns:p14="http://schemas.microsoft.com/office/powerpoint/2010/main" val="12154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E14B9A-F644-BD40-BAA7-CBC27D3902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A3BD7B-670B-1D45-8FF6-A107D17E45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00A928-8C0A-E047-9310-9B4C1390AB40}"/>
              </a:ext>
            </a:extLst>
          </p:cNvPr>
          <p:cNvSpPr>
            <a:spLocks noGrp="1" noChangeArrowheads="1"/>
          </p:cNvSpPr>
          <p:nvPr>
            <p:ph type="sldNum" sz="quarter" idx="12"/>
          </p:nvPr>
        </p:nvSpPr>
        <p:spPr>
          <a:ln/>
        </p:spPr>
        <p:txBody>
          <a:bodyPr/>
          <a:lstStyle>
            <a:lvl1pPr>
              <a:defRPr/>
            </a:lvl1pPr>
          </a:lstStyle>
          <a:p>
            <a:pPr>
              <a:defRPr/>
            </a:pPr>
            <a:fld id="{AA73B275-DD31-7A47-A3EE-08461C500B22}" type="slidenum">
              <a:rPr lang="en-US" altLang="en-US"/>
              <a:pPr>
                <a:defRPr/>
              </a:pPr>
              <a:t>‹#›</a:t>
            </a:fld>
            <a:endParaRPr lang="en-US" altLang="en-US"/>
          </a:p>
        </p:txBody>
      </p:sp>
    </p:spTree>
    <p:extLst>
      <p:ext uri="{BB962C8B-B14F-4D97-AF65-F5344CB8AC3E}">
        <p14:creationId xmlns:p14="http://schemas.microsoft.com/office/powerpoint/2010/main" val="208499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E32FF9A-523D-034F-8BBC-3C82F24BB1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136F8F-A625-5440-B209-0304640091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33E2F7-5FB1-5549-A484-2379665615FC}"/>
              </a:ext>
            </a:extLst>
          </p:cNvPr>
          <p:cNvSpPr>
            <a:spLocks noGrp="1" noChangeArrowheads="1"/>
          </p:cNvSpPr>
          <p:nvPr>
            <p:ph type="sldNum" sz="quarter" idx="12"/>
          </p:nvPr>
        </p:nvSpPr>
        <p:spPr>
          <a:ln/>
        </p:spPr>
        <p:txBody>
          <a:bodyPr/>
          <a:lstStyle>
            <a:lvl1pPr>
              <a:defRPr/>
            </a:lvl1pPr>
          </a:lstStyle>
          <a:p>
            <a:pPr>
              <a:defRPr/>
            </a:pPr>
            <a:fld id="{B8635FBE-26F1-6447-9A28-2897CB071CD2}" type="slidenum">
              <a:rPr lang="en-US" altLang="en-US"/>
              <a:pPr>
                <a:defRPr/>
              </a:pPr>
              <a:t>‹#›</a:t>
            </a:fld>
            <a:endParaRPr lang="en-US" altLang="en-US"/>
          </a:p>
        </p:txBody>
      </p:sp>
    </p:spTree>
    <p:extLst>
      <p:ext uri="{BB962C8B-B14F-4D97-AF65-F5344CB8AC3E}">
        <p14:creationId xmlns:p14="http://schemas.microsoft.com/office/powerpoint/2010/main" val="2419982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B7FB1E-F5B9-964F-A35E-2079F42A8B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4F3E14-806A-5146-B534-5433A10228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438358-5E18-F448-87CD-87A8A178674D}"/>
              </a:ext>
            </a:extLst>
          </p:cNvPr>
          <p:cNvSpPr>
            <a:spLocks noGrp="1" noChangeArrowheads="1"/>
          </p:cNvSpPr>
          <p:nvPr>
            <p:ph type="sldNum" sz="quarter" idx="12"/>
          </p:nvPr>
        </p:nvSpPr>
        <p:spPr>
          <a:ln/>
        </p:spPr>
        <p:txBody>
          <a:bodyPr/>
          <a:lstStyle>
            <a:lvl1pPr>
              <a:defRPr/>
            </a:lvl1pPr>
          </a:lstStyle>
          <a:p>
            <a:pPr>
              <a:defRPr/>
            </a:pPr>
            <a:fld id="{D10B89B5-AFAC-2B41-BE50-3B3A7C4FD10B}" type="slidenum">
              <a:rPr lang="en-US" altLang="en-US"/>
              <a:pPr>
                <a:defRPr/>
              </a:pPr>
              <a:t>‹#›</a:t>
            </a:fld>
            <a:endParaRPr lang="en-US" altLang="en-US"/>
          </a:p>
        </p:txBody>
      </p:sp>
    </p:spTree>
    <p:extLst>
      <p:ext uri="{BB962C8B-B14F-4D97-AF65-F5344CB8AC3E}">
        <p14:creationId xmlns:p14="http://schemas.microsoft.com/office/powerpoint/2010/main" val="1249766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5DCFA2-8B77-D641-8FA7-98AE7814F9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0EFC0A-E68E-C84B-977C-23DCA889ED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F1DBCE-FEA2-C345-8689-E5F97FFE40FB}"/>
              </a:ext>
            </a:extLst>
          </p:cNvPr>
          <p:cNvSpPr>
            <a:spLocks noGrp="1" noChangeArrowheads="1"/>
          </p:cNvSpPr>
          <p:nvPr>
            <p:ph type="sldNum" sz="quarter" idx="12"/>
          </p:nvPr>
        </p:nvSpPr>
        <p:spPr>
          <a:ln/>
        </p:spPr>
        <p:txBody>
          <a:bodyPr/>
          <a:lstStyle>
            <a:lvl1pPr>
              <a:defRPr/>
            </a:lvl1pPr>
          </a:lstStyle>
          <a:p>
            <a:pPr>
              <a:defRPr/>
            </a:pPr>
            <a:fld id="{E020BAF6-68E7-A045-B344-391A8E4C9CC6}" type="slidenum">
              <a:rPr lang="en-US" altLang="en-US"/>
              <a:pPr>
                <a:defRPr/>
              </a:pPr>
              <a:t>‹#›</a:t>
            </a:fld>
            <a:endParaRPr lang="en-US" altLang="en-US"/>
          </a:p>
        </p:txBody>
      </p:sp>
    </p:spTree>
    <p:extLst>
      <p:ext uri="{BB962C8B-B14F-4D97-AF65-F5344CB8AC3E}">
        <p14:creationId xmlns:p14="http://schemas.microsoft.com/office/powerpoint/2010/main" val="1078909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307250-7332-C04F-BFE9-7F196C773F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AE9A5B-82BA-5047-A91B-39EB6639E1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443306-C222-7A49-B1D0-8826A3173E38}"/>
              </a:ext>
            </a:extLst>
          </p:cNvPr>
          <p:cNvSpPr>
            <a:spLocks noGrp="1" noChangeArrowheads="1"/>
          </p:cNvSpPr>
          <p:nvPr>
            <p:ph type="sldNum" sz="quarter" idx="12"/>
          </p:nvPr>
        </p:nvSpPr>
        <p:spPr>
          <a:ln/>
        </p:spPr>
        <p:txBody>
          <a:bodyPr/>
          <a:lstStyle>
            <a:lvl1pPr>
              <a:defRPr/>
            </a:lvl1pPr>
          </a:lstStyle>
          <a:p>
            <a:pPr>
              <a:defRPr/>
            </a:pPr>
            <a:fld id="{00BA4C6C-91D8-6246-AC66-14B1AEAEDDF2}" type="slidenum">
              <a:rPr lang="en-US" altLang="en-US"/>
              <a:pPr>
                <a:defRPr/>
              </a:pPr>
              <a:t>‹#›</a:t>
            </a:fld>
            <a:endParaRPr lang="en-US" altLang="en-US"/>
          </a:p>
        </p:txBody>
      </p:sp>
    </p:spTree>
    <p:extLst>
      <p:ext uri="{BB962C8B-B14F-4D97-AF65-F5344CB8AC3E}">
        <p14:creationId xmlns:p14="http://schemas.microsoft.com/office/powerpoint/2010/main" val="299952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1F4904F-2FBE-D149-ABD4-7F8D4C6F135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1934454-5307-4042-ABC3-D67A59475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BEF150C-FA67-EC42-8E8E-F0A90EC09A14}"/>
              </a:ext>
            </a:extLst>
          </p:cNvPr>
          <p:cNvSpPr>
            <a:spLocks noGrp="1" noChangeArrowheads="1"/>
          </p:cNvSpPr>
          <p:nvPr>
            <p:ph type="sldNum" sz="quarter" idx="12"/>
          </p:nvPr>
        </p:nvSpPr>
        <p:spPr>
          <a:ln/>
        </p:spPr>
        <p:txBody>
          <a:bodyPr/>
          <a:lstStyle>
            <a:lvl1pPr>
              <a:defRPr/>
            </a:lvl1pPr>
          </a:lstStyle>
          <a:p>
            <a:pPr>
              <a:defRPr/>
            </a:pPr>
            <a:fld id="{AB359313-E94F-FD4D-8748-F9167F0E6338}" type="slidenum">
              <a:rPr lang="en-US" altLang="en-US"/>
              <a:pPr>
                <a:defRPr/>
              </a:pPr>
              <a:t>‹#›</a:t>
            </a:fld>
            <a:endParaRPr lang="en-US" altLang="en-US"/>
          </a:p>
        </p:txBody>
      </p:sp>
    </p:spTree>
    <p:extLst>
      <p:ext uri="{BB962C8B-B14F-4D97-AF65-F5344CB8AC3E}">
        <p14:creationId xmlns:p14="http://schemas.microsoft.com/office/powerpoint/2010/main" val="373606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594F378-1C68-B54F-9D7C-50EAD181D0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CAC5E3A-9434-A14A-89D8-AB9DDCF96E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1C638CC-FCEF-AA4C-B440-E9689E7F2B16}"/>
              </a:ext>
            </a:extLst>
          </p:cNvPr>
          <p:cNvSpPr>
            <a:spLocks noGrp="1" noChangeArrowheads="1"/>
          </p:cNvSpPr>
          <p:nvPr>
            <p:ph type="sldNum" sz="quarter" idx="12"/>
          </p:nvPr>
        </p:nvSpPr>
        <p:spPr>
          <a:ln/>
        </p:spPr>
        <p:txBody>
          <a:bodyPr/>
          <a:lstStyle>
            <a:lvl1pPr>
              <a:defRPr/>
            </a:lvl1pPr>
          </a:lstStyle>
          <a:p>
            <a:pPr>
              <a:defRPr/>
            </a:pPr>
            <a:fld id="{9B42EB34-1AEA-DE4E-95DF-86D060240EC5}" type="slidenum">
              <a:rPr lang="en-US" altLang="en-US"/>
              <a:pPr>
                <a:defRPr/>
              </a:pPr>
              <a:t>‹#›</a:t>
            </a:fld>
            <a:endParaRPr lang="en-US" altLang="en-US"/>
          </a:p>
        </p:txBody>
      </p:sp>
    </p:spTree>
    <p:extLst>
      <p:ext uri="{BB962C8B-B14F-4D97-AF65-F5344CB8AC3E}">
        <p14:creationId xmlns:p14="http://schemas.microsoft.com/office/powerpoint/2010/main" val="365681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BB9A4-91B6-FC4B-AC33-5C7B9166319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6D1DE1C-1F92-6246-A566-0AE741B466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880555C-2D5F-154B-800F-9B2AD1B0B07D}"/>
              </a:ext>
            </a:extLst>
          </p:cNvPr>
          <p:cNvSpPr>
            <a:spLocks noGrp="1" noChangeArrowheads="1"/>
          </p:cNvSpPr>
          <p:nvPr>
            <p:ph type="sldNum" sz="quarter" idx="12"/>
          </p:nvPr>
        </p:nvSpPr>
        <p:spPr>
          <a:ln/>
        </p:spPr>
        <p:txBody>
          <a:bodyPr/>
          <a:lstStyle>
            <a:lvl1pPr>
              <a:defRPr/>
            </a:lvl1pPr>
          </a:lstStyle>
          <a:p>
            <a:pPr>
              <a:defRPr/>
            </a:pPr>
            <a:fld id="{4F3191F3-953C-DB47-A1A6-791F209C9266}" type="slidenum">
              <a:rPr lang="en-US" altLang="en-US"/>
              <a:pPr>
                <a:defRPr/>
              </a:pPr>
              <a:t>‹#›</a:t>
            </a:fld>
            <a:endParaRPr lang="en-US" altLang="en-US"/>
          </a:p>
        </p:txBody>
      </p:sp>
    </p:spTree>
    <p:extLst>
      <p:ext uri="{BB962C8B-B14F-4D97-AF65-F5344CB8AC3E}">
        <p14:creationId xmlns:p14="http://schemas.microsoft.com/office/powerpoint/2010/main" val="240383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0AA655-CABA-D648-B172-AE1EBAC301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AF6225-E419-6D4B-9A49-7DB9C2F561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FCEBD7-780F-B64D-A21C-AB8EA7680D82}"/>
              </a:ext>
            </a:extLst>
          </p:cNvPr>
          <p:cNvSpPr>
            <a:spLocks noGrp="1" noChangeArrowheads="1"/>
          </p:cNvSpPr>
          <p:nvPr>
            <p:ph type="sldNum" sz="quarter" idx="12"/>
          </p:nvPr>
        </p:nvSpPr>
        <p:spPr>
          <a:ln/>
        </p:spPr>
        <p:txBody>
          <a:bodyPr/>
          <a:lstStyle>
            <a:lvl1pPr>
              <a:defRPr/>
            </a:lvl1pPr>
          </a:lstStyle>
          <a:p>
            <a:pPr>
              <a:defRPr/>
            </a:pPr>
            <a:fld id="{4FF248F3-004B-974E-977A-1F1D83312EA0}" type="slidenum">
              <a:rPr lang="en-US" altLang="en-US"/>
              <a:pPr>
                <a:defRPr/>
              </a:pPr>
              <a:t>‹#›</a:t>
            </a:fld>
            <a:endParaRPr lang="en-US" altLang="en-US"/>
          </a:p>
        </p:txBody>
      </p:sp>
    </p:spTree>
    <p:extLst>
      <p:ext uri="{BB962C8B-B14F-4D97-AF65-F5344CB8AC3E}">
        <p14:creationId xmlns:p14="http://schemas.microsoft.com/office/powerpoint/2010/main" val="91581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567F30-3853-C041-AD87-ABA859A5B7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C2AE8-ABAA-E544-9049-BFCB79243F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C79D83-77B2-6A4A-A7D0-42C02220B298}"/>
              </a:ext>
            </a:extLst>
          </p:cNvPr>
          <p:cNvSpPr>
            <a:spLocks noGrp="1" noChangeArrowheads="1"/>
          </p:cNvSpPr>
          <p:nvPr>
            <p:ph type="sldNum" sz="quarter" idx="12"/>
          </p:nvPr>
        </p:nvSpPr>
        <p:spPr>
          <a:ln/>
        </p:spPr>
        <p:txBody>
          <a:bodyPr/>
          <a:lstStyle>
            <a:lvl1pPr>
              <a:defRPr/>
            </a:lvl1pPr>
          </a:lstStyle>
          <a:p>
            <a:pPr>
              <a:defRPr/>
            </a:pPr>
            <a:fld id="{96A8F56E-D164-EA47-941B-73CE4A8A99B9}" type="slidenum">
              <a:rPr lang="en-US" altLang="en-US"/>
              <a:pPr>
                <a:defRPr/>
              </a:pPr>
              <a:t>‹#›</a:t>
            </a:fld>
            <a:endParaRPr lang="en-US" altLang="en-US"/>
          </a:p>
        </p:txBody>
      </p:sp>
    </p:spTree>
    <p:extLst>
      <p:ext uri="{BB962C8B-B14F-4D97-AF65-F5344CB8AC3E}">
        <p14:creationId xmlns:p14="http://schemas.microsoft.com/office/powerpoint/2010/main" val="788696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013F0D-454C-4840-A513-26F848F475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8F8907-9971-A94A-A038-1F6804D82E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507998-9943-894D-AC6C-DA6C68AE1A16}"/>
              </a:ext>
            </a:extLst>
          </p:cNvPr>
          <p:cNvSpPr>
            <a:spLocks noGrp="1" noChangeArrowheads="1"/>
          </p:cNvSpPr>
          <p:nvPr>
            <p:ph type="sldNum" sz="quarter" idx="12"/>
          </p:nvPr>
        </p:nvSpPr>
        <p:spPr>
          <a:ln/>
        </p:spPr>
        <p:txBody>
          <a:bodyPr/>
          <a:lstStyle>
            <a:lvl1pPr>
              <a:defRPr/>
            </a:lvl1pPr>
          </a:lstStyle>
          <a:p>
            <a:pPr>
              <a:defRPr/>
            </a:pPr>
            <a:fld id="{9E4E776F-D273-6940-BCD4-C9D1B55C9550}" type="slidenum">
              <a:rPr lang="en-US" altLang="en-US"/>
              <a:pPr>
                <a:defRPr/>
              </a:pPr>
              <a:t>‹#›</a:t>
            </a:fld>
            <a:endParaRPr lang="en-US" altLang="en-US"/>
          </a:p>
        </p:txBody>
      </p:sp>
    </p:spTree>
    <p:extLst>
      <p:ext uri="{BB962C8B-B14F-4D97-AF65-F5344CB8AC3E}">
        <p14:creationId xmlns:p14="http://schemas.microsoft.com/office/powerpoint/2010/main" val="2573758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45339D-5A54-1044-8AD5-8C5DB0AB78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E418F2-6A62-C441-B6FA-B196FBF590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3D4FD7-5693-3F4A-883D-D2F230C71586}"/>
              </a:ext>
            </a:extLst>
          </p:cNvPr>
          <p:cNvSpPr>
            <a:spLocks noGrp="1" noChangeArrowheads="1"/>
          </p:cNvSpPr>
          <p:nvPr>
            <p:ph type="sldNum" sz="quarter" idx="12"/>
          </p:nvPr>
        </p:nvSpPr>
        <p:spPr>
          <a:ln/>
        </p:spPr>
        <p:txBody>
          <a:bodyPr/>
          <a:lstStyle>
            <a:lvl1pPr>
              <a:defRPr/>
            </a:lvl1pPr>
          </a:lstStyle>
          <a:p>
            <a:pPr>
              <a:defRPr/>
            </a:pPr>
            <a:fld id="{9F5CEDD2-1DE9-B04A-B742-560BEC7D6215}" type="slidenum">
              <a:rPr lang="en-US" altLang="en-US"/>
              <a:pPr>
                <a:defRPr/>
              </a:pPr>
              <a:t>‹#›</a:t>
            </a:fld>
            <a:endParaRPr lang="en-US" altLang="en-US"/>
          </a:p>
        </p:txBody>
      </p:sp>
    </p:spTree>
    <p:extLst>
      <p:ext uri="{BB962C8B-B14F-4D97-AF65-F5344CB8AC3E}">
        <p14:creationId xmlns:p14="http://schemas.microsoft.com/office/powerpoint/2010/main" val="3500975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96C790-6118-3348-A77E-95A7ED6E36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0BE3E8-5D4E-8041-BA0C-75F1D8674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65C455-AA4C-9E42-B58F-10293F9B499F}"/>
              </a:ext>
            </a:extLst>
          </p:cNvPr>
          <p:cNvSpPr>
            <a:spLocks noGrp="1" noChangeArrowheads="1"/>
          </p:cNvSpPr>
          <p:nvPr>
            <p:ph type="sldNum" sz="quarter" idx="12"/>
          </p:nvPr>
        </p:nvSpPr>
        <p:spPr>
          <a:ln/>
        </p:spPr>
        <p:txBody>
          <a:bodyPr/>
          <a:lstStyle>
            <a:lvl1pPr>
              <a:defRPr/>
            </a:lvl1pPr>
          </a:lstStyle>
          <a:p>
            <a:pPr>
              <a:defRPr/>
            </a:pPr>
            <a:fld id="{A5005242-0A89-DE4F-994F-F8DF433DF720}" type="slidenum">
              <a:rPr lang="en-US" altLang="en-US"/>
              <a:pPr>
                <a:defRPr/>
              </a:pPr>
              <a:t>‹#›</a:t>
            </a:fld>
            <a:endParaRPr lang="en-US" altLang="en-US"/>
          </a:p>
        </p:txBody>
      </p:sp>
    </p:spTree>
    <p:extLst>
      <p:ext uri="{BB962C8B-B14F-4D97-AF65-F5344CB8AC3E}">
        <p14:creationId xmlns:p14="http://schemas.microsoft.com/office/powerpoint/2010/main" val="168298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229DE61-DA5F-404B-A956-82E6034E8B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013588-8590-EA4F-A2F7-7C869FF3A7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039D52-7A5D-3045-A0EF-2F83E4F671E5}"/>
              </a:ext>
            </a:extLst>
          </p:cNvPr>
          <p:cNvSpPr>
            <a:spLocks noGrp="1" noChangeArrowheads="1"/>
          </p:cNvSpPr>
          <p:nvPr>
            <p:ph type="sldNum" sz="quarter" idx="12"/>
          </p:nvPr>
        </p:nvSpPr>
        <p:spPr>
          <a:ln/>
        </p:spPr>
        <p:txBody>
          <a:bodyPr/>
          <a:lstStyle>
            <a:lvl1pPr>
              <a:defRPr/>
            </a:lvl1pPr>
          </a:lstStyle>
          <a:p>
            <a:pPr>
              <a:defRPr/>
            </a:pPr>
            <a:fld id="{3355FD1D-F082-5F4A-92D8-F410154CA0A2}" type="slidenum">
              <a:rPr lang="en-US" altLang="en-US"/>
              <a:pPr>
                <a:defRPr/>
              </a:pPr>
              <a:t>‹#›</a:t>
            </a:fld>
            <a:endParaRPr lang="en-US" altLang="en-US"/>
          </a:p>
        </p:txBody>
      </p:sp>
    </p:spTree>
    <p:extLst>
      <p:ext uri="{BB962C8B-B14F-4D97-AF65-F5344CB8AC3E}">
        <p14:creationId xmlns:p14="http://schemas.microsoft.com/office/powerpoint/2010/main" val="291536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417E09-6FE2-9445-BD50-DAA702AB13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947B43-BCE5-2A47-AC98-538E10E569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665E83-D51A-8B4F-B733-D29F03399ED8}"/>
              </a:ext>
            </a:extLst>
          </p:cNvPr>
          <p:cNvSpPr>
            <a:spLocks noGrp="1" noChangeArrowheads="1"/>
          </p:cNvSpPr>
          <p:nvPr>
            <p:ph type="sldNum" sz="quarter" idx="12"/>
          </p:nvPr>
        </p:nvSpPr>
        <p:spPr>
          <a:ln/>
        </p:spPr>
        <p:txBody>
          <a:bodyPr/>
          <a:lstStyle>
            <a:lvl1pPr>
              <a:defRPr/>
            </a:lvl1pPr>
          </a:lstStyle>
          <a:p>
            <a:pPr>
              <a:defRPr/>
            </a:pPr>
            <a:fld id="{8845E20C-F6A9-4942-9B5D-267E4612B58E}" type="slidenum">
              <a:rPr lang="en-US" altLang="en-US"/>
              <a:pPr>
                <a:defRPr/>
              </a:pPr>
              <a:t>‹#›</a:t>
            </a:fld>
            <a:endParaRPr lang="en-US" altLang="en-US"/>
          </a:p>
        </p:txBody>
      </p:sp>
    </p:spTree>
    <p:extLst>
      <p:ext uri="{BB962C8B-B14F-4D97-AF65-F5344CB8AC3E}">
        <p14:creationId xmlns:p14="http://schemas.microsoft.com/office/powerpoint/2010/main" val="398053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F06386E-6A59-6B46-B58F-5A5119E47B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8D76BBC-AA5E-B745-9153-96E47A8844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010CDBE-4265-7D4A-8396-A148B0FB9A3D}"/>
              </a:ext>
            </a:extLst>
          </p:cNvPr>
          <p:cNvSpPr>
            <a:spLocks noGrp="1" noChangeArrowheads="1"/>
          </p:cNvSpPr>
          <p:nvPr>
            <p:ph type="sldNum" sz="quarter" idx="12"/>
          </p:nvPr>
        </p:nvSpPr>
        <p:spPr>
          <a:ln/>
        </p:spPr>
        <p:txBody>
          <a:bodyPr/>
          <a:lstStyle>
            <a:lvl1pPr>
              <a:defRPr/>
            </a:lvl1pPr>
          </a:lstStyle>
          <a:p>
            <a:pPr>
              <a:defRPr/>
            </a:pPr>
            <a:fld id="{4C5EAA18-729F-404D-9C9A-45816D77EC77}" type="slidenum">
              <a:rPr lang="en-US" altLang="en-US"/>
              <a:pPr>
                <a:defRPr/>
              </a:pPr>
              <a:t>‹#›</a:t>
            </a:fld>
            <a:endParaRPr lang="en-US" altLang="en-US"/>
          </a:p>
        </p:txBody>
      </p:sp>
    </p:spTree>
    <p:extLst>
      <p:ext uri="{BB962C8B-B14F-4D97-AF65-F5344CB8AC3E}">
        <p14:creationId xmlns:p14="http://schemas.microsoft.com/office/powerpoint/2010/main" val="21350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04AE226-9D29-4F4E-8B5B-08699261282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02E50F9-1335-7A41-B9E9-987F8C5574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3196B19-467E-9142-996F-D50B8B2982D8}"/>
              </a:ext>
            </a:extLst>
          </p:cNvPr>
          <p:cNvSpPr>
            <a:spLocks noGrp="1" noChangeArrowheads="1"/>
          </p:cNvSpPr>
          <p:nvPr>
            <p:ph type="sldNum" sz="quarter" idx="12"/>
          </p:nvPr>
        </p:nvSpPr>
        <p:spPr>
          <a:ln/>
        </p:spPr>
        <p:txBody>
          <a:bodyPr/>
          <a:lstStyle>
            <a:lvl1pPr>
              <a:defRPr/>
            </a:lvl1pPr>
          </a:lstStyle>
          <a:p>
            <a:pPr>
              <a:defRPr/>
            </a:pPr>
            <a:fld id="{03141AA0-EBCF-5C4F-B40C-71D25F2E21A0}" type="slidenum">
              <a:rPr lang="en-US" altLang="en-US"/>
              <a:pPr>
                <a:defRPr/>
              </a:pPr>
              <a:t>‹#›</a:t>
            </a:fld>
            <a:endParaRPr lang="en-US" altLang="en-US"/>
          </a:p>
        </p:txBody>
      </p:sp>
    </p:spTree>
    <p:extLst>
      <p:ext uri="{BB962C8B-B14F-4D97-AF65-F5344CB8AC3E}">
        <p14:creationId xmlns:p14="http://schemas.microsoft.com/office/powerpoint/2010/main" val="185476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C3D108-3627-D341-A62E-D29D1745B0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74D2F5F-506F-A44A-BC4E-6581D33CD7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116308C-FE61-184F-8F3E-CBC19E6E3A0E}"/>
              </a:ext>
            </a:extLst>
          </p:cNvPr>
          <p:cNvSpPr>
            <a:spLocks noGrp="1" noChangeArrowheads="1"/>
          </p:cNvSpPr>
          <p:nvPr>
            <p:ph type="sldNum" sz="quarter" idx="12"/>
          </p:nvPr>
        </p:nvSpPr>
        <p:spPr>
          <a:ln/>
        </p:spPr>
        <p:txBody>
          <a:bodyPr/>
          <a:lstStyle>
            <a:lvl1pPr>
              <a:defRPr/>
            </a:lvl1pPr>
          </a:lstStyle>
          <a:p>
            <a:pPr>
              <a:defRPr/>
            </a:pPr>
            <a:fld id="{FA237C55-ECFD-9F48-8F6A-C412A86FBF5D}" type="slidenum">
              <a:rPr lang="en-US" altLang="en-US"/>
              <a:pPr>
                <a:defRPr/>
              </a:pPr>
              <a:t>‹#›</a:t>
            </a:fld>
            <a:endParaRPr lang="en-US" altLang="en-US"/>
          </a:p>
        </p:txBody>
      </p:sp>
    </p:spTree>
    <p:extLst>
      <p:ext uri="{BB962C8B-B14F-4D97-AF65-F5344CB8AC3E}">
        <p14:creationId xmlns:p14="http://schemas.microsoft.com/office/powerpoint/2010/main" val="31397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08A703-5E73-8E4E-B42C-5D8D7F9510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E277BF-FC49-C64B-B031-5ED63FE79A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B8D5BC-E583-8740-827A-0E013D13DED7}"/>
              </a:ext>
            </a:extLst>
          </p:cNvPr>
          <p:cNvSpPr>
            <a:spLocks noGrp="1" noChangeArrowheads="1"/>
          </p:cNvSpPr>
          <p:nvPr>
            <p:ph type="sldNum" sz="quarter" idx="12"/>
          </p:nvPr>
        </p:nvSpPr>
        <p:spPr>
          <a:ln/>
        </p:spPr>
        <p:txBody>
          <a:bodyPr/>
          <a:lstStyle>
            <a:lvl1pPr>
              <a:defRPr/>
            </a:lvl1pPr>
          </a:lstStyle>
          <a:p>
            <a:pPr>
              <a:defRPr/>
            </a:pPr>
            <a:fld id="{B10E4785-D5A2-EA4E-A00F-F27360CD083A}" type="slidenum">
              <a:rPr lang="en-US" altLang="en-US"/>
              <a:pPr>
                <a:defRPr/>
              </a:pPr>
              <a:t>‹#›</a:t>
            </a:fld>
            <a:endParaRPr lang="en-US" altLang="en-US"/>
          </a:p>
        </p:txBody>
      </p:sp>
    </p:spTree>
    <p:extLst>
      <p:ext uri="{BB962C8B-B14F-4D97-AF65-F5344CB8AC3E}">
        <p14:creationId xmlns:p14="http://schemas.microsoft.com/office/powerpoint/2010/main" val="348581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9375712-7C69-2B41-B0F2-1D15F9C0DA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FFA65C-E421-1242-89D3-3978825868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FD8C71-7130-4145-A99D-2263C95CAC4D}"/>
              </a:ext>
            </a:extLst>
          </p:cNvPr>
          <p:cNvSpPr>
            <a:spLocks noGrp="1" noChangeArrowheads="1"/>
          </p:cNvSpPr>
          <p:nvPr>
            <p:ph type="sldNum" sz="quarter" idx="12"/>
          </p:nvPr>
        </p:nvSpPr>
        <p:spPr>
          <a:ln/>
        </p:spPr>
        <p:txBody>
          <a:bodyPr/>
          <a:lstStyle>
            <a:lvl1pPr>
              <a:defRPr/>
            </a:lvl1pPr>
          </a:lstStyle>
          <a:p>
            <a:pPr>
              <a:defRPr/>
            </a:pPr>
            <a:fld id="{7A493E13-A274-224A-B39E-AAE687B1ECDD}" type="slidenum">
              <a:rPr lang="en-US" altLang="en-US"/>
              <a:pPr>
                <a:defRPr/>
              </a:pPr>
              <a:t>‹#›</a:t>
            </a:fld>
            <a:endParaRPr lang="en-US" altLang="en-US"/>
          </a:p>
        </p:txBody>
      </p:sp>
    </p:spTree>
    <p:extLst>
      <p:ext uri="{BB962C8B-B14F-4D97-AF65-F5344CB8AC3E}">
        <p14:creationId xmlns:p14="http://schemas.microsoft.com/office/powerpoint/2010/main" val="385686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92E34CE-7621-754E-8AD6-B5028B2F84F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9D954E1-81E7-9D4A-B06F-EFE0DDC93B9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9AD49401-FA4D-8F43-AEBA-4E4C657A740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66FB5D7A-A568-7549-9089-36E07A4666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CDF39B94-F29E-7743-90F0-2D522498E6A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DCCA7DC-1323-DA4B-ADB2-D9B64843E533}" type="slidenum">
              <a:rPr lang="en-US" altLang="en-US"/>
              <a:pPr>
                <a:defRPr/>
              </a:pPr>
              <a:t>‹#›</a:t>
            </a:fld>
            <a:endParaRPr lang="en-US" altLang="en-US"/>
          </a:p>
        </p:txBody>
      </p:sp>
    </p:spTree>
    <p:extLst>
      <p:ext uri="{BB962C8B-B14F-4D97-AF65-F5344CB8AC3E}">
        <p14:creationId xmlns:p14="http://schemas.microsoft.com/office/powerpoint/2010/main" val="1528472481"/>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 id="2147486605" r:id="rId6"/>
    <p:sldLayoutId id="2147486606" r:id="rId7"/>
    <p:sldLayoutId id="2147486607" r:id="rId8"/>
    <p:sldLayoutId id="2147486608" r:id="rId9"/>
    <p:sldLayoutId id="2147486609" r:id="rId10"/>
    <p:sldLayoutId id="214748661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6DAD41BA-AEF7-BD4F-8DBB-47C5424F9FF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5955" name="Rectangle 3">
            <a:extLst>
              <a:ext uri="{FF2B5EF4-FFF2-40B4-BE49-F238E27FC236}">
                <a16:creationId xmlns:a16="http://schemas.microsoft.com/office/drawing/2014/main" id="{2A5988B5-32CA-FB4B-9771-BE0CCFA6CC7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372F48F4-020B-5D4D-8E11-A233D5C1452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58802219-9790-DD42-AE7A-7EE5D48AE32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4795CBBA-43DC-F542-8DD5-F28B0474117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BCCC960-641B-9C44-8D79-B11EE82EE124}" type="slidenum">
              <a:rPr lang="en-US" altLang="en-US"/>
              <a:pPr>
                <a:defRPr/>
              </a:pPr>
              <a:t>‹#›</a:t>
            </a:fld>
            <a:endParaRPr lang="en-US" altLang="en-US"/>
          </a:p>
        </p:txBody>
      </p:sp>
    </p:spTree>
    <p:extLst>
      <p:ext uri="{BB962C8B-B14F-4D97-AF65-F5344CB8AC3E}">
        <p14:creationId xmlns:p14="http://schemas.microsoft.com/office/powerpoint/2010/main" val="1601033571"/>
      </p:ext>
    </p:extLst>
  </p:cSld>
  <p:clrMap bg1="dk2" tx1="lt1" bg2="dk1" tx2="lt2" accent1="accent1" accent2="accent2" accent3="accent3" accent4="accent4" accent5="accent5" accent6="accent6" hlink="hlink" folHlink="folHlink"/>
  <p:sldLayoutIdLst>
    <p:sldLayoutId id="2147486672" r:id="rId1"/>
    <p:sldLayoutId id="2147486673" r:id="rId2"/>
    <p:sldLayoutId id="2147486674" r:id="rId3"/>
    <p:sldLayoutId id="2147486675" r:id="rId4"/>
    <p:sldLayoutId id="2147486676" r:id="rId5"/>
    <p:sldLayoutId id="2147486677" r:id="rId6"/>
    <p:sldLayoutId id="2147486678" r:id="rId7"/>
    <p:sldLayoutId id="2147486679" r:id="rId8"/>
    <p:sldLayoutId id="2147486680" r:id="rId9"/>
    <p:sldLayoutId id="2147486681" r:id="rId10"/>
    <p:sldLayoutId id="21474866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annesastronomynews.com/wp-content/uploads/2012/02/47-Tucanae-by-Michael-Sidonio.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url=https%3A%2F%2Fwww.amazon.com%2FOne-Fish-Blue-Beginner-Books%2Fdp%2F0394900138&amp;psig=AOvVaw3XrKytrpsj-vlEeJNuZ0fa&amp;ust=1648605796615000&amp;source=images&amp;cd=vfe&amp;ved=0CAsQjRxqFwoTCOCEw6ud6vYCFQAAAAAdAAAAABA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40.png"/></Relationships>
</file>

<file path=ppt/slides/_rels/slide1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annesastronomynews.com/wp-content/uploads/2012/02/47-Tucanae-by-Michael-Sidonio.jp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nnesastronomynews.com/wp-content/uploads/2012/02/47-Tucanae-by-Michael-Sidonio.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400" b="1" dirty="0">
                <a:solidFill>
                  <a:srgbClr val="FFFFFF"/>
                </a:solidFill>
                <a:latin typeface="Times New Roman" panose="02020603050405020304" pitchFamily="18" charset="0"/>
              </a:rPr>
              <a:t>MW Globular Clusters</a:t>
            </a:r>
            <a:endParaRPr kumimoji="0" lang="en-US"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pic>
        <p:nvPicPr>
          <p:cNvPr id="1025" name="Picture 1">
            <a:extLst>
              <a:ext uri="{FF2B5EF4-FFF2-40B4-BE49-F238E27FC236}">
                <a16:creationId xmlns:a16="http://schemas.microsoft.com/office/drawing/2014/main" id="{BB935F2D-AA46-2E41-B275-63FBA0765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08485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47 Tucanae, a bright globular cluster in Tucana">
            <a:hlinkClick r:id="rId4"/>
            <a:extLst>
              <a:ext uri="{FF2B5EF4-FFF2-40B4-BE49-F238E27FC236}">
                <a16:creationId xmlns:a16="http://schemas.microsoft.com/office/drawing/2014/main" id="{D691EA15-8F32-9F42-9DA1-E4EEA820F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503" y="1180479"/>
            <a:ext cx="3613697" cy="33915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BE8A90-88BB-034B-AE08-AB5642F6B65C}"/>
              </a:ext>
            </a:extLst>
          </p:cNvPr>
          <p:cNvSpPr txBox="1"/>
          <p:nvPr/>
        </p:nvSpPr>
        <p:spPr>
          <a:xfrm>
            <a:off x="838200" y="5094982"/>
            <a:ext cx="7506735" cy="1077218"/>
          </a:xfrm>
          <a:prstGeom prst="rect">
            <a:avLst/>
          </a:prstGeom>
          <a:noFill/>
        </p:spPr>
        <p:txBody>
          <a:bodyPr wrap="non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M13 in Hercules               47 </a:t>
            </a:r>
            <a:r>
              <a:rPr lang="en-US" sz="3200" dirty="0" err="1">
                <a:solidFill>
                  <a:srgbClr val="FFFF00"/>
                </a:solidFill>
                <a:latin typeface="Times New Roman" panose="02020603050405020304" pitchFamily="18" charset="0"/>
                <a:cs typeface="Times New Roman" panose="02020603050405020304" pitchFamily="18" charset="0"/>
              </a:rPr>
              <a:t>Tuc</a:t>
            </a:r>
            <a:r>
              <a:rPr lang="en-US" sz="3200" dirty="0">
                <a:solidFill>
                  <a:srgbClr val="FFFF00"/>
                </a:solidFill>
                <a:latin typeface="Times New Roman" panose="02020603050405020304" pitchFamily="18" charset="0"/>
                <a:cs typeface="Times New Roman" panose="02020603050405020304" pitchFamily="18" charset="0"/>
              </a:rPr>
              <a:t> in Tucana</a:t>
            </a:r>
          </a:p>
          <a:p>
            <a:r>
              <a:rPr lang="en-US" sz="3200" dirty="0">
                <a:solidFill>
                  <a:srgbClr val="FFFF00"/>
                </a:solidFill>
                <a:latin typeface="Times New Roman" panose="02020603050405020304" pitchFamily="18" charset="0"/>
                <a:cs typeface="Times New Roman" panose="02020603050405020304" pitchFamily="18" charset="0"/>
              </a:rPr>
              <a:t>        (north)                               (south)</a:t>
            </a:r>
          </a:p>
        </p:txBody>
      </p:sp>
    </p:spTree>
    <p:extLst>
      <p:ext uri="{BB962C8B-B14F-4D97-AF65-F5344CB8AC3E}">
        <p14:creationId xmlns:p14="http://schemas.microsoft.com/office/powerpoint/2010/main" val="3670611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Sun </a:t>
            </a:r>
            <a:r>
              <a:rPr lang="en-US" altLang="en-US" sz="4400" b="1">
                <a:solidFill>
                  <a:srgbClr val="000000"/>
                </a:solidFill>
                <a:latin typeface="Times New Roman" panose="02020603050405020304" pitchFamily="18" charset="0"/>
              </a:rPr>
              <a:t>*DOES*</a:t>
            </a: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go AGB</a:t>
            </a:r>
          </a:p>
        </p:txBody>
      </p:sp>
      <p:sp>
        <p:nvSpPr>
          <p:cNvPr id="7" name="TextBox 6">
            <a:extLst>
              <a:ext uri="{FF2B5EF4-FFF2-40B4-BE49-F238E27FC236}">
                <a16:creationId xmlns:a16="http://schemas.microsoft.com/office/drawing/2014/main" id="{8E178AF2-14B0-1041-AF59-A9647D8F962C}"/>
              </a:ext>
            </a:extLst>
          </p:cNvPr>
          <p:cNvSpPr txBox="1"/>
          <p:nvPr/>
        </p:nvSpPr>
        <p:spPr>
          <a:xfrm>
            <a:off x="6858000" y="1905000"/>
            <a:ext cx="1455848" cy="40011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helium flash</a:t>
            </a:r>
          </a:p>
        </p:txBody>
      </p:sp>
      <p:pic>
        <p:nvPicPr>
          <p:cNvPr id="5" name="Picture 4" descr="A picture containing shape&#10;&#10;Description automatically generated">
            <a:extLst>
              <a:ext uri="{FF2B5EF4-FFF2-40B4-BE49-F238E27FC236}">
                <a16:creationId xmlns:a16="http://schemas.microsoft.com/office/drawing/2014/main" id="{24029526-B301-974F-84DF-3A41586F74B4}"/>
              </a:ext>
            </a:extLst>
          </p:cNvPr>
          <p:cNvPicPr>
            <a:picLocks noChangeAspect="1"/>
          </p:cNvPicPr>
          <p:nvPr/>
        </p:nvPicPr>
        <p:blipFill>
          <a:blip r:embed="rId3"/>
          <a:stretch>
            <a:fillRect/>
          </a:stretch>
        </p:blipFill>
        <p:spPr>
          <a:xfrm>
            <a:off x="1371600" y="836676"/>
            <a:ext cx="6400800" cy="5792724"/>
          </a:xfrm>
          <a:prstGeom prst="rect">
            <a:avLst/>
          </a:prstGeom>
        </p:spPr>
      </p:pic>
      <p:sp>
        <p:nvSpPr>
          <p:cNvPr id="9" name="Rectangle 8">
            <a:extLst>
              <a:ext uri="{FF2B5EF4-FFF2-40B4-BE49-F238E27FC236}">
                <a16:creationId xmlns:a16="http://schemas.microsoft.com/office/drawing/2014/main" id="{AD42BF7B-7E4E-8240-A605-567E468C6474}"/>
              </a:ext>
            </a:extLst>
          </p:cNvPr>
          <p:cNvSpPr/>
          <p:nvPr/>
        </p:nvSpPr>
        <p:spPr>
          <a:xfrm>
            <a:off x="5973051" y="3657600"/>
            <a:ext cx="1436612"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 shell only</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6B0CF8C2-7AE1-E04C-B12E-18D4F8EB464D}"/>
              </a:ext>
            </a:extLst>
          </p:cNvPr>
          <p:cNvSpPr/>
          <p:nvPr/>
        </p:nvSpPr>
        <p:spPr>
          <a:xfrm>
            <a:off x="2971800" y="3276600"/>
            <a:ext cx="16764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He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sym typeface="Wingdings" pitchFamily="2" charset="2"/>
              </a:rPr>
              <a:t> C core</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2" name="Rectangle 11">
            <a:extLst>
              <a:ext uri="{FF2B5EF4-FFF2-40B4-BE49-F238E27FC236}">
                <a16:creationId xmlns:a16="http://schemas.microsoft.com/office/drawing/2014/main" id="{F61D5CF9-4BD5-3946-A38A-202C136C9FC3}"/>
              </a:ext>
            </a:extLst>
          </p:cNvPr>
          <p:cNvSpPr/>
          <p:nvPr/>
        </p:nvSpPr>
        <p:spPr>
          <a:xfrm>
            <a:off x="3962400" y="2263914"/>
            <a:ext cx="16764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He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sym typeface="Wingdings" pitchFamily="2" charset="2"/>
              </a:rPr>
              <a:t> C shell</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sym typeface="Wingdings" pitchFamily="2" charset="2"/>
              </a:rPr>
              <a:t> He shell</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3DD0783-370A-584E-8B74-2AA2F12A5292}"/>
                  </a:ext>
                </a:extLst>
              </p:cNvPr>
              <p:cNvSpPr/>
              <p:nvPr/>
            </p:nvSpPr>
            <p:spPr>
              <a:xfrm>
                <a:off x="7711853" y="1352490"/>
                <a:ext cx="117852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200 R</a:t>
                </a:r>
                <a14:m>
                  <m:oMath xmlns:m="http://schemas.openxmlformats.org/officeDocument/2006/math">
                    <m:r>
                      <a:rPr kumimoji="0" lang="en-US" sz="2000" b="0" i="1" u="none" strike="noStrike" kern="1200" cap="none" spc="0" normalizeH="0" baseline="-2500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endParaRPr kumimoji="0" lang="en-US" sz="2000" b="0" i="0" u="none" strike="noStrike" kern="1200" cap="none" spc="0" normalizeH="0" baseline="-2500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mc:Choice>
        <mc:Fallback xmlns="">
          <p:sp>
            <p:nvSpPr>
              <p:cNvPr id="13" name="Rectangle 12">
                <a:extLst>
                  <a:ext uri="{FF2B5EF4-FFF2-40B4-BE49-F238E27FC236}">
                    <a16:creationId xmlns:a16="http://schemas.microsoft.com/office/drawing/2014/main" id="{F3DD0783-370A-584E-8B74-2AA2F12A5292}"/>
                  </a:ext>
                </a:extLst>
              </p:cNvPr>
              <p:cNvSpPr>
                <a:spLocks noRot="1" noChangeAspect="1" noMove="1" noResize="1" noEditPoints="1" noAdjustHandles="1" noChangeArrowheads="1" noChangeShapeType="1" noTextEdit="1"/>
              </p:cNvSpPr>
              <p:nvPr/>
            </p:nvSpPr>
            <p:spPr>
              <a:xfrm>
                <a:off x="7711853" y="1352490"/>
                <a:ext cx="1178528" cy="400110"/>
              </a:xfrm>
              <a:prstGeom prst="rect">
                <a:avLst/>
              </a:prstGeom>
              <a:blipFill>
                <a:blip r:embed="rId4"/>
                <a:stretch>
                  <a:fillRect l="-5376" t="-909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5453D41-B461-8F46-B052-46E299468FCD}"/>
                  </a:ext>
                </a:extLst>
              </p:cNvPr>
              <p:cNvSpPr/>
              <p:nvPr/>
            </p:nvSpPr>
            <p:spPr>
              <a:xfrm>
                <a:off x="7711853" y="2286000"/>
                <a:ext cx="117852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150 R</a:t>
                </a:r>
                <a14:m>
                  <m:oMath xmlns:m="http://schemas.openxmlformats.org/officeDocument/2006/math">
                    <m:r>
                      <a:rPr kumimoji="0" lang="en-US" sz="2000" b="0" i="1" u="none" strike="noStrike" kern="1200" cap="none" spc="0" normalizeH="0" baseline="-2500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endParaRPr kumimoji="0" lang="en-US" sz="2000" b="0" i="0" u="none" strike="noStrike" kern="1200" cap="none" spc="0" normalizeH="0" baseline="-2500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mc:Choice>
        <mc:Fallback xmlns="">
          <p:sp>
            <p:nvSpPr>
              <p:cNvPr id="14" name="Rectangle 13">
                <a:extLst>
                  <a:ext uri="{FF2B5EF4-FFF2-40B4-BE49-F238E27FC236}">
                    <a16:creationId xmlns:a16="http://schemas.microsoft.com/office/drawing/2014/main" id="{05453D41-B461-8F46-B052-46E299468FCD}"/>
                  </a:ext>
                </a:extLst>
              </p:cNvPr>
              <p:cNvSpPr>
                <a:spLocks noRot="1" noChangeAspect="1" noMove="1" noResize="1" noEditPoints="1" noAdjustHandles="1" noChangeArrowheads="1" noChangeShapeType="1" noTextEdit="1"/>
              </p:cNvSpPr>
              <p:nvPr/>
            </p:nvSpPr>
            <p:spPr>
              <a:xfrm>
                <a:off x="7711853" y="2286000"/>
                <a:ext cx="1178528" cy="400110"/>
              </a:xfrm>
              <a:prstGeom prst="rect">
                <a:avLst/>
              </a:prstGeom>
              <a:blipFill>
                <a:blip r:embed="rId5"/>
                <a:stretch>
                  <a:fillRect l="-5376" t="-9375" b="-25000"/>
                </a:stretch>
              </a:blipFill>
            </p:spPr>
            <p:txBody>
              <a:bodyPr/>
              <a:lstStyle/>
              <a:p>
                <a:r>
                  <a:rPr lang="en-US">
                    <a:noFill/>
                  </a:rPr>
                  <a:t> </a:t>
                </a:r>
              </a:p>
            </p:txBody>
          </p:sp>
        </mc:Fallback>
      </mc:AlternateContent>
    </p:spTree>
    <p:extLst>
      <p:ext uri="{BB962C8B-B14F-4D97-AF65-F5344CB8AC3E}">
        <p14:creationId xmlns:p14="http://schemas.microsoft.com/office/powerpoint/2010/main" val="66250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GC</a:t>
            </a:r>
            <a:r>
              <a:rPr kumimoji="0" lang="en-US" altLang="en-US" sz="4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HR Diagrams</a:t>
            </a:r>
            <a:endPar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 name="TextBox 7">
            <a:extLst>
              <a:ext uri="{FF2B5EF4-FFF2-40B4-BE49-F238E27FC236}">
                <a16:creationId xmlns:a16="http://schemas.microsoft.com/office/drawing/2014/main" id="{15CC9EE1-B5FE-3949-9623-1B870DE08399}"/>
              </a:ext>
            </a:extLst>
          </p:cNvPr>
          <p:cNvSpPr txBox="1"/>
          <p:nvPr/>
        </p:nvSpPr>
        <p:spPr>
          <a:xfrm>
            <a:off x="4575722" y="3962400"/>
            <a:ext cx="180049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M 3 at 10.4 kpc</a:t>
            </a:r>
          </a:p>
        </p:txBody>
      </p:sp>
      <p:pic>
        <p:nvPicPr>
          <p:cNvPr id="5" name="Picture 4" descr="Diagram&#10;&#10;Description automatically generated">
            <a:extLst>
              <a:ext uri="{FF2B5EF4-FFF2-40B4-BE49-F238E27FC236}">
                <a16:creationId xmlns:a16="http://schemas.microsoft.com/office/drawing/2014/main" id="{A91CA7A7-DB0E-C946-A364-DEED15256718}"/>
              </a:ext>
            </a:extLst>
          </p:cNvPr>
          <p:cNvPicPr>
            <a:picLocks noChangeAspect="1"/>
          </p:cNvPicPr>
          <p:nvPr/>
        </p:nvPicPr>
        <p:blipFill>
          <a:blip r:embed="rId3"/>
          <a:stretch>
            <a:fillRect/>
          </a:stretch>
        </p:blipFill>
        <p:spPr>
          <a:xfrm>
            <a:off x="64842" y="914400"/>
            <a:ext cx="9079158" cy="3035300"/>
          </a:xfrm>
          <a:prstGeom prst="rect">
            <a:avLst/>
          </a:prstGeom>
        </p:spPr>
      </p:pic>
      <p:sp>
        <p:nvSpPr>
          <p:cNvPr id="11" name="Rectangle 10">
            <a:extLst>
              <a:ext uri="{FF2B5EF4-FFF2-40B4-BE49-F238E27FC236}">
                <a16:creationId xmlns:a16="http://schemas.microsoft.com/office/drawing/2014/main" id="{AB66B4B9-2697-9149-BEAD-EFB5AFA051E4}"/>
              </a:ext>
            </a:extLst>
          </p:cNvPr>
          <p:cNvSpPr/>
          <p:nvPr/>
        </p:nvSpPr>
        <p:spPr>
          <a:xfrm>
            <a:off x="6858000" y="6248400"/>
            <a:ext cx="218954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Babusiaux</a:t>
            </a:r>
            <a:r>
              <a:rPr kumimoji="0" lang="en-US" sz="2000" b="0" i="0" u="none" strike="noStrike" kern="1200" cap="none" spc="0" normalizeH="0" baseline="0" noProof="0" dirty="0">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(2018)</a:t>
            </a:r>
          </a:p>
        </p:txBody>
      </p:sp>
      <p:sp>
        <p:nvSpPr>
          <p:cNvPr id="12" name="TextBox 11">
            <a:extLst>
              <a:ext uri="{FF2B5EF4-FFF2-40B4-BE49-F238E27FC236}">
                <a16:creationId xmlns:a16="http://schemas.microsoft.com/office/drawing/2014/main" id="{FD753668-6BD3-B346-8A84-719D24F6114F}"/>
              </a:ext>
            </a:extLst>
          </p:cNvPr>
          <p:cNvSpPr txBox="1"/>
          <p:nvPr/>
        </p:nvSpPr>
        <p:spPr>
          <a:xfrm>
            <a:off x="457200" y="3962400"/>
            <a:ext cx="286969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Which cluster is furthest?</a:t>
            </a:r>
          </a:p>
        </p:txBody>
      </p:sp>
      <p:sp>
        <p:nvSpPr>
          <p:cNvPr id="13" name="TextBox 12">
            <a:extLst>
              <a:ext uri="{FF2B5EF4-FFF2-40B4-BE49-F238E27FC236}">
                <a16:creationId xmlns:a16="http://schemas.microsoft.com/office/drawing/2014/main" id="{BED40FAA-0DF9-404C-97D0-BC987DA3DDD8}"/>
              </a:ext>
            </a:extLst>
          </p:cNvPr>
          <p:cNvSpPr txBox="1"/>
          <p:nvPr/>
        </p:nvSpPr>
        <p:spPr>
          <a:xfrm>
            <a:off x="457200" y="4857690"/>
            <a:ext cx="327717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How do the MSTOs compare?</a:t>
            </a:r>
          </a:p>
        </p:txBody>
      </p:sp>
      <p:sp>
        <p:nvSpPr>
          <p:cNvPr id="14" name="TextBox 13">
            <a:extLst>
              <a:ext uri="{FF2B5EF4-FFF2-40B4-BE49-F238E27FC236}">
                <a16:creationId xmlns:a16="http://schemas.microsoft.com/office/drawing/2014/main" id="{E2AE0CB7-58A5-3544-9A22-F412C05F624C}"/>
              </a:ext>
            </a:extLst>
          </p:cNvPr>
          <p:cNvSpPr txBox="1"/>
          <p:nvPr/>
        </p:nvSpPr>
        <p:spPr>
          <a:xfrm>
            <a:off x="457200" y="4419600"/>
            <a:ext cx="272061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Which cluster is closest?</a:t>
            </a:r>
          </a:p>
        </p:txBody>
      </p:sp>
      <p:sp>
        <p:nvSpPr>
          <p:cNvPr id="15" name="TextBox 14">
            <a:extLst>
              <a:ext uri="{FF2B5EF4-FFF2-40B4-BE49-F238E27FC236}">
                <a16:creationId xmlns:a16="http://schemas.microsoft.com/office/drawing/2014/main" id="{00927BD8-9BE3-C646-96DE-D4B5A4C42F1C}"/>
              </a:ext>
            </a:extLst>
          </p:cNvPr>
          <p:cNvSpPr txBox="1"/>
          <p:nvPr/>
        </p:nvSpPr>
        <p:spPr>
          <a:xfrm>
            <a:off x="456621" y="5314890"/>
            <a:ext cx="3111878"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How do the RGBs compare?</a:t>
            </a:r>
          </a:p>
        </p:txBody>
      </p:sp>
      <p:sp>
        <p:nvSpPr>
          <p:cNvPr id="16" name="TextBox 15">
            <a:extLst>
              <a:ext uri="{FF2B5EF4-FFF2-40B4-BE49-F238E27FC236}">
                <a16:creationId xmlns:a16="http://schemas.microsoft.com/office/drawing/2014/main" id="{F315B982-38E2-F041-AEAF-82985240C640}"/>
              </a:ext>
            </a:extLst>
          </p:cNvPr>
          <p:cNvSpPr txBox="1"/>
          <p:nvPr/>
        </p:nvSpPr>
        <p:spPr>
          <a:xfrm>
            <a:off x="762266" y="1524000"/>
            <a:ext cx="609334"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47 </a:t>
            </a:r>
            <a:r>
              <a:rPr kumimoji="0" lang="en-US" sz="12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Tuc</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7" name="TextBox 16">
            <a:extLst>
              <a:ext uri="{FF2B5EF4-FFF2-40B4-BE49-F238E27FC236}">
                <a16:creationId xmlns:a16="http://schemas.microsoft.com/office/drawing/2014/main" id="{62300B0D-6344-5649-A9C6-DFCA3C9722B6}"/>
              </a:ext>
            </a:extLst>
          </p:cNvPr>
          <p:cNvSpPr txBox="1"/>
          <p:nvPr/>
        </p:nvSpPr>
        <p:spPr>
          <a:xfrm>
            <a:off x="5257800" y="1524000"/>
            <a:ext cx="43633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M 3</a:t>
            </a:r>
          </a:p>
        </p:txBody>
      </p:sp>
      <p:sp>
        <p:nvSpPr>
          <p:cNvPr id="18" name="TextBox 17">
            <a:extLst>
              <a:ext uri="{FF2B5EF4-FFF2-40B4-BE49-F238E27FC236}">
                <a16:creationId xmlns:a16="http://schemas.microsoft.com/office/drawing/2014/main" id="{CFEF8724-48D7-7840-B5B3-E1DF70A1C5C1}"/>
              </a:ext>
            </a:extLst>
          </p:cNvPr>
          <p:cNvSpPr txBox="1"/>
          <p:nvPr/>
        </p:nvSpPr>
        <p:spPr>
          <a:xfrm>
            <a:off x="4572000" y="4414294"/>
            <a:ext cx="237276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NGC 6397</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2.4 kpc</a:t>
            </a:r>
          </a:p>
        </p:txBody>
      </p:sp>
      <p:sp>
        <p:nvSpPr>
          <p:cNvPr id="19" name="TextBox 18">
            <a:extLst>
              <a:ext uri="{FF2B5EF4-FFF2-40B4-BE49-F238E27FC236}">
                <a16:creationId xmlns:a16="http://schemas.microsoft.com/office/drawing/2014/main" id="{78917AE2-A40B-4D43-84D2-92B98B833F6F}"/>
              </a:ext>
            </a:extLst>
          </p:cNvPr>
          <p:cNvSpPr txBox="1"/>
          <p:nvPr/>
        </p:nvSpPr>
        <p:spPr>
          <a:xfrm>
            <a:off x="4572000" y="4857690"/>
            <a:ext cx="303320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higher metallicity … redder</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0" name="TextBox 19">
            <a:extLst>
              <a:ext uri="{FF2B5EF4-FFF2-40B4-BE49-F238E27FC236}">
                <a16:creationId xmlns:a16="http://schemas.microsoft.com/office/drawing/2014/main" id="{5A4EAF9F-4FB0-4142-8026-F694C879173C}"/>
              </a:ext>
            </a:extLst>
          </p:cNvPr>
          <p:cNvSpPr txBox="1"/>
          <p:nvPr/>
        </p:nvSpPr>
        <p:spPr>
          <a:xfrm>
            <a:off x="4572000" y="5314890"/>
            <a:ext cx="303320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higher metallicity … redder</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1" name="TextBox 20">
            <a:extLst>
              <a:ext uri="{FF2B5EF4-FFF2-40B4-BE49-F238E27FC236}">
                <a16:creationId xmlns:a16="http://schemas.microsoft.com/office/drawing/2014/main" id="{577C5B45-75E8-B946-B19F-DC3B5A6DD329}"/>
              </a:ext>
            </a:extLst>
          </p:cNvPr>
          <p:cNvSpPr txBox="1"/>
          <p:nvPr/>
        </p:nvSpPr>
        <p:spPr>
          <a:xfrm>
            <a:off x="457200" y="5772090"/>
            <a:ext cx="295478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How do the HBs compare?</a:t>
            </a:r>
          </a:p>
        </p:txBody>
      </p:sp>
      <p:sp>
        <p:nvSpPr>
          <p:cNvPr id="22" name="TextBox 21">
            <a:extLst>
              <a:ext uri="{FF2B5EF4-FFF2-40B4-BE49-F238E27FC236}">
                <a16:creationId xmlns:a16="http://schemas.microsoft.com/office/drawing/2014/main" id="{4AAD94D2-1585-FC49-A0EB-37ED595742B4}"/>
              </a:ext>
            </a:extLst>
          </p:cNvPr>
          <p:cNvSpPr txBox="1"/>
          <p:nvPr/>
        </p:nvSpPr>
        <p:spPr>
          <a:xfrm>
            <a:off x="4572000" y="5772090"/>
            <a:ext cx="422102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lower metallicity … stretches blueward</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322256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GC Colors</a:t>
            </a:r>
          </a:p>
        </p:txBody>
      </p:sp>
      <p:sp>
        <p:nvSpPr>
          <p:cNvPr id="8" name="TextBox 7">
            <a:extLst>
              <a:ext uri="{FF2B5EF4-FFF2-40B4-BE49-F238E27FC236}">
                <a16:creationId xmlns:a16="http://schemas.microsoft.com/office/drawing/2014/main" id="{15CC9EE1-B5FE-3949-9623-1B870DE08399}"/>
              </a:ext>
            </a:extLst>
          </p:cNvPr>
          <p:cNvSpPr txBox="1"/>
          <p:nvPr/>
        </p:nvSpPr>
        <p:spPr>
          <a:xfrm>
            <a:off x="3873000" y="4495800"/>
            <a:ext cx="5181601" cy="1015663"/>
          </a:xfrm>
          <a:prstGeom prst="rect">
            <a:avLst/>
          </a:prstGeom>
          <a:noFill/>
        </p:spPr>
        <p:txBody>
          <a:bodyPr wrap="square" rtlCol="0">
            <a:spAutoFit/>
          </a:bodyPr>
          <a:lstStyle/>
          <a:p>
            <a:r>
              <a:rPr lang="en-US" sz="2000" b="1" dirty="0">
                <a:solidFill>
                  <a:srgbClr val="000000"/>
                </a:solidFill>
                <a:latin typeface="Times New Roman" panose="02020603050405020304" pitchFamily="18" charset="0"/>
                <a:cs typeface="Times New Roman" panose="02020603050405020304" pitchFamily="18" charset="0"/>
              </a:rPr>
              <a:t>Line blanketing: </a:t>
            </a:r>
            <a:r>
              <a:rPr lang="en-US" sz="2000" dirty="0">
                <a:solidFill>
                  <a:srgbClr val="000000"/>
                </a:solidFill>
                <a:latin typeface="Times New Roman" panose="02020603050405020304" pitchFamily="18" charset="0"/>
                <a:cs typeface="Times New Roman" panose="02020603050405020304" pitchFamily="18" charset="0"/>
              </a:rPr>
              <a:t>many metals (particularly Fe) </a:t>
            </a:r>
          </a:p>
          <a:p>
            <a:r>
              <a:rPr lang="en-US" sz="2000" dirty="0">
                <a:solidFill>
                  <a:srgbClr val="000000"/>
                </a:solidFill>
                <a:latin typeface="Times New Roman" panose="02020603050405020304" pitchFamily="18" charset="0"/>
                <a:cs typeface="Times New Roman" panose="02020603050405020304" pitchFamily="18" charset="0"/>
              </a:rPr>
              <a:t>in stellar atmospheres of stars absorb</a:t>
            </a:r>
          </a:p>
          <a:p>
            <a:r>
              <a:rPr lang="en-US" sz="2000" dirty="0">
                <a:solidFill>
                  <a:srgbClr val="000000"/>
                </a:solidFill>
                <a:latin typeface="Times New Roman" panose="02020603050405020304" pitchFamily="18" charset="0"/>
                <a:cs typeface="Times New Roman" panose="02020603050405020304" pitchFamily="18" charset="0"/>
              </a:rPr>
              <a:t>blue light, so the star looks redder.</a:t>
            </a:r>
          </a:p>
        </p:txBody>
      </p:sp>
      <p:sp>
        <p:nvSpPr>
          <p:cNvPr id="13" name="TextBox 12">
            <a:extLst>
              <a:ext uri="{FF2B5EF4-FFF2-40B4-BE49-F238E27FC236}">
                <a16:creationId xmlns:a16="http://schemas.microsoft.com/office/drawing/2014/main" id="{BED40FAA-0DF9-404C-97D0-BC987DA3DDD8}"/>
              </a:ext>
            </a:extLst>
          </p:cNvPr>
          <p:cNvSpPr txBox="1"/>
          <p:nvPr/>
        </p:nvSpPr>
        <p:spPr>
          <a:xfrm>
            <a:off x="4314002" y="838200"/>
            <a:ext cx="3991798"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Why are high metallicity stars </a:t>
            </a:r>
            <a:r>
              <a:rPr lang="en-US" sz="2000" i="1" dirty="0">
                <a:solidFill>
                  <a:srgbClr val="FF0000"/>
                </a:solidFill>
                <a:latin typeface="Times New Roman" panose="02020603050405020304" pitchFamily="18" charset="0"/>
                <a:cs typeface="Times New Roman" panose="02020603050405020304" pitchFamily="18" charset="0"/>
              </a:rPr>
              <a:t>RED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       and low metallicity stars </a:t>
            </a:r>
            <a:r>
              <a:rPr lang="en-US" sz="2000" i="1" dirty="0">
                <a:solidFill>
                  <a:schemeClr val="bg1">
                    <a:lumMod val="60000"/>
                    <a:lumOff val="40000"/>
                  </a:schemeClr>
                </a:solidFill>
                <a:latin typeface="Times New Roman" panose="02020603050405020304" pitchFamily="18" charset="0"/>
                <a:cs typeface="Times New Roman" panose="02020603050405020304" pitchFamily="18" charset="0"/>
              </a:rPr>
              <a:t>BLUE</a:t>
            </a:r>
            <a:r>
              <a:rPr lang="en-US" sz="2000" i="1" dirty="0">
                <a:solidFill>
                  <a:srgbClr val="00B050"/>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62300B0D-6344-5649-A9C6-DFCA3C9722B6}"/>
              </a:ext>
            </a:extLst>
          </p:cNvPr>
          <p:cNvSpPr txBox="1"/>
          <p:nvPr/>
        </p:nvSpPr>
        <p:spPr>
          <a:xfrm>
            <a:off x="-13831189" y="18039062"/>
            <a:ext cx="426042" cy="963340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FF0000"/>
                </a:solidFill>
                <a:latin typeface="Times New Roman" panose="02020603050405020304" pitchFamily="18" charset="0"/>
                <a:cs typeface="Times New Roman" panose="02020603050405020304" pitchFamily="18" charset="0"/>
              </a:rPr>
              <a:t>Metal poor stars are blue …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Metal rich stars are red</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WHY?</a:t>
            </a:r>
          </a:p>
        </p:txBody>
      </p:sp>
      <p:sp>
        <p:nvSpPr>
          <p:cNvPr id="2" name="Rectangle 1">
            <a:extLst>
              <a:ext uri="{FF2B5EF4-FFF2-40B4-BE49-F238E27FC236}">
                <a16:creationId xmlns:a16="http://schemas.microsoft.com/office/drawing/2014/main" id="{86F91E4E-537A-7242-B8CA-AEFB9B2B38E6}"/>
              </a:ext>
            </a:extLst>
          </p:cNvPr>
          <p:cNvSpPr>
            <a:spLocks noChangeArrowheads="1"/>
          </p:cNvSpPr>
          <p:nvPr/>
        </p:nvSpPr>
        <p:spPr bwMode="auto">
          <a:xfrm>
            <a:off x="-11968538" y="-152649082"/>
            <a:ext cx="712020" cy="12754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204800" b="0" i="0" u="none" strike="noStrike" cap="none" normalizeH="0" baseline="0">
                <a:ln>
                  <a:noFill/>
                </a:ln>
                <a:solidFill>
                  <a:schemeClr val="tx1"/>
                </a:solidFill>
                <a:effectLst/>
                <a:latin typeface="Arial" panose="020B0604020202020204" pitchFamily="34" charset="0"/>
                <a:hlinkClick r:id="rId3"/>
              </a:rPr>
              <a:t>    </a:t>
            </a:r>
            <a:r>
              <a:rPr kumimoji="0" lang="en-US" altLang="en-US" sz="1800" b="0" i="0" u="none" strike="noStrike" cap="none" normalizeH="0" baseline="0">
                <a:ln>
                  <a:noFill/>
                </a:ln>
                <a:solidFill>
                  <a:schemeClr val="tx1"/>
                </a:solidFill>
                <a:effectLst/>
                <a:latin typeface="Arial" panose="020B0604020202020204" pitchFamily="34" charset="0"/>
                <a:hlinkClick r:id="rId3"/>
              </a:rPr>
              <a:t>1,865 × 2,560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Amazon.com: One Fish Two Fish Red Fish Blue Fish (Beginner Books(R)):  9780394900131: Dr. Seuss: Books">
            <a:hlinkClick r:id="rId3"/>
            <a:extLst>
              <a:ext uri="{FF2B5EF4-FFF2-40B4-BE49-F238E27FC236}">
                <a16:creationId xmlns:a16="http://schemas.microsoft.com/office/drawing/2014/main" id="{26D9D67C-2ED5-7148-B06E-7411B12D9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15" y="913734"/>
            <a:ext cx="3442285" cy="47250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B1103BB-E581-9747-9555-88E8733B0C3D}"/>
              </a:ext>
            </a:extLst>
          </p:cNvPr>
          <p:cNvSpPr/>
          <p:nvPr/>
        </p:nvSpPr>
        <p:spPr>
          <a:xfrm>
            <a:off x="367715" y="1755648"/>
            <a:ext cx="3442285" cy="1597152"/>
          </a:xfrm>
          <a:prstGeom prst="rect">
            <a:avLst/>
          </a:prstGeom>
          <a:solidFill>
            <a:srgbClr val="FFFB23"/>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EBE033-B868-C54E-A364-A5BFB09DB574}"/>
              </a:ext>
            </a:extLst>
          </p:cNvPr>
          <p:cNvSpPr/>
          <p:nvPr/>
        </p:nvSpPr>
        <p:spPr>
          <a:xfrm>
            <a:off x="2743200" y="3497033"/>
            <a:ext cx="1066800" cy="770031"/>
          </a:xfrm>
          <a:prstGeom prst="rect">
            <a:avLst/>
          </a:prstGeom>
          <a:solidFill>
            <a:srgbClr val="FFFB23"/>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A5C686C-CF81-3247-8C08-D6A9BA50DBF3}"/>
              </a:ext>
            </a:extLst>
          </p:cNvPr>
          <p:cNvSpPr/>
          <p:nvPr/>
        </p:nvSpPr>
        <p:spPr>
          <a:xfrm>
            <a:off x="2895600" y="4267065"/>
            <a:ext cx="914400" cy="838336"/>
          </a:xfrm>
          <a:prstGeom prst="rect">
            <a:avLst/>
          </a:prstGeom>
          <a:solidFill>
            <a:srgbClr val="FFFB23"/>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29C61A5-2740-1E4F-8B61-7FEC53DD3649}"/>
              </a:ext>
            </a:extLst>
          </p:cNvPr>
          <p:cNvSpPr txBox="1"/>
          <p:nvPr/>
        </p:nvSpPr>
        <p:spPr>
          <a:xfrm>
            <a:off x="2743200" y="3625327"/>
            <a:ext cx="934871" cy="132343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dirty="0">
                <a:solidFill>
                  <a:srgbClr val="000000"/>
                </a:solidFill>
                <a:latin typeface="Aharoni" panose="020F0502020204030204" pitchFamily="34" charset="0"/>
                <a:cs typeface="Aharoni" panose="020F0502020204030204" pitchFamily="34" charset="0"/>
              </a:rPr>
              <a:t>s</a:t>
            </a:r>
            <a:r>
              <a:rPr kumimoji="0" lang="en-US" sz="2800" b="0" i="0" u="none" strike="noStrike" kern="1200" cap="none" spc="0" normalizeH="0" baseline="0" noProof="0" dirty="0">
                <a:ln>
                  <a:noFill/>
                </a:ln>
                <a:solidFill>
                  <a:srgbClr val="000000"/>
                </a:solidFill>
                <a:effectLst/>
                <a:uLnTx/>
                <a:uFillTx/>
                <a:latin typeface="Aharoni" panose="020F0502020204030204" pitchFamily="34" charset="0"/>
                <a:cs typeface="Aharoni" panose="020F0502020204030204" pitchFamily="34" charset="0"/>
              </a:rPr>
              <a:t>tar</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400" dirty="0">
              <a:solidFill>
                <a:srgbClr val="000000"/>
              </a:solidFill>
              <a:latin typeface="Aharoni" panose="020F0502020204030204" pitchFamily="34" charset="0"/>
              <a:cs typeface="Aharon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haroni" panose="020F0502020204030204" pitchFamily="34" charset="0"/>
                <a:cs typeface="Aharoni" panose="020F0502020204030204" pitchFamily="34" charset="0"/>
              </a:rPr>
              <a:t> star</a:t>
            </a:r>
          </a:p>
        </p:txBody>
      </p:sp>
      <p:sp>
        <p:nvSpPr>
          <p:cNvPr id="26" name="TextBox 25">
            <a:extLst>
              <a:ext uri="{FF2B5EF4-FFF2-40B4-BE49-F238E27FC236}">
                <a16:creationId xmlns:a16="http://schemas.microsoft.com/office/drawing/2014/main" id="{10884C13-4DCB-A847-B9AA-06E3706E0350}"/>
              </a:ext>
            </a:extLst>
          </p:cNvPr>
          <p:cNvSpPr txBox="1"/>
          <p:nvPr/>
        </p:nvSpPr>
        <p:spPr>
          <a:xfrm>
            <a:off x="3873000" y="5613737"/>
            <a:ext cx="5181601" cy="1015663"/>
          </a:xfrm>
          <a:prstGeom prst="rect">
            <a:avLst/>
          </a:prstGeom>
          <a:noFill/>
        </p:spPr>
        <p:txBody>
          <a:bodyPr wrap="square" rtlCol="0">
            <a:spAutoFit/>
          </a:bodyPr>
          <a:lstStyle/>
          <a:p>
            <a:r>
              <a:rPr lang="en-US" sz="2000" b="1" dirty="0">
                <a:solidFill>
                  <a:srgbClr val="000000"/>
                </a:solidFill>
                <a:latin typeface="Times New Roman" panose="02020603050405020304" pitchFamily="18" charset="0"/>
                <a:cs typeface="Times New Roman" panose="02020603050405020304" pitchFamily="18" charset="0"/>
              </a:rPr>
              <a:t>Opacity:</a:t>
            </a:r>
            <a:r>
              <a:rPr lang="en-US" sz="2000" dirty="0">
                <a:solidFill>
                  <a:srgbClr val="000000"/>
                </a:solidFill>
                <a:latin typeface="Times New Roman" panose="02020603050405020304" pitchFamily="18" charset="0"/>
                <a:cs typeface="Times New Roman" panose="02020603050405020304" pitchFamily="18" charset="0"/>
              </a:rPr>
              <a:t> more metals absorb energy from the </a:t>
            </a:r>
          </a:p>
          <a:p>
            <a:r>
              <a:rPr lang="en-US" sz="2000" dirty="0">
                <a:solidFill>
                  <a:srgbClr val="000000"/>
                </a:solidFill>
                <a:latin typeface="Times New Roman" panose="02020603050405020304" pitchFamily="18" charset="0"/>
                <a:cs typeface="Times New Roman" panose="02020603050405020304" pitchFamily="18" charset="0"/>
              </a:rPr>
              <a:t>stellar interior, making red giants “swell up” </a:t>
            </a:r>
          </a:p>
          <a:p>
            <a:r>
              <a:rPr lang="en-US" sz="2000" dirty="0">
                <a:solidFill>
                  <a:srgbClr val="000000"/>
                </a:solidFill>
                <a:latin typeface="Times New Roman" panose="02020603050405020304" pitchFamily="18" charset="0"/>
                <a:cs typeface="Times New Roman" panose="02020603050405020304" pitchFamily="18" charset="0"/>
              </a:rPr>
              <a:t>more, causing cooler (redder) temperatures.</a:t>
            </a:r>
          </a:p>
        </p:txBody>
      </p:sp>
      <p:pic>
        <p:nvPicPr>
          <p:cNvPr id="9" name="Picture 8" descr="Chart, histogram&#10;&#10;Description automatically generated">
            <a:extLst>
              <a:ext uri="{FF2B5EF4-FFF2-40B4-BE49-F238E27FC236}">
                <a16:creationId xmlns:a16="http://schemas.microsoft.com/office/drawing/2014/main" id="{BA0110A1-0C45-4645-8773-1E2BCF155579}"/>
              </a:ext>
            </a:extLst>
          </p:cNvPr>
          <p:cNvPicPr>
            <a:picLocks noChangeAspect="1"/>
          </p:cNvPicPr>
          <p:nvPr/>
        </p:nvPicPr>
        <p:blipFill>
          <a:blip r:embed="rId5"/>
          <a:stretch>
            <a:fillRect/>
          </a:stretch>
        </p:blipFill>
        <p:spPr>
          <a:xfrm>
            <a:off x="4547400" y="1580161"/>
            <a:ext cx="3758400" cy="2915639"/>
          </a:xfrm>
          <a:prstGeom prst="rect">
            <a:avLst/>
          </a:prstGeom>
        </p:spPr>
      </p:pic>
      <p:sp>
        <p:nvSpPr>
          <p:cNvPr id="28" name="Rectangle 27">
            <a:extLst>
              <a:ext uri="{FF2B5EF4-FFF2-40B4-BE49-F238E27FC236}">
                <a16:creationId xmlns:a16="http://schemas.microsoft.com/office/drawing/2014/main" id="{4D18EA60-4D7E-2E4C-8A0E-74121D59CB39}"/>
              </a:ext>
            </a:extLst>
          </p:cNvPr>
          <p:cNvSpPr/>
          <p:nvPr/>
        </p:nvSpPr>
        <p:spPr>
          <a:xfrm>
            <a:off x="8227428" y="3559314"/>
            <a:ext cx="918746"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err="1">
                <a:solidFill>
                  <a:schemeClr val="bg1">
                    <a:lumMod val="60000"/>
                    <a:lumOff val="40000"/>
                  </a:schemeClr>
                </a:solidFill>
                <a:latin typeface="Times New Roman" panose="02020603050405020304" pitchFamily="18" charset="0"/>
                <a:cs typeface="Times New Roman" panose="02020603050405020304" pitchFamily="18" charset="0"/>
              </a:rPr>
              <a:t>Jao</a:t>
            </a:r>
            <a:r>
              <a:rPr kumimoji="0" lang="en-US" sz="2000" b="0" i="0" u="none" strike="noStrike" kern="1200" cap="none" spc="0" normalizeH="0" baseline="0" noProof="0" dirty="0">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(2008)</a:t>
            </a:r>
          </a:p>
        </p:txBody>
      </p:sp>
    </p:spTree>
    <p:extLst>
      <p:ext uri="{BB962C8B-B14F-4D97-AF65-F5344CB8AC3E}">
        <p14:creationId xmlns:p14="http://schemas.microsoft.com/office/powerpoint/2010/main" val="1651458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23" grpId="0" animBg="1"/>
      <p:bldP spid="24" grpId="0" animBg="1"/>
      <p:bldP spid="25" grpId="0"/>
      <p:bldP spid="26"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GC HR Diagrams</a:t>
            </a:r>
          </a:p>
        </p:txBody>
      </p:sp>
      <p:sp>
        <p:nvSpPr>
          <p:cNvPr id="8" name="TextBox 7">
            <a:extLst>
              <a:ext uri="{FF2B5EF4-FFF2-40B4-BE49-F238E27FC236}">
                <a16:creationId xmlns:a16="http://schemas.microsoft.com/office/drawing/2014/main" id="{15CC9EE1-B5FE-3949-9623-1B870DE08399}"/>
              </a:ext>
            </a:extLst>
          </p:cNvPr>
          <p:cNvSpPr txBox="1"/>
          <p:nvPr/>
        </p:nvSpPr>
        <p:spPr>
          <a:xfrm>
            <a:off x="5287698" y="5562600"/>
            <a:ext cx="314060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m</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ultiple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MS, SGB, RGB, …</a:t>
            </a:r>
          </a:p>
        </p:txBody>
      </p:sp>
      <p:pic>
        <p:nvPicPr>
          <p:cNvPr id="3" name="Picture 2" descr="Diagram&#10;&#10;Description automatically generated">
            <a:extLst>
              <a:ext uri="{FF2B5EF4-FFF2-40B4-BE49-F238E27FC236}">
                <a16:creationId xmlns:a16="http://schemas.microsoft.com/office/drawing/2014/main" id="{7674D8F5-5720-1C49-AF87-21D672D0F11A}"/>
              </a:ext>
            </a:extLst>
          </p:cNvPr>
          <p:cNvPicPr>
            <a:picLocks noChangeAspect="1"/>
          </p:cNvPicPr>
          <p:nvPr/>
        </p:nvPicPr>
        <p:blipFill>
          <a:blip r:embed="rId3"/>
          <a:stretch>
            <a:fillRect/>
          </a:stretch>
        </p:blipFill>
        <p:spPr>
          <a:xfrm>
            <a:off x="4412106" y="1258926"/>
            <a:ext cx="4486810" cy="430367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C297D5-CB40-934D-B95D-99937B2964E9}"/>
                  </a:ext>
                </a:extLst>
              </p:cNvPr>
              <p:cNvSpPr txBox="1"/>
              <p:nvPr/>
            </p:nvSpPr>
            <p:spPr>
              <a:xfrm>
                <a:off x="211217" y="5257800"/>
                <a:ext cx="3751183"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𝜔</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Cen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most massive GC … 10</a:t>
                </a:r>
                <a:r>
                  <a:rPr lang="en-US" sz="2000" baseline="30000" dirty="0">
                    <a:solidFill>
                      <a:srgbClr val="000000"/>
                    </a:solidFill>
                    <a:latin typeface="Times New Roman" panose="02020603050405020304" pitchFamily="18" charset="0"/>
                    <a:cs typeface="Times New Roman" panose="02020603050405020304" pitchFamily="18" charset="0"/>
                  </a:rPr>
                  <a:t>7</a:t>
                </a:r>
                <a:r>
                  <a:rPr lang="en-US" sz="2000" dirty="0">
                    <a:solidFill>
                      <a:srgbClr val="000000"/>
                    </a:solidFill>
                    <a:latin typeface="Times New Roman" panose="02020603050405020304" pitchFamily="18" charset="0"/>
                    <a:cs typeface="Times New Roman" panose="02020603050405020304" pitchFamily="18" charset="0"/>
                  </a:rPr>
                  <a:t> stars</a:t>
                </a:r>
              </a:p>
            </p:txBody>
          </p:sp>
        </mc:Choice>
        <mc:Fallback xmlns="">
          <p:sp>
            <p:nvSpPr>
              <p:cNvPr id="6" name="TextBox 5">
                <a:extLst>
                  <a:ext uri="{FF2B5EF4-FFF2-40B4-BE49-F238E27FC236}">
                    <a16:creationId xmlns:a16="http://schemas.microsoft.com/office/drawing/2014/main" id="{32C297D5-CB40-934D-B95D-99937B2964E9}"/>
                  </a:ext>
                </a:extLst>
              </p:cNvPr>
              <p:cNvSpPr txBox="1">
                <a:spLocks noRot="1" noChangeAspect="1" noMove="1" noResize="1" noEditPoints="1" noAdjustHandles="1" noChangeArrowheads="1" noChangeShapeType="1" noTextEdit="1"/>
              </p:cNvSpPr>
              <p:nvPr/>
            </p:nvSpPr>
            <p:spPr>
              <a:xfrm>
                <a:off x="211217" y="5257800"/>
                <a:ext cx="3751183" cy="707886"/>
              </a:xfrm>
              <a:prstGeom prst="rect">
                <a:avLst/>
              </a:prstGeom>
              <a:blipFill>
                <a:blip r:embed="rId4"/>
                <a:stretch>
                  <a:fillRect t="-5357" b="-14286"/>
                </a:stretch>
              </a:blipFill>
            </p:spPr>
            <p:txBody>
              <a:bodyPr/>
              <a:lstStyle/>
              <a:p>
                <a:r>
                  <a:rPr lang="en-US">
                    <a:noFill/>
                  </a:rPr>
                  <a:t> </a:t>
                </a:r>
              </a:p>
            </p:txBody>
          </p:sp>
        </mc:Fallback>
      </mc:AlternateContent>
      <p:pic>
        <p:nvPicPr>
          <p:cNvPr id="7" name="Picture 6" descr="A galaxy in space&#10;&#10;Description automatically generated with low confidence">
            <a:extLst>
              <a:ext uri="{FF2B5EF4-FFF2-40B4-BE49-F238E27FC236}">
                <a16:creationId xmlns:a16="http://schemas.microsoft.com/office/drawing/2014/main" id="{46BB422A-7A5B-E54A-8812-938575429395}"/>
              </a:ext>
            </a:extLst>
          </p:cNvPr>
          <p:cNvPicPr>
            <a:picLocks noChangeAspect="1"/>
          </p:cNvPicPr>
          <p:nvPr/>
        </p:nvPicPr>
        <p:blipFill>
          <a:blip r:embed="rId5"/>
          <a:stretch>
            <a:fillRect/>
          </a:stretch>
        </p:blipFill>
        <p:spPr>
          <a:xfrm>
            <a:off x="211217" y="1753560"/>
            <a:ext cx="3751183" cy="3504240"/>
          </a:xfrm>
          <a:prstGeom prst="rect">
            <a:avLst/>
          </a:prstGeom>
        </p:spPr>
      </p:pic>
      <p:sp>
        <p:nvSpPr>
          <p:cNvPr id="10" name="Rectangle 9">
            <a:extLst>
              <a:ext uri="{FF2B5EF4-FFF2-40B4-BE49-F238E27FC236}">
                <a16:creationId xmlns:a16="http://schemas.microsoft.com/office/drawing/2014/main" id="{E4619516-B5A4-4849-BDA7-215B2300C89B}"/>
              </a:ext>
            </a:extLst>
          </p:cNvPr>
          <p:cNvSpPr/>
          <p:nvPr/>
        </p:nvSpPr>
        <p:spPr>
          <a:xfrm>
            <a:off x="6858000" y="6248400"/>
            <a:ext cx="218954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Anderson+ (2010)</a:t>
            </a:r>
          </a:p>
        </p:txBody>
      </p:sp>
      <p:sp>
        <p:nvSpPr>
          <p:cNvPr id="11" name="TextBox 10">
            <a:extLst>
              <a:ext uri="{FF2B5EF4-FFF2-40B4-BE49-F238E27FC236}">
                <a16:creationId xmlns:a16="http://schemas.microsoft.com/office/drawing/2014/main" id="{4DEF2138-75E9-1C43-80D1-8C99B2E5301F}"/>
              </a:ext>
            </a:extLst>
          </p:cNvPr>
          <p:cNvSpPr txBox="1"/>
          <p:nvPr/>
        </p:nvSpPr>
        <p:spPr>
          <a:xfrm>
            <a:off x="228600" y="895290"/>
            <a:ext cx="8765541"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most GCs are “single population” clusters … stars have = ages, metallicities, </a:t>
            </a:r>
            <a:r>
              <a:rPr lang="en-US" sz="2000" dirty="0">
                <a:solidFill>
                  <a:srgbClr val="FF0000"/>
                </a:solidFill>
                <a:latin typeface="Times New Roman" panose="02020603050405020304" pitchFamily="18" charset="0"/>
                <a:cs typeface="Times New Roman" panose="02020603050405020304" pitchFamily="18" charset="0"/>
              </a:rPr>
              <a:t>but </a:t>
            </a:r>
            <a:r>
              <a:rPr lang="en-US" sz="2000" dirty="0">
                <a:solidFill>
                  <a:srgbClr val="000000"/>
                </a:solidFill>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2" name="TextBox 11">
            <a:extLst>
              <a:ext uri="{FF2B5EF4-FFF2-40B4-BE49-F238E27FC236}">
                <a16:creationId xmlns:a16="http://schemas.microsoft.com/office/drawing/2014/main" id="{40809C34-75ED-CA47-B86F-86816D4F2E6D}"/>
              </a:ext>
            </a:extLst>
          </p:cNvPr>
          <p:cNvSpPr txBox="1"/>
          <p:nvPr/>
        </p:nvSpPr>
        <p:spPr>
          <a:xfrm>
            <a:off x="3188170" y="5867400"/>
            <a:ext cx="2581156" cy="1015663"/>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What might cause this?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dwarf galaxy core?</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i="1" dirty="0">
                <a:solidFill>
                  <a:srgbClr val="00B050"/>
                </a:solidFill>
                <a:latin typeface="Times New Roman" panose="02020603050405020304" pitchFamily="18" charset="0"/>
                <a:cs typeface="Times New Roman" panose="02020603050405020304" pitchFamily="18" charset="0"/>
              </a:rPr>
              <a:t>merged GCs?</a:t>
            </a:r>
          </a:p>
        </p:txBody>
      </p:sp>
    </p:spTree>
    <p:extLst>
      <p:ext uri="{BB962C8B-B14F-4D97-AF65-F5344CB8AC3E}">
        <p14:creationId xmlns:p14="http://schemas.microsoft.com/office/powerpoint/2010/main" val="1779890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20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2000"/>
                                        <p:tgtEl>
                                          <p:spTgt spid="1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animEffect transition="in" filter="fade">
                                      <p:cBhvr>
                                        <p:cTn id="36"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GC Ages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CC9EE1-B5FE-3949-9623-1B870DE08399}"/>
                  </a:ext>
                </a:extLst>
              </p:cNvPr>
              <p:cNvSpPr txBox="1"/>
              <p:nvPr/>
            </p:nvSpPr>
            <p:spPr>
              <a:xfrm>
                <a:off x="304800" y="892314"/>
                <a:ext cx="4743606" cy="10156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distance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 vertical shift to fit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age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14:m>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0.5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Gyr</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via shape of MS/SGB/RGB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(not really just location of MSTO)</a:t>
                </a:r>
              </a:p>
            </p:txBody>
          </p:sp>
        </mc:Choice>
        <mc:Fallback xmlns="">
          <p:sp>
            <p:nvSpPr>
              <p:cNvPr id="8" name="TextBox 7">
                <a:extLst>
                  <a:ext uri="{FF2B5EF4-FFF2-40B4-BE49-F238E27FC236}">
                    <a16:creationId xmlns:a16="http://schemas.microsoft.com/office/drawing/2014/main" id="{15CC9EE1-B5FE-3949-9623-1B870DE08399}"/>
                  </a:ext>
                </a:extLst>
              </p:cNvPr>
              <p:cNvSpPr txBox="1">
                <a:spLocks noRot="1" noChangeAspect="1" noMove="1" noResize="1" noEditPoints="1" noAdjustHandles="1" noChangeArrowheads="1" noChangeShapeType="1" noTextEdit="1"/>
              </p:cNvSpPr>
              <p:nvPr/>
            </p:nvSpPr>
            <p:spPr>
              <a:xfrm>
                <a:off x="304800" y="892314"/>
                <a:ext cx="4743606" cy="1015663"/>
              </a:xfrm>
              <a:prstGeom prst="rect">
                <a:avLst/>
              </a:prstGeom>
              <a:blipFill>
                <a:blip r:embed="rId3"/>
                <a:stretch>
                  <a:fillRect l="-1337" t="-3704" r="-267" b="-864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5C8648FA-45D5-5547-8ECF-8AD6D09488D7}"/>
              </a:ext>
            </a:extLst>
          </p:cNvPr>
          <p:cNvPicPr>
            <a:picLocks noChangeAspect="1"/>
          </p:cNvPicPr>
          <p:nvPr/>
        </p:nvPicPr>
        <p:blipFill>
          <a:blip r:embed="rId4"/>
          <a:stretch>
            <a:fillRect/>
          </a:stretch>
        </p:blipFill>
        <p:spPr>
          <a:xfrm>
            <a:off x="533400" y="2070100"/>
            <a:ext cx="3605262" cy="4102100"/>
          </a:xfrm>
          <a:prstGeom prst="rect">
            <a:avLst/>
          </a:prstGeom>
        </p:spPr>
      </p:pic>
      <p:pic>
        <p:nvPicPr>
          <p:cNvPr id="3" name="Picture 2">
            <a:extLst>
              <a:ext uri="{FF2B5EF4-FFF2-40B4-BE49-F238E27FC236}">
                <a16:creationId xmlns:a16="http://schemas.microsoft.com/office/drawing/2014/main" id="{94DE4ED6-B7A2-F84D-98DD-7DC2049F0451}"/>
              </a:ext>
            </a:extLst>
          </p:cNvPr>
          <p:cNvPicPr>
            <a:picLocks noChangeAspect="1"/>
          </p:cNvPicPr>
          <p:nvPr/>
        </p:nvPicPr>
        <p:blipFill>
          <a:blip r:embed="rId5"/>
          <a:stretch>
            <a:fillRect/>
          </a:stretch>
        </p:blipFill>
        <p:spPr>
          <a:xfrm>
            <a:off x="4862458" y="2070100"/>
            <a:ext cx="3530600" cy="4102100"/>
          </a:xfrm>
          <a:prstGeom prst="rect">
            <a:avLst/>
          </a:prstGeom>
        </p:spPr>
      </p:pic>
      <p:sp>
        <p:nvSpPr>
          <p:cNvPr id="6" name="Rectangle 5">
            <a:extLst>
              <a:ext uri="{FF2B5EF4-FFF2-40B4-BE49-F238E27FC236}">
                <a16:creationId xmlns:a16="http://schemas.microsoft.com/office/drawing/2014/main" id="{8A6AB3FC-CBF7-CC4F-A95E-108581E1AAF2}"/>
              </a:ext>
            </a:extLst>
          </p:cNvPr>
          <p:cNvSpPr/>
          <p:nvPr/>
        </p:nvSpPr>
        <p:spPr>
          <a:xfrm>
            <a:off x="6553200" y="6248400"/>
            <a:ext cx="249434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99">
                    <a:lumMod val="60000"/>
                    <a:lumOff val="40000"/>
                  </a:srgb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Van den Berg+ (2013)</a:t>
            </a:r>
          </a:p>
        </p:txBody>
      </p:sp>
      <p:sp>
        <p:nvSpPr>
          <p:cNvPr id="7" name="TextBox 6">
            <a:extLst>
              <a:ext uri="{FF2B5EF4-FFF2-40B4-BE49-F238E27FC236}">
                <a16:creationId xmlns:a16="http://schemas.microsoft.com/office/drawing/2014/main" id="{8E178AF2-14B0-1041-AF59-A9647D8F962C}"/>
              </a:ext>
            </a:extLst>
          </p:cNvPr>
          <p:cNvSpPr txBox="1"/>
          <p:nvPr/>
        </p:nvSpPr>
        <p:spPr>
          <a:xfrm>
            <a:off x="5399979" y="892314"/>
            <a:ext cx="2829621" cy="70788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adjustments by changing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metallicity</a:t>
            </a:r>
          </a:p>
        </p:txBody>
      </p:sp>
      <p:sp>
        <p:nvSpPr>
          <p:cNvPr id="9" name="Donut 5">
            <a:extLst>
              <a:ext uri="{FF2B5EF4-FFF2-40B4-BE49-F238E27FC236}">
                <a16:creationId xmlns:a16="http://schemas.microsoft.com/office/drawing/2014/main" id="{B6DF624A-13A1-DD4B-8A32-486F355CC849}"/>
              </a:ext>
            </a:extLst>
          </p:cNvPr>
          <p:cNvSpPr>
            <a:spLocks/>
          </p:cNvSpPr>
          <p:nvPr/>
        </p:nvSpPr>
        <p:spPr bwMode="auto">
          <a:xfrm rot="5400000" flipH="1" flipV="1">
            <a:off x="2955925" y="3565523"/>
            <a:ext cx="641351" cy="1371602"/>
          </a:xfrm>
          <a:custGeom>
            <a:avLst/>
            <a:gdLst>
              <a:gd name="T0" fmla="*/ 0 w 3063875"/>
              <a:gd name="T1" fmla="*/ 564357 h 1128713"/>
              <a:gd name="T2" fmla="*/ 1531938 w 3063875"/>
              <a:gd name="T3" fmla="*/ 0 h 1128713"/>
              <a:gd name="T4" fmla="*/ 3063876 w 3063875"/>
              <a:gd name="T5" fmla="*/ 564357 h 1128713"/>
              <a:gd name="T6" fmla="*/ 1531938 w 3063875"/>
              <a:gd name="T7" fmla="*/ 1128714 h 1128713"/>
              <a:gd name="T8" fmla="*/ 0 w 3063875"/>
              <a:gd name="T9" fmla="*/ 564357 h 1128713"/>
              <a:gd name="T10" fmla="*/ 47767 w 3063875"/>
              <a:gd name="T11" fmla="*/ 564357 h 1128713"/>
              <a:gd name="T12" fmla="*/ 1531937 w 3063875"/>
              <a:gd name="T13" fmla="*/ 1080946 h 1128713"/>
              <a:gd name="T14" fmla="*/ 3016107 w 3063875"/>
              <a:gd name="T15" fmla="*/ 564357 h 1128713"/>
              <a:gd name="T16" fmla="*/ 1531937 w 3063875"/>
              <a:gd name="T17" fmla="*/ 47768 h 1128713"/>
              <a:gd name="T18" fmla="*/ 47767 w 3063875"/>
              <a:gd name="T19" fmla="*/ 564357 h 1128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3875" h="1128713">
                <a:moveTo>
                  <a:pt x="0" y="564357"/>
                </a:moveTo>
                <a:cubicBezTo>
                  <a:pt x="0" y="252671"/>
                  <a:pt x="685872" y="0"/>
                  <a:pt x="1531938" y="0"/>
                </a:cubicBezTo>
                <a:cubicBezTo>
                  <a:pt x="2378004" y="0"/>
                  <a:pt x="3063876" y="252671"/>
                  <a:pt x="3063876" y="564357"/>
                </a:cubicBezTo>
                <a:cubicBezTo>
                  <a:pt x="3063876" y="876043"/>
                  <a:pt x="2378004" y="1128714"/>
                  <a:pt x="1531938" y="1128714"/>
                </a:cubicBezTo>
                <a:cubicBezTo>
                  <a:pt x="685872" y="1128714"/>
                  <a:pt x="0" y="876043"/>
                  <a:pt x="0" y="564357"/>
                </a:cubicBezTo>
                <a:close/>
                <a:moveTo>
                  <a:pt x="47767" y="564357"/>
                </a:moveTo>
                <a:cubicBezTo>
                  <a:pt x="47767" y="849661"/>
                  <a:pt x="712253" y="1080946"/>
                  <a:pt x="1531937" y="1080946"/>
                </a:cubicBezTo>
                <a:cubicBezTo>
                  <a:pt x="2351621" y="1080946"/>
                  <a:pt x="3016107" y="849661"/>
                  <a:pt x="3016107" y="564357"/>
                </a:cubicBezTo>
                <a:cubicBezTo>
                  <a:pt x="3016107" y="279053"/>
                  <a:pt x="2351621" y="47768"/>
                  <a:pt x="1531937" y="47768"/>
                </a:cubicBezTo>
                <a:cubicBezTo>
                  <a:pt x="712253" y="47768"/>
                  <a:pt x="47767" y="279053"/>
                  <a:pt x="47767" y="564357"/>
                </a:cubicBezTo>
                <a:close/>
              </a:path>
            </a:pathLst>
          </a:custGeom>
          <a:solidFill>
            <a:srgbClr val="FF0000"/>
          </a:solidFill>
          <a:ln w="349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 name="Donut 5">
            <a:extLst>
              <a:ext uri="{FF2B5EF4-FFF2-40B4-BE49-F238E27FC236}">
                <a16:creationId xmlns:a16="http://schemas.microsoft.com/office/drawing/2014/main" id="{F141CD24-36ED-F146-BE2D-41C15669AAD3}"/>
              </a:ext>
            </a:extLst>
          </p:cNvPr>
          <p:cNvSpPr>
            <a:spLocks/>
          </p:cNvSpPr>
          <p:nvPr/>
        </p:nvSpPr>
        <p:spPr bwMode="auto">
          <a:xfrm rot="5400000" flipH="1" flipV="1">
            <a:off x="5512160" y="1879238"/>
            <a:ext cx="862878" cy="1371602"/>
          </a:xfrm>
          <a:custGeom>
            <a:avLst/>
            <a:gdLst>
              <a:gd name="T0" fmla="*/ 0 w 3063875"/>
              <a:gd name="T1" fmla="*/ 564357 h 1128713"/>
              <a:gd name="T2" fmla="*/ 1531938 w 3063875"/>
              <a:gd name="T3" fmla="*/ 0 h 1128713"/>
              <a:gd name="T4" fmla="*/ 3063876 w 3063875"/>
              <a:gd name="T5" fmla="*/ 564357 h 1128713"/>
              <a:gd name="T6" fmla="*/ 1531938 w 3063875"/>
              <a:gd name="T7" fmla="*/ 1128714 h 1128713"/>
              <a:gd name="T8" fmla="*/ 0 w 3063875"/>
              <a:gd name="T9" fmla="*/ 564357 h 1128713"/>
              <a:gd name="T10" fmla="*/ 47767 w 3063875"/>
              <a:gd name="T11" fmla="*/ 564357 h 1128713"/>
              <a:gd name="T12" fmla="*/ 1531937 w 3063875"/>
              <a:gd name="T13" fmla="*/ 1080946 h 1128713"/>
              <a:gd name="T14" fmla="*/ 3016107 w 3063875"/>
              <a:gd name="T15" fmla="*/ 564357 h 1128713"/>
              <a:gd name="T16" fmla="*/ 1531937 w 3063875"/>
              <a:gd name="T17" fmla="*/ 47768 h 1128713"/>
              <a:gd name="T18" fmla="*/ 47767 w 3063875"/>
              <a:gd name="T19" fmla="*/ 564357 h 1128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3875" h="1128713">
                <a:moveTo>
                  <a:pt x="0" y="564357"/>
                </a:moveTo>
                <a:cubicBezTo>
                  <a:pt x="0" y="252671"/>
                  <a:pt x="685872" y="0"/>
                  <a:pt x="1531938" y="0"/>
                </a:cubicBezTo>
                <a:cubicBezTo>
                  <a:pt x="2378004" y="0"/>
                  <a:pt x="3063876" y="252671"/>
                  <a:pt x="3063876" y="564357"/>
                </a:cubicBezTo>
                <a:cubicBezTo>
                  <a:pt x="3063876" y="876043"/>
                  <a:pt x="2378004" y="1128714"/>
                  <a:pt x="1531938" y="1128714"/>
                </a:cubicBezTo>
                <a:cubicBezTo>
                  <a:pt x="685872" y="1128714"/>
                  <a:pt x="0" y="876043"/>
                  <a:pt x="0" y="564357"/>
                </a:cubicBezTo>
                <a:close/>
                <a:moveTo>
                  <a:pt x="47767" y="564357"/>
                </a:moveTo>
                <a:cubicBezTo>
                  <a:pt x="47767" y="849661"/>
                  <a:pt x="712253" y="1080946"/>
                  <a:pt x="1531937" y="1080946"/>
                </a:cubicBezTo>
                <a:cubicBezTo>
                  <a:pt x="2351621" y="1080946"/>
                  <a:pt x="3016107" y="849661"/>
                  <a:pt x="3016107" y="564357"/>
                </a:cubicBezTo>
                <a:cubicBezTo>
                  <a:pt x="3016107" y="279053"/>
                  <a:pt x="2351621" y="47768"/>
                  <a:pt x="1531937" y="47768"/>
                </a:cubicBezTo>
                <a:cubicBezTo>
                  <a:pt x="712253" y="47768"/>
                  <a:pt x="47767" y="279053"/>
                  <a:pt x="47767" y="564357"/>
                </a:cubicBezTo>
                <a:close/>
              </a:path>
            </a:pathLst>
          </a:custGeom>
          <a:solidFill>
            <a:srgbClr val="FF0000"/>
          </a:solidFill>
          <a:ln w="349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 name="Donut 5">
            <a:extLst>
              <a:ext uri="{FF2B5EF4-FFF2-40B4-BE49-F238E27FC236}">
                <a16:creationId xmlns:a16="http://schemas.microsoft.com/office/drawing/2014/main" id="{AFA86C28-A04A-D546-9050-7418769B9697}"/>
              </a:ext>
            </a:extLst>
          </p:cNvPr>
          <p:cNvSpPr>
            <a:spLocks/>
          </p:cNvSpPr>
          <p:nvPr/>
        </p:nvSpPr>
        <p:spPr bwMode="auto">
          <a:xfrm rot="5400000" flipH="1" flipV="1">
            <a:off x="6728003" y="3603805"/>
            <a:ext cx="1555391" cy="838197"/>
          </a:xfrm>
          <a:custGeom>
            <a:avLst/>
            <a:gdLst>
              <a:gd name="T0" fmla="*/ 0 w 3063875"/>
              <a:gd name="T1" fmla="*/ 564357 h 1128713"/>
              <a:gd name="T2" fmla="*/ 1531938 w 3063875"/>
              <a:gd name="T3" fmla="*/ 0 h 1128713"/>
              <a:gd name="T4" fmla="*/ 3063876 w 3063875"/>
              <a:gd name="T5" fmla="*/ 564357 h 1128713"/>
              <a:gd name="T6" fmla="*/ 1531938 w 3063875"/>
              <a:gd name="T7" fmla="*/ 1128714 h 1128713"/>
              <a:gd name="T8" fmla="*/ 0 w 3063875"/>
              <a:gd name="T9" fmla="*/ 564357 h 1128713"/>
              <a:gd name="T10" fmla="*/ 47767 w 3063875"/>
              <a:gd name="T11" fmla="*/ 564357 h 1128713"/>
              <a:gd name="T12" fmla="*/ 1531937 w 3063875"/>
              <a:gd name="T13" fmla="*/ 1080946 h 1128713"/>
              <a:gd name="T14" fmla="*/ 3016107 w 3063875"/>
              <a:gd name="T15" fmla="*/ 564357 h 1128713"/>
              <a:gd name="T16" fmla="*/ 1531937 w 3063875"/>
              <a:gd name="T17" fmla="*/ 47768 h 1128713"/>
              <a:gd name="T18" fmla="*/ 47767 w 3063875"/>
              <a:gd name="T19" fmla="*/ 564357 h 1128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3875" h="1128713">
                <a:moveTo>
                  <a:pt x="0" y="564357"/>
                </a:moveTo>
                <a:cubicBezTo>
                  <a:pt x="0" y="252671"/>
                  <a:pt x="685872" y="0"/>
                  <a:pt x="1531938" y="0"/>
                </a:cubicBezTo>
                <a:cubicBezTo>
                  <a:pt x="2378004" y="0"/>
                  <a:pt x="3063876" y="252671"/>
                  <a:pt x="3063876" y="564357"/>
                </a:cubicBezTo>
                <a:cubicBezTo>
                  <a:pt x="3063876" y="876043"/>
                  <a:pt x="2378004" y="1128714"/>
                  <a:pt x="1531938" y="1128714"/>
                </a:cubicBezTo>
                <a:cubicBezTo>
                  <a:pt x="685872" y="1128714"/>
                  <a:pt x="0" y="876043"/>
                  <a:pt x="0" y="564357"/>
                </a:cubicBezTo>
                <a:close/>
                <a:moveTo>
                  <a:pt x="47767" y="564357"/>
                </a:moveTo>
                <a:cubicBezTo>
                  <a:pt x="47767" y="849661"/>
                  <a:pt x="712253" y="1080946"/>
                  <a:pt x="1531937" y="1080946"/>
                </a:cubicBezTo>
                <a:cubicBezTo>
                  <a:pt x="2351621" y="1080946"/>
                  <a:pt x="3016107" y="849661"/>
                  <a:pt x="3016107" y="564357"/>
                </a:cubicBezTo>
                <a:cubicBezTo>
                  <a:pt x="3016107" y="279053"/>
                  <a:pt x="2351621" y="47768"/>
                  <a:pt x="1531937" y="47768"/>
                </a:cubicBezTo>
                <a:cubicBezTo>
                  <a:pt x="712253" y="47768"/>
                  <a:pt x="47767" y="279053"/>
                  <a:pt x="47767" y="564357"/>
                </a:cubicBezTo>
                <a:close/>
              </a:path>
            </a:pathLst>
          </a:custGeom>
          <a:solidFill>
            <a:srgbClr val="FF0000"/>
          </a:solidFill>
          <a:ln w="349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89505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GC Ages</a:t>
            </a:r>
          </a:p>
        </p:txBody>
      </p:sp>
      <p:pic>
        <p:nvPicPr>
          <p:cNvPr id="3" name="Picture 2" descr="Chart, histogram&#10;&#10;Description automatically generated">
            <a:extLst>
              <a:ext uri="{FF2B5EF4-FFF2-40B4-BE49-F238E27FC236}">
                <a16:creationId xmlns:a16="http://schemas.microsoft.com/office/drawing/2014/main" id="{D74B82E8-A746-B84D-8331-EF1CAD4BCA94}"/>
              </a:ext>
            </a:extLst>
          </p:cNvPr>
          <p:cNvPicPr>
            <a:picLocks noChangeAspect="1"/>
          </p:cNvPicPr>
          <p:nvPr/>
        </p:nvPicPr>
        <p:blipFill>
          <a:blip r:embed="rId3"/>
          <a:stretch>
            <a:fillRect/>
          </a:stretch>
        </p:blipFill>
        <p:spPr>
          <a:xfrm>
            <a:off x="304800" y="914400"/>
            <a:ext cx="4040003" cy="3998638"/>
          </a:xfrm>
          <a:prstGeom prst="rect">
            <a:avLst/>
          </a:prstGeom>
        </p:spPr>
      </p:pic>
      <p:pic>
        <p:nvPicPr>
          <p:cNvPr id="5" name="Picture 4" descr="Chart&#10;&#10;Description automatically generated">
            <a:extLst>
              <a:ext uri="{FF2B5EF4-FFF2-40B4-BE49-F238E27FC236}">
                <a16:creationId xmlns:a16="http://schemas.microsoft.com/office/drawing/2014/main" id="{D13DEE3D-47FC-4745-84D7-B30CE79D340D}"/>
              </a:ext>
            </a:extLst>
          </p:cNvPr>
          <p:cNvPicPr>
            <a:picLocks noChangeAspect="1"/>
          </p:cNvPicPr>
          <p:nvPr/>
        </p:nvPicPr>
        <p:blipFill>
          <a:blip r:embed="rId4"/>
          <a:stretch>
            <a:fillRect/>
          </a:stretch>
        </p:blipFill>
        <p:spPr>
          <a:xfrm>
            <a:off x="4765356" y="886664"/>
            <a:ext cx="4073844" cy="3990135"/>
          </a:xfrm>
          <a:prstGeom prst="rect">
            <a:avLst/>
          </a:prstGeom>
        </p:spPr>
      </p:pic>
      <p:sp>
        <p:nvSpPr>
          <p:cNvPr id="9" name="Rectangle 8">
            <a:extLst>
              <a:ext uri="{FF2B5EF4-FFF2-40B4-BE49-F238E27FC236}">
                <a16:creationId xmlns:a16="http://schemas.microsoft.com/office/drawing/2014/main" id="{9A014F75-70BB-F64D-ABD8-FF9C2C32601B}"/>
              </a:ext>
            </a:extLst>
          </p:cNvPr>
          <p:cNvSpPr/>
          <p:nvPr/>
        </p:nvSpPr>
        <p:spPr>
          <a:xfrm>
            <a:off x="7010400" y="6248400"/>
            <a:ext cx="203714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99">
                    <a:lumMod val="60000"/>
                    <a:lumOff val="40000"/>
                  </a:srgb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Roediger+ (2014)</a:t>
            </a:r>
          </a:p>
        </p:txBody>
      </p:sp>
      <p:sp>
        <p:nvSpPr>
          <p:cNvPr id="10" name="TextBox 9">
            <a:extLst>
              <a:ext uri="{FF2B5EF4-FFF2-40B4-BE49-F238E27FC236}">
                <a16:creationId xmlns:a16="http://schemas.microsoft.com/office/drawing/2014/main" id="{269D1546-6419-5942-A326-1AFB5D99F140}"/>
              </a:ext>
            </a:extLst>
          </p:cNvPr>
          <p:cNvSpPr txBox="1"/>
          <p:nvPr/>
        </p:nvSpPr>
        <p:spPr>
          <a:xfrm>
            <a:off x="534352" y="4953000"/>
            <a:ext cx="3751183"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ages from isochrone fits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 few ages &gt; 13.7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Gyr</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GCs are oldest MW components</a:t>
            </a:r>
          </a:p>
        </p:txBody>
      </p:sp>
      <p:sp>
        <p:nvSpPr>
          <p:cNvPr id="11" name="TextBox 10">
            <a:extLst>
              <a:ext uri="{FF2B5EF4-FFF2-40B4-BE49-F238E27FC236}">
                <a16:creationId xmlns:a16="http://schemas.microsoft.com/office/drawing/2014/main" id="{7CCF6479-756D-A546-9F43-8C4E3948B392}"/>
              </a:ext>
            </a:extLst>
          </p:cNvPr>
          <p:cNvSpPr txBox="1"/>
          <p:nvPr/>
        </p:nvSpPr>
        <p:spPr>
          <a:xfrm>
            <a:off x="5134808" y="4953000"/>
            <a:ext cx="3751183"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more metal rich are </a:t>
            </a:r>
            <a:r>
              <a:rPr kumimoji="0" lang="en-US" sz="2000" b="0" i="1" u="none" strike="noStrike" kern="1200" cap="none" spc="0" normalizeH="0" baseline="0" noProof="0" dirty="0">
                <a:ln>
                  <a:noFill/>
                </a:ln>
                <a:solidFill>
                  <a:srgbClr val="000099">
                    <a:lumMod val="60000"/>
                    <a:lumOff val="40000"/>
                  </a:srgb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older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say what?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another factor at play …</a:t>
            </a:r>
          </a:p>
        </p:txBody>
      </p:sp>
    </p:spTree>
    <p:extLst>
      <p:ext uri="{BB962C8B-B14F-4D97-AF65-F5344CB8AC3E}">
        <p14:creationId xmlns:p14="http://schemas.microsoft.com/office/powerpoint/2010/main" val="202532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20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20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GC Ages</a:t>
            </a:r>
          </a:p>
        </p:txBody>
      </p:sp>
      <p:sp>
        <p:nvSpPr>
          <p:cNvPr id="9" name="Rectangle 8">
            <a:extLst>
              <a:ext uri="{FF2B5EF4-FFF2-40B4-BE49-F238E27FC236}">
                <a16:creationId xmlns:a16="http://schemas.microsoft.com/office/drawing/2014/main" id="{9A014F75-70BB-F64D-ABD8-FF9C2C32601B}"/>
              </a:ext>
            </a:extLst>
          </p:cNvPr>
          <p:cNvSpPr/>
          <p:nvPr/>
        </p:nvSpPr>
        <p:spPr>
          <a:xfrm>
            <a:off x="7010400" y="6248400"/>
            <a:ext cx="203714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99">
                    <a:lumMod val="60000"/>
                    <a:lumOff val="40000"/>
                  </a:srgb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Roediger+ (2014)</a:t>
            </a:r>
          </a:p>
        </p:txBody>
      </p:sp>
      <p:sp>
        <p:nvSpPr>
          <p:cNvPr id="11" name="TextBox 10">
            <a:extLst>
              <a:ext uri="{FF2B5EF4-FFF2-40B4-BE49-F238E27FC236}">
                <a16:creationId xmlns:a16="http://schemas.microsoft.com/office/drawing/2014/main" id="{7CCF6479-756D-A546-9F43-8C4E3948B392}"/>
              </a:ext>
            </a:extLst>
          </p:cNvPr>
          <p:cNvSpPr txBox="1"/>
          <p:nvPr/>
        </p:nvSpPr>
        <p:spPr>
          <a:xfrm>
            <a:off x="4744191" y="1472148"/>
            <a:ext cx="3751183" cy="286232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slight correlation: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99">
                    <a:lumMod val="60000"/>
                    <a:lumOff val="40000"/>
                  </a:srgb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higher metallicity when closer to</a:t>
            </a:r>
            <a:r>
              <a:rPr kumimoji="0" lang="en-US" sz="2000" b="0" i="0" u="none" strike="noStrike" kern="1200" cap="none" spc="0" normalizeH="0" baseline="0" noProof="0" dirty="0">
                <a:ln>
                  <a:noFill/>
                </a:ln>
                <a:solidFill>
                  <a:srgbClr val="000099">
                    <a:lumMod val="60000"/>
                    <a:lumOff val="40000"/>
                  </a:srgb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sz="2000" b="0" i="1" u="none" strike="noStrike" kern="1200" cap="none" spc="0" normalizeH="0" baseline="0" noProof="0" dirty="0">
                <a:ln>
                  <a:noFill/>
                </a:ln>
                <a:solidFill>
                  <a:srgbClr val="000099">
                    <a:lumMod val="60000"/>
                    <a:lumOff val="40000"/>
                  </a:srgb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Galactic Center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Why might that be?</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GCs near GC had (slightly) enriched metal content from early star formation (?)</a:t>
            </a:r>
          </a:p>
        </p:txBody>
      </p:sp>
      <p:pic>
        <p:nvPicPr>
          <p:cNvPr id="7" name="Picture 6" descr="Chart, scatter chart&#10;&#10;Description automatically generated">
            <a:extLst>
              <a:ext uri="{FF2B5EF4-FFF2-40B4-BE49-F238E27FC236}">
                <a16:creationId xmlns:a16="http://schemas.microsoft.com/office/drawing/2014/main" id="{C34FE526-3BBC-484B-8C2E-0987EED6DE5B}"/>
              </a:ext>
            </a:extLst>
          </p:cNvPr>
          <p:cNvPicPr>
            <a:picLocks noChangeAspect="1"/>
          </p:cNvPicPr>
          <p:nvPr/>
        </p:nvPicPr>
        <p:blipFill>
          <a:blip r:embed="rId3"/>
          <a:stretch>
            <a:fillRect/>
          </a:stretch>
        </p:blipFill>
        <p:spPr>
          <a:xfrm>
            <a:off x="0" y="762000"/>
            <a:ext cx="4399811" cy="4167368"/>
          </a:xfrm>
          <a:prstGeom prst="rect">
            <a:avLst/>
          </a:prstGeom>
        </p:spPr>
      </p:pic>
      <p:sp>
        <p:nvSpPr>
          <p:cNvPr id="12" name="TextBox 11">
            <a:extLst>
              <a:ext uri="{FF2B5EF4-FFF2-40B4-BE49-F238E27FC236}">
                <a16:creationId xmlns:a16="http://schemas.microsoft.com/office/drawing/2014/main" id="{F1754043-0C9C-B446-A36B-8B47694DFD5E}"/>
              </a:ext>
            </a:extLst>
          </p:cNvPr>
          <p:cNvSpPr txBox="1"/>
          <p:nvPr/>
        </p:nvSpPr>
        <p:spPr>
          <a:xfrm>
            <a:off x="0" y="4800600"/>
            <a:ext cx="9143999" cy="163121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BUT!!!  GCs are moving in/out of Galactic potential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GC metallicity depends more on environment than 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location, location, location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bottom line: GCs are not older than the Universe …</a:t>
            </a:r>
          </a:p>
        </p:txBody>
      </p:sp>
    </p:spTree>
    <p:extLst>
      <p:ext uri="{BB962C8B-B14F-4D97-AF65-F5344CB8AC3E}">
        <p14:creationId xmlns:p14="http://schemas.microsoft.com/office/powerpoint/2010/main" val="126410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2000"/>
                                        <p:tgtEl>
                                          <p:spTgt spid="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Effect transition="in" filter="fade">
                                      <p:cBhvr>
                                        <p:cTn id="20" dur="2000"/>
                                        <p:tgtEl>
                                          <p:spTgt spid="1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20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2000"/>
                                        <p:tgtEl>
                                          <p:spTgt spid="1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2000"/>
                                        <p:tgtEl>
                                          <p:spTgt spid="1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Andromeda</a:t>
            </a:r>
            <a:r>
              <a:rPr kumimoji="0" lang="en-US"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 Globular Clusters</a:t>
            </a:r>
          </a:p>
        </p:txBody>
      </p:sp>
      <p:sp>
        <p:nvSpPr>
          <p:cNvPr id="8" name="TextBox 7">
            <a:extLst>
              <a:ext uri="{FF2B5EF4-FFF2-40B4-BE49-F238E27FC236}">
                <a16:creationId xmlns:a16="http://schemas.microsoft.com/office/drawing/2014/main" id="{15CC9EE1-B5FE-3949-9623-1B870DE08399}"/>
              </a:ext>
            </a:extLst>
          </p:cNvPr>
          <p:cNvSpPr txBox="1"/>
          <p:nvPr/>
        </p:nvSpPr>
        <p:spPr>
          <a:xfrm>
            <a:off x="6429231" y="4873535"/>
            <a:ext cx="145443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HST</a:t>
            </a:r>
            <a:r>
              <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images</a:t>
            </a:r>
          </a:p>
        </p:txBody>
      </p:sp>
      <p:pic>
        <p:nvPicPr>
          <p:cNvPr id="2" name="Picture 1">
            <a:extLst>
              <a:ext uri="{FF2B5EF4-FFF2-40B4-BE49-F238E27FC236}">
                <a16:creationId xmlns:a16="http://schemas.microsoft.com/office/drawing/2014/main" id="{B9A5C8B9-10F0-E24A-821C-860509296D41}"/>
              </a:ext>
            </a:extLst>
          </p:cNvPr>
          <p:cNvPicPr>
            <a:picLocks noChangeAspect="1"/>
          </p:cNvPicPr>
          <p:nvPr/>
        </p:nvPicPr>
        <p:blipFill>
          <a:blip r:embed="rId3"/>
          <a:stretch>
            <a:fillRect/>
          </a:stretch>
        </p:blipFill>
        <p:spPr>
          <a:xfrm>
            <a:off x="152400" y="939800"/>
            <a:ext cx="4948710" cy="3708400"/>
          </a:xfrm>
          <a:prstGeom prst="rect">
            <a:avLst/>
          </a:prstGeom>
        </p:spPr>
      </p:pic>
      <p:pic>
        <p:nvPicPr>
          <p:cNvPr id="3" name="Picture 2">
            <a:extLst>
              <a:ext uri="{FF2B5EF4-FFF2-40B4-BE49-F238E27FC236}">
                <a16:creationId xmlns:a16="http://schemas.microsoft.com/office/drawing/2014/main" id="{A798F85C-5B7B-274E-A14C-E809C01FDE83}"/>
              </a:ext>
            </a:extLst>
          </p:cNvPr>
          <p:cNvPicPr>
            <a:picLocks noChangeAspect="1"/>
          </p:cNvPicPr>
          <p:nvPr/>
        </p:nvPicPr>
        <p:blipFill>
          <a:blip r:embed="rId4"/>
          <a:stretch>
            <a:fillRect/>
          </a:stretch>
        </p:blipFill>
        <p:spPr>
          <a:xfrm>
            <a:off x="5321300" y="939800"/>
            <a:ext cx="3670300" cy="3708400"/>
          </a:xfrm>
          <a:prstGeom prst="rect">
            <a:avLst/>
          </a:prstGeom>
        </p:spPr>
      </p:pic>
      <p:sp>
        <p:nvSpPr>
          <p:cNvPr id="6" name="Rectangle 5">
            <a:extLst>
              <a:ext uri="{FF2B5EF4-FFF2-40B4-BE49-F238E27FC236}">
                <a16:creationId xmlns:a16="http://schemas.microsoft.com/office/drawing/2014/main" id="{7278A094-9E25-2B40-9312-99C6AA8F1B86}"/>
              </a:ext>
            </a:extLst>
          </p:cNvPr>
          <p:cNvSpPr/>
          <p:nvPr/>
        </p:nvSpPr>
        <p:spPr>
          <a:xfrm>
            <a:off x="7391400" y="6248400"/>
            <a:ext cx="165614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Sibila</a:t>
            </a:r>
            <a:r>
              <a:rPr kumimoji="0" lang="en-US" sz="2000" b="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(2009)</a:t>
            </a:r>
          </a:p>
        </p:txBody>
      </p:sp>
      <p:pic>
        <p:nvPicPr>
          <p:cNvPr id="5" name="Picture 4" descr="A screenshot of a computer&#10;&#10;Description automatically generated with low confidence">
            <a:extLst>
              <a:ext uri="{FF2B5EF4-FFF2-40B4-BE49-F238E27FC236}">
                <a16:creationId xmlns:a16="http://schemas.microsoft.com/office/drawing/2014/main" id="{F1C4B072-E29D-1F4A-9979-905DB24436FD}"/>
              </a:ext>
            </a:extLst>
          </p:cNvPr>
          <p:cNvPicPr>
            <a:picLocks noChangeAspect="1"/>
          </p:cNvPicPr>
          <p:nvPr/>
        </p:nvPicPr>
        <p:blipFill>
          <a:blip r:embed="rId5"/>
          <a:stretch>
            <a:fillRect/>
          </a:stretch>
        </p:blipFill>
        <p:spPr>
          <a:xfrm>
            <a:off x="152400" y="939799"/>
            <a:ext cx="2275335" cy="5156201"/>
          </a:xfrm>
          <a:prstGeom prst="rect">
            <a:avLst/>
          </a:prstGeom>
        </p:spPr>
      </p:pic>
      <p:sp>
        <p:nvSpPr>
          <p:cNvPr id="9" name="TextBox 8">
            <a:extLst>
              <a:ext uri="{FF2B5EF4-FFF2-40B4-BE49-F238E27FC236}">
                <a16:creationId xmlns:a16="http://schemas.microsoft.com/office/drawing/2014/main" id="{E8E4D51F-A065-2F48-83F5-7A8A9496A440}"/>
              </a:ext>
            </a:extLst>
          </p:cNvPr>
          <p:cNvSpPr txBox="1"/>
          <p:nvPr/>
        </p:nvSpPr>
        <p:spPr>
          <a:xfrm>
            <a:off x="2590800" y="5159514"/>
            <a:ext cx="2709396" cy="70788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a:t>
            </a:r>
            <a:r>
              <a:rPr kumimoji="0" lang="en-US" sz="2000" b="0" i="0" u="none" strike="noStrike" kern="1200" cap="none" spc="0" normalizeH="0" baseline="0" noProof="0" dirty="0" err="1">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ll</a:t>
            </a:r>
            <a:r>
              <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Local Group galaxies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with GCs as of 2018</a:t>
            </a:r>
          </a:p>
        </p:txBody>
      </p:sp>
      <p:sp>
        <p:nvSpPr>
          <p:cNvPr id="7" name="TextBox 6">
            <a:extLst>
              <a:ext uri="{FF2B5EF4-FFF2-40B4-BE49-F238E27FC236}">
                <a16:creationId xmlns:a16="http://schemas.microsoft.com/office/drawing/2014/main" id="{7A0A84A0-2C92-D248-8AF6-EE767AD7508C}"/>
              </a:ext>
            </a:extLst>
          </p:cNvPr>
          <p:cNvSpPr txBox="1"/>
          <p:nvPr/>
        </p:nvSpPr>
        <p:spPr>
          <a:xfrm>
            <a:off x="76200" y="6306378"/>
            <a:ext cx="5632247"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https://</a:t>
            </a:r>
            <a:r>
              <a:rPr kumimoji="0" lang="en-US" sz="1200" b="0" i="0" u="none" strike="noStrike" kern="1200" cap="none" spc="0" normalizeH="0" baseline="0" noProof="0" dirty="0" err="1">
                <a:ln>
                  <a:noFill/>
                </a:ln>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skyandtelescope.org</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/sky-and-telescope-magazine/extragalactic-globular-clusters/</a:t>
            </a:r>
          </a:p>
        </p:txBody>
      </p:sp>
      <p:sp>
        <p:nvSpPr>
          <p:cNvPr id="10" name="TextBox 9">
            <a:extLst>
              <a:ext uri="{FF2B5EF4-FFF2-40B4-BE49-F238E27FC236}">
                <a16:creationId xmlns:a16="http://schemas.microsoft.com/office/drawing/2014/main" id="{571AD9C7-32DD-4DF2-F1E9-6B689006E83F}"/>
              </a:ext>
            </a:extLst>
          </p:cNvPr>
          <p:cNvSpPr txBox="1"/>
          <p:nvPr/>
        </p:nvSpPr>
        <p:spPr>
          <a:xfrm>
            <a:off x="464567" y="2268379"/>
            <a:ext cx="825500"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Triangulum</a:t>
            </a:r>
          </a:p>
        </p:txBody>
      </p:sp>
      <p:sp>
        <p:nvSpPr>
          <p:cNvPr id="11" name="TextBox 10">
            <a:extLst>
              <a:ext uri="{FF2B5EF4-FFF2-40B4-BE49-F238E27FC236}">
                <a16:creationId xmlns:a16="http://schemas.microsoft.com/office/drawing/2014/main" id="{956896C3-DAAC-CA75-1B49-ED752188FE9A}"/>
              </a:ext>
            </a:extLst>
          </p:cNvPr>
          <p:cNvSpPr txBox="1"/>
          <p:nvPr/>
        </p:nvSpPr>
        <p:spPr>
          <a:xfrm>
            <a:off x="457200" y="1609344"/>
            <a:ext cx="825500"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Andromeda</a:t>
            </a:r>
          </a:p>
        </p:txBody>
      </p:sp>
      <p:sp>
        <p:nvSpPr>
          <p:cNvPr id="12" name="TextBox 11">
            <a:extLst>
              <a:ext uri="{FF2B5EF4-FFF2-40B4-BE49-F238E27FC236}">
                <a16:creationId xmlns:a16="http://schemas.microsoft.com/office/drawing/2014/main" id="{738FAECE-F5BE-035E-D5E4-9CB116280995}"/>
              </a:ext>
            </a:extLst>
          </p:cNvPr>
          <p:cNvSpPr txBox="1"/>
          <p:nvPr/>
        </p:nvSpPr>
        <p:spPr>
          <a:xfrm>
            <a:off x="1600200" y="3136392"/>
            <a:ext cx="825500"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And+</a:t>
            </a:r>
          </a:p>
        </p:txBody>
      </p:sp>
    </p:spTree>
    <p:extLst>
      <p:ext uri="{BB962C8B-B14F-4D97-AF65-F5344CB8AC3E}">
        <p14:creationId xmlns:p14="http://schemas.microsoft.com/office/powerpoint/2010/main" val="2320016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8104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67215B7E-AE0A-1B43-989E-1F63608123F1}"/>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Proposal Future Bits</a:t>
            </a:r>
          </a:p>
        </p:txBody>
      </p:sp>
      <p:sp>
        <p:nvSpPr>
          <p:cNvPr id="1404933" name="Rectangle 5">
            <a:extLst>
              <a:ext uri="{FF2B5EF4-FFF2-40B4-BE49-F238E27FC236}">
                <a16:creationId xmlns:a16="http://schemas.microsoft.com/office/drawing/2014/main" id="{F6EDCE70-3F11-884D-AF09-9852D2EE2180}"/>
              </a:ext>
            </a:extLst>
          </p:cNvPr>
          <p:cNvSpPr>
            <a:spLocks noChangeArrowheads="1"/>
          </p:cNvSpPr>
          <p:nvPr/>
        </p:nvSpPr>
        <p:spPr bwMode="auto">
          <a:xfrm>
            <a:off x="609600" y="762000"/>
            <a:ext cx="3505200"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Thursday 28 MAR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Level 2 … 1</a:t>
            </a:r>
            <a:r>
              <a:rPr kumimoji="0" lang="en-US"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Draft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Thursday 04 APR</a:t>
            </a:r>
            <a:endParaRPr kumimoji="0" lang="en-US" sz="2800" b="0" i="0" u="none" strike="noStrike" kern="1200" cap="none" spc="0" normalizeH="0" baseline="0" noProof="0" dirty="0">
              <a:ln>
                <a:noFill/>
              </a:ln>
              <a:solidFill>
                <a:srgbClr val="BBE0E3">
                  <a:lumMod val="10000"/>
                </a:srgbClr>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Budget and Justification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Thursday 11 APR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Facilities and Mentoring</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Thursday 25 APR</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Final Proposal = 5 pieces</a:t>
            </a:r>
          </a:p>
        </p:txBody>
      </p:sp>
      <p:pic>
        <p:nvPicPr>
          <p:cNvPr id="205828" name="Picture 2" descr="Screen Shot 2020-01-20 at 11.15.33 PM.png">
            <a:extLst>
              <a:ext uri="{FF2B5EF4-FFF2-40B4-BE49-F238E27FC236}">
                <a16:creationId xmlns:a16="http://schemas.microsoft.com/office/drawing/2014/main" id="{C86B1438-73F9-B347-8C35-2B94D5607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3" descr="Screen Shot 2020-01-20 at 11.18.30 PM.png">
            <a:extLst>
              <a:ext uri="{FF2B5EF4-FFF2-40B4-BE49-F238E27FC236}">
                <a16:creationId xmlns:a16="http://schemas.microsoft.com/office/drawing/2014/main" id="{35EFE92E-EAE4-054E-AB2E-6B9FD74741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white paper with black text&#10;&#10;Description automatically generated">
            <a:extLst>
              <a:ext uri="{FF2B5EF4-FFF2-40B4-BE49-F238E27FC236}">
                <a16:creationId xmlns:a16="http://schemas.microsoft.com/office/drawing/2014/main" id="{E0F53B53-48C5-AC5D-0692-1FF2E4B5F0FB}"/>
              </a:ext>
            </a:extLst>
          </p:cNvPr>
          <p:cNvPicPr>
            <a:picLocks noChangeAspect="1"/>
          </p:cNvPicPr>
          <p:nvPr/>
        </p:nvPicPr>
        <p:blipFill>
          <a:blip r:embed="rId5"/>
          <a:stretch>
            <a:fillRect/>
          </a:stretch>
        </p:blipFill>
        <p:spPr>
          <a:xfrm>
            <a:off x="4876800" y="830656"/>
            <a:ext cx="3657600" cy="3512744"/>
          </a:xfrm>
          <a:prstGeom prst="rect">
            <a:avLst/>
          </a:prstGeom>
        </p:spPr>
      </p:pic>
    </p:spTree>
    <p:extLst>
      <p:ext uri="{BB962C8B-B14F-4D97-AF65-F5344CB8AC3E}">
        <p14:creationId xmlns:p14="http://schemas.microsoft.com/office/powerpoint/2010/main" val="5769776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67215B7E-AE0A-1B43-989E-1F63608123F1}"/>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Proposal Budget</a:t>
            </a:r>
          </a:p>
        </p:txBody>
      </p:sp>
      <p:sp>
        <p:nvSpPr>
          <p:cNvPr id="1404933" name="Rectangle 5">
            <a:extLst>
              <a:ext uri="{FF2B5EF4-FFF2-40B4-BE49-F238E27FC236}">
                <a16:creationId xmlns:a16="http://schemas.microsoft.com/office/drawing/2014/main" id="{F6EDCE70-3F11-884D-AF09-9852D2EE2180}"/>
              </a:ext>
            </a:extLst>
          </p:cNvPr>
          <p:cNvSpPr>
            <a:spLocks noChangeArrowheads="1"/>
          </p:cNvSpPr>
          <p:nvPr/>
        </p:nvSpPr>
        <p:spPr bwMode="auto">
          <a:xfrm>
            <a:off x="533400" y="914400"/>
            <a:ext cx="8153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Thursday 04 APR</a:t>
            </a:r>
            <a:endParaRPr kumimoji="0" lang="en-US" sz="2800" b="0" i="0" u="none" strike="noStrike" kern="1200" cap="none" spc="0" normalizeH="0" baseline="0" noProof="0" dirty="0">
              <a:ln>
                <a:noFill/>
              </a:ln>
              <a:solidFill>
                <a:srgbClr val="BBE0E3">
                  <a:lumMod val="10000"/>
                </a:srgbClr>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Budget</a:t>
            </a:r>
            <a:r>
              <a:rPr kumimoji="0" lang="en-US" sz="2000" b="0" i="0" u="none" strike="noStrike" kern="1200" cap="none" spc="0" normalizeH="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Spreadsheet = 1 page</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noProof="0" dirty="0">
                <a:solidFill>
                  <a:srgbClr val="000000"/>
                </a:solidFill>
                <a:latin typeface="Times New Roman" panose="02020603050405020304" pitchFamily="18" charset="0"/>
                <a:cs typeface="Times New Roman" panose="02020603050405020304" pitchFamily="18" charset="0"/>
              </a:rPr>
              <a:t>        Budget Justification = 2 pages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t</a:t>
            </a:r>
            <a:r>
              <a:rPr lang="en-US" sz="2000" noProof="0" dirty="0" err="1">
                <a:solidFill>
                  <a:srgbClr val="000000"/>
                </a:solidFill>
                <a:latin typeface="Times New Roman" panose="02020603050405020304" pitchFamily="18" charset="0"/>
                <a:cs typeface="Times New Roman" panose="02020603050405020304" pitchFamily="18" charset="0"/>
              </a:rPr>
              <a:t>emplates</a:t>
            </a:r>
            <a:r>
              <a:rPr lang="en-US" sz="2000" noProof="0" dirty="0">
                <a:solidFill>
                  <a:srgbClr val="000000"/>
                </a:solidFill>
                <a:latin typeface="Times New Roman" panose="02020603050405020304" pitchFamily="18" charset="0"/>
                <a:cs typeface="Times New Roman" panose="02020603050405020304" pitchFamily="18" charset="0"/>
              </a:rPr>
              <a:t> on course website</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        http://</a:t>
            </a:r>
            <a:r>
              <a:rPr lang="en-US" sz="2000" dirty="0" err="1">
                <a:solidFill>
                  <a:srgbClr val="000000"/>
                </a:solidFill>
                <a:latin typeface="Times New Roman" panose="02020603050405020304" pitchFamily="18" charset="0"/>
                <a:cs typeface="Times New Roman" panose="02020603050405020304" pitchFamily="18" charset="0"/>
              </a:rPr>
              <a:t>www.astro.gsu.edu</a:t>
            </a:r>
            <a:r>
              <a:rPr lang="en-US" sz="2000" dirty="0">
                <a:solidFill>
                  <a:srgbClr val="000000"/>
                </a:solidFill>
                <a:latin typeface="Times New Roman" panose="02020603050405020304" pitchFamily="18" charset="0"/>
                <a:cs typeface="Times New Roman" panose="02020603050405020304" pitchFamily="18" charset="0"/>
              </a:rPr>
              <a:t>/~</a:t>
            </a:r>
            <a:r>
              <a:rPr lang="en-US" sz="2000" dirty="0" err="1">
                <a:solidFill>
                  <a:srgbClr val="000000"/>
                </a:solidFill>
                <a:latin typeface="Times New Roman" panose="02020603050405020304" pitchFamily="18" charset="0"/>
                <a:cs typeface="Times New Roman" panose="02020603050405020304" pitchFamily="18" charset="0"/>
              </a:rPr>
              <a:t>thenry</a:t>
            </a:r>
            <a:r>
              <a:rPr lang="en-US" sz="2000" dirty="0">
                <a:solidFill>
                  <a:srgbClr val="000000"/>
                </a:solidFill>
                <a:latin typeface="Times New Roman" panose="02020603050405020304" pitchFamily="18" charset="0"/>
                <a:cs typeface="Times New Roman" panose="02020603050405020304" pitchFamily="18" charset="0"/>
              </a:rPr>
              <a:t>/GALACTIC</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sz="1000" dirty="0">
              <a:solidFill>
                <a:srgbClr val="000000"/>
              </a:solidFill>
              <a:latin typeface="Times New Roman" panose="02020603050405020304" pitchFamily="18" charset="0"/>
              <a:cs typeface="Times New Roman" panose="02020603050405020304" pitchFamily="18" charset="0"/>
            </a:endParaRPr>
          </a:p>
          <a:p>
            <a:pPr lvl="0">
              <a:buNone/>
              <a:defRPr/>
            </a:pPr>
            <a:r>
              <a:rPr lang="en-US" sz="2000" dirty="0">
                <a:solidFill>
                  <a:srgbClr val="000000"/>
                </a:solidFill>
                <a:latin typeface="Times New Roman" panose="02020603050405020304" pitchFamily="18" charset="0"/>
                <a:cs typeface="Times New Roman" panose="02020603050405020304" pitchFamily="18" charset="0"/>
              </a:rPr>
              <a:t>p</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ainful</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details</a:t>
            </a:r>
          </a:p>
          <a:p>
            <a:pPr lvl="0">
              <a:buNone/>
              <a:defRPr/>
            </a:pPr>
            <a:r>
              <a:rPr lang="en-US" sz="2000" dirty="0">
                <a:solidFill>
                  <a:srgbClr val="000000"/>
                </a:solidFill>
                <a:latin typeface="Times New Roman" panose="02020603050405020304" pitchFamily="18" charset="0"/>
                <a:cs typeface="Times New Roman" panose="02020603050405020304" pitchFamily="18" charset="0"/>
              </a:rPr>
              <a:t>        https://</a:t>
            </a:r>
            <a:r>
              <a:rPr lang="en-US" sz="2000" dirty="0" err="1">
                <a:solidFill>
                  <a:srgbClr val="000000"/>
                </a:solidFill>
                <a:latin typeface="Times New Roman" panose="02020603050405020304" pitchFamily="18" charset="0"/>
                <a:cs typeface="Times New Roman" panose="02020603050405020304" pitchFamily="18" charset="0"/>
              </a:rPr>
              <a:t>ursa.research.gsu.edu</a:t>
            </a:r>
            <a:r>
              <a:rPr lang="en-US" sz="2000" dirty="0">
                <a:solidFill>
                  <a:srgbClr val="000000"/>
                </a:solidFill>
                <a:latin typeface="Times New Roman" panose="02020603050405020304" pitchFamily="18" charset="0"/>
                <a:cs typeface="Times New Roman" panose="02020603050405020304" pitchFamily="18" charset="0"/>
              </a:rPr>
              <a:t>/proposals-awards/develop-proposal-budget/</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205828" name="Picture 2" descr="Screen Shot 2020-01-20 at 11.15.33 PM.png">
            <a:extLst>
              <a:ext uri="{FF2B5EF4-FFF2-40B4-BE49-F238E27FC236}">
                <a16:creationId xmlns:a16="http://schemas.microsoft.com/office/drawing/2014/main" id="{C86B1438-73F9-B347-8C35-2B94D5607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3" descr="Screen Shot 2020-01-20 at 11.18.30 PM.png">
            <a:extLst>
              <a:ext uri="{FF2B5EF4-FFF2-40B4-BE49-F238E27FC236}">
                <a16:creationId xmlns:a16="http://schemas.microsoft.com/office/drawing/2014/main" id="{35EFE92E-EAE4-054E-AB2E-6B9FD74741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891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4" end="4"/>
                                            </p:txEl>
                                          </p:spTgt>
                                        </p:tgtEl>
                                        <p:attrNameLst>
                                          <p:attrName>style.visibility</p:attrName>
                                        </p:attrNameLst>
                                      </p:cBhvr>
                                      <p:to>
                                        <p:strVal val="visible"/>
                                      </p:to>
                                    </p:set>
                                    <p:animEffect transition="in" filter="fade">
                                      <p:cBhvr>
                                        <p:cTn id="7" dur="2000"/>
                                        <p:tgtEl>
                                          <p:spTgt spid="140493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04933">
                                            <p:txEl>
                                              <p:pRg st="5" end="5"/>
                                            </p:txEl>
                                          </p:spTgt>
                                        </p:tgtEl>
                                        <p:attrNameLst>
                                          <p:attrName>style.visibility</p:attrName>
                                        </p:attrNameLst>
                                      </p:cBhvr>
                                      <p:to>
                                        <p:strVal val="visible"/>
                                      </p:to>
                                    </p:set>
                                    <p:animEffect transition="in" filter="fade">
                                      <p:cBhvr>
                                        <p:cTn id="10" dur="2000"/>
                                        <p:tgtEl>
                                          <p:spTgt spid="140493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04933">
                                            <p:txEl>
                                              <p:pRg st="7" end="7"/>
                                            </p:txEl>
                                          </p:spTgt>
                                        </p:tgtEl>
                                        <p:attrNameLst>
                                          <p:attrName>style.visibility</p:attrName>
                                        </p:attrNameLst>
                                      </p:cBhvr>
                                      <p:to>
                                        <p:strVal val="visible"/>
                                      </p:to>
                                    </p:set>
                                    <p:animEffect transition="in" filter="fade">
                                      <p:cBhvr>
                                        <p:cTn id="15" dur="2000"/>
                                        <p:tgtEl>
                                          <p:spTgt spid="140493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04933">
                                            <p:txEl>
                                              <p:pRg st="8" end="8"/>
                                            </p:txEl>
                                          </p:spTgt>
                                        </p:tgtEl>
                                        <p:attrNameLst>
                                          <p:attrName>style.visibility</p:attrName>
                                        </p:attrNameLst>
                                      </p:cBhvr>
                                      <p:to>
                                        <p:strVal val="visible"/>
                                      </p:to>
                                    </p:set>
                                    <p:animEffect transition="in" filter="fade">
                                      <p:cBhvr>
                                        <p:cTn id="18" dur="2000"/>
                                        <p:tgtEl>
                                          <p:spTgt spid="14049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67215B7E-AE0A-1B43-989E-1F63608123F1}"/>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Proposal Budget</a:t>
            </a:r>
          </a:p>
        </p:txBody>
      </p:sp>
      <p:pic>
        <p:nvPicPr>
          <p:cNvPr id="3" name="Picture 2" descr="A screenshot of a spreadsheet&#10;&#10;Description automatically generated">
            <a:extLst>
              <a:ext uri="{FF2B5EF4-FFF2-40B4-BE49-F238E27FC236}">
                <a16:creationId xmlns:a16="http://schemas.microsoft.com/office/drawing/2014/main" id="{CFA93C95-E13C-BA81-50D2-C223825CCF02}"/>
              </a:ext>
            </a:extLst>
          </p:cNvPr>
          <p:cNvPicPr>
            <a:picLocks noChangeAspect="1"/>
          </p:cNvPicPr>
          <p:nvPr/>
        </p:nvPicPr>
        <p:blipFill>
          <a:blip r:embed="rId3"/>
          <a:stretch>
            <a:fillRect/>
          </a:stretch>
        </p:blipFill>
        <p:spPr>
          <a:xfrm>
            <a:off x="152400" y="914400"/>
            <a:ext cx="8773158" cy="5471824"/>
          </a:xfrm>
          <a:prstGeom prst="rect">
            <a:avLst/>
          </a:prstGeom>
        </p:spPr>
      </p:pic>
    </p:spTree>
    <p:extLst>
      <p:ext uri="{BB962C8B-B14F-4D97-AF65-F5344CB8AC3E}">
        <p14:creationId xmlns:p14="http://schemas.microsoft.com/office/powerpoint/2010/main" val="18890440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67215B7E-AE0A-1B43-989E-1F63608123F1}"/>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Proposal Budget</a:t>
            </a:r>
          </a:p>
        </p:txBody>
      </p:sp>
      <p:pic>
        <p:nvPicPr>
          <p:cNvPr id="4" name="Picture 3" descr="A white paper with black text&#10;&#10;Description automatically generated">
            <a:extLst>
              <a:ext uri="{FF2B5EF4-FFF2-40B4-BE49-F238E27FC236}">
                <a16:creationId xmlns:a16="http://schemas.microsoft.com/office/drawing/2014/main" id="{54DC4258-7FE2-8A3D-EF02-C2BAE6EEA892}"/>
              </a:ext>
            </a:extLst>
          </p:cNvPr>
          <p:cNvPicPr>
            <a:picLocks noChangeAspect="1"/>
          </p:cNvPicPr>
          <p:nvPr/>
        </p:nvPicPr>
        <p:blipFill>
          <a:blip r:embed="rId3"/>
          <a:stretch>
            <a:fillRect/>
          </a:stretch>
        </p:blipFill>
        <p:spPr>
          <a:xfrm>
            <a:off x="381000" y="838201"/>
            <a:ext cx="3908714" cy="5930462"/>
          </a:xfrm>
          <a:prstGeom prst="rect">
            <a:avLst/>
          </a:prstGeom>
        </p:spPr>
      </p:pic>
      <p:pic>
        <p:nvPicPr>
          <p:cNvPr id="6" name="Picture 5" descr="A white text with black text&#10;&#10;Description automatically generated">
            <a:extLst>
              <a:ext uri="{FF2B5EF4-FFF2-40B4-BE49-F238E27FC236}">
                <a16:creationId xmlns:a16="http://schemas.microsoft.com/office/drawing/2014/main" id="{1A4A0993-C38F-43D4-EDEE-D724FA7AD3AB}"/>
              </a:ext>
            </a:extLst>
          </p:cNvPr>
          <p:cNvPicPr>
            <a:picLocks noChangeAspect="1"/>
          </p:cNvPicPr>
          <p:nvPr/>
        </p:nvPicPr>
        <p:blipFill>
          <a:blip r:embed="rId4"/>
          <a:stretch>
            <a:fillRect/>
          </a:stretch>
        </p:blipFill>
        <p:spPr>
          <a:xfrm>
            <a:off x="5105400" y="830304"/>
            <a:ext cx="3657600" cy="5799096"/>
          </a:xfrm>
          <a:prstGeom prst="rect">
            <a:avLst/>
          </a:prstGeom>
        </p:spPr>
      </p:pic>
      <p:sp>
        <p:nvSpPr>
          <p:cNvPr id="7" name="Rectangle 6">
            <a:extLst>
              <a:ext uri="{FF2B5EF4-FFF2-40B4-BE49-F238E27FC236}">
                <a16:creationId xmlns:a16="http://schemas.microsoft.com/office/drawing/2014/main" id="{AAB0AFBD-76FC-2447-7F74-29CF5BC6A560}"/>
              </a:ext>
            </a:extLst>
          </p:cNvPr>
          <p:cNvSpPr/>
          <p:nvPr/>
        </p:nvSpPr>
        <p:spPr>
          <a:xfrm>
            <a:off x="381000" y="2209800"/>
            <a:ext cx="1066800" cy="38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6D8938-8091-6BA6-8A08-D1652DC07B2F}"/>
              </a:ext>
            </a:extLst>
          </p:cNvPr>
          <p:cNvSpPr/>
          <p:nvPr/>
        </p:nvSpPr>
        <p:spPr>
          <a:xfrm>
            <a:off x="381000" y="4191000"/>
            <a:ext cx="1066800" cy="38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8B0E930-F3AA-E626-4787-3DC9AE4A1C2C}"/>
              </a:ext>
            </a:extLst>
          </p:cNvPr>
          <p:cNvSpPr/>
          <p:nvPr/>
        </p:nvSpPr>
        <p:spPr>
          <a:xfrm>
            <a:off x="5102352" y="804672"/>
            <a:ext cx="1066799" cy="38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F313FF-D14B-0C16-1F12-9A131E48E5C0}"/>
              </a:ext>
            </a:extLst>
          </p:cNvPr>
          <p:cNvSpPr/>
          <p:nvPr/>
        </p:nvSpPr>
        <p:spPr>
          <a:xfrm>
            <a:off x="5105400" y="2133600"/>
            <a:ext cx="1066800" cy="38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4B4ED37-CB75-FA83-61F3-04AFB2F5742F}"/>
              </a:ext>
            </a:extLst>
          </p:cNvPr>
          <p:cNvSpPr/>
          <p:nvPr/>
        </p:nvSpPr>
        <p:spPr>
          <a:xfrm>
            <a:off x="5122332" y="3703320"/>
            <a:ext cx="1049867" cy="38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44C696-62EB-F58C-8005-54C4347F2E0B}"/>
              </a:ext>
            </a:extLst>
          </p:cNvPr>
          <p:cNvSpPr/>
          <p:nvPr/>
        </p:nvSpPr>
        <p:spPr>
          <a:xfrm>
            <a:off x="5122332" y="4724124"/>
            <a:ext cx="1049867" cy="38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7FB1C33-CDA8-E2F0-CDB4-870D4E4B38B7}"/>
              </a:ext>
            </a:extLst>
          </p:cNvPr>
          <p:cNvSpPr/>
          <p:nvPr/>
        </p:nvSpPr>
        <p:spPr>
          <a:xfrm>
            <a:off x="5105399" y="5744928"/>
            <a:ext cx="1049867" cy="38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3568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MW Globular Clusters</a:t>
            </a:r>
          </a:p>
        </p:txBody>
      </p:sp>
      <p:pic>
        <p:nvPicPr>
          <p:cNvPr id="1025" name="Picture 1">
            <a:extLst>
              <a:ext uri="{FF2B5EF4-FFF2-40B4-BE49-F238E27FC236}">
                <a16:creationId xmlns:a16="http://schemas.microsoft.com/office/drawing/2014/main" id="{BB935F2D-AA46-2E41-B275-63FBA0765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08485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47 Tucanae, a bright globular cluster in Tucana">
            <a:hlinkClick r:id="rId4"/>
            <a:extLst>
              <a:ext uri="{FF2B5EF4-FFF2-40B4-BE49-F238E27FC236}">
                <a16:creationId xmlns:a16="http://schemas.microsoft.com/office/drawing/2014/main" id="{D691EA15-8F32-9F42-9DA1-E4EEA820F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503" y="1180479"/>
            <a:ext cx="3613697" cy="33915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BE8A90-88BB-034B-AE08-AB5642F6B65C}"/>
              </a:ext>
            </a:extLst>
          </p:cNvPr>
          <p:cNvSpPr txBox="1"/>
          <p:nvPr/>
        </p:nvSpPr>
        <p:spPr>
          <a:xfrm>
            <a:off x="838200" y="5094982"/>
            <a:ext cx="7506735" cy="107721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M13 in Hercules               47 </a:t>
            </a:r>
            <a:r>
              <a:rPr kumimoji="0" lang="en-US" sz="3200" b="0" i="0" u="none" strike="noStrike" kern="1200" cap="none" spc="0" normalizeH="0" baseline="0" noProof="0" dirty="0" err="1">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Tuc</a:t>
            </a: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in Tucana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(north)                               (south)</a:t>
            </a:r>
          </a:p>
        </p:txBody>
      </p:sp>
    </p:spTree>
    <p:extLst>
      <p:ext uri="{BB962C8B-B14F-4D97-AF65-F5344CB8AC3E}">
        <p14:creationId xmlns:p14="http://schemas.microsoft.com/office/powerpoint/2010/main" val="22892001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400" b="1" dirty="0">
                <a:solidFill>
                  <a:srgbClr val="000000"/>
                </a:solidFill>
                <a:latin typeface="Times New Roman" panose="02020603050405020304" pitchFamily="18" charset="0"/>
              </a:rPr>
              <a:t>GC HR Diagrams</a:t>
            </a:r>
            <a:endPar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1027" name="Picture 3" descr="47 Tucanae, a bright globular cluster in Tucana">
            <a:hlinkClick r:id="rId3"/>
            <a:extLst>
              <a:ext uri="{FF2B5EF4-FFF2-40B4-BE49-F238E27FC236}">
                <a16:creationId xmlns:a16="http://schemas.microsoft.com/office/drawing/2014/main" id="{D691EA15-8F32-9F42-9DA1-E4EEA820F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14400"/>
            <a:ext cx="3733800" cy="35042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BE8A90-88BB-034B-AE08-AB5642F6B65C}"/>
              </a:ext>
            </a:extLst>
          </p:cNvPr>
          <p:cNvSpPr txBox="1"/>
          <p:nvPr/>
        </p:nvSpPr>
        <p:spPr>
          <a:xfrm>
            <a:off x="1280778" y="4724400"/>
            <a:ext cx="1172244" cy="523220"/>
          </a:xfrm>
          <a:prstGeom prst="rect">
            <a:avLst/>
          </a:prstGeom>
          <a:noFill/>
        </p:spPr>
        <p:txBody>
          <a:bodyPr wrap="none" rtlCol="0">
            <a:spAutoFit/>
          </a:bodyPr>
          <a:lstStyle/>
          <a:p>
            <a:r>
              <a:rPr lang="en-US" sz="2800" dirty="0">
                <a:solidFill>
                  <a:srgbClr val="000000"/>
                </a:solidFill>
                <a:latin typeface="Times New Roman" panose="02020603050405020304" pitchFamily="18" charset="0"/>
                <a:cs typeface="Times New Roman" panose="02020603050405020304" pitchFamily="18" charset="0"/>
              </a:rPr>
              <a:t>47 </a:t>
            </a:r>
            <a:r>
              <a:rPr lang="en-US" sz="2800" dirty="0" err="1">
                <a:solidFill>
                  <a:srgbClr val="000000"/>
                </a:solidFill>
                <a:latin typeface="Times New Roman" panose="02020603050405020304" pitchFamily="18" charset="0"/>
                <a:cs typeface="Times New Roman" panose="02020603050405020304" pitchFamily="18" charset="0"/>
              </a:rPr>
              <a:t>Tuc</a:t>
            </a: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Chart, scatter chart&#10;&#10;Description automatically generated">
            <a:extLst>
              <a:ext uri="{FF2B5EF4-FFF2-40B4-BE49-F238E27FC236}">
                <a16:creationId xmlns:a16="http://schemas.microsoft.com/office/drawing/2014/main" id="{B4CB9133-6E37-2C42-9CBA-F8EB55DDFC1C}"/>
              </a:ext>
            </a:extLst>
          </p:cNvPr>
          <p:cNvPicPr>
            <a:picLocks noChangeAspect="1"/>
          </p:cNvPicPr>
          <p:nvPr/>
        </p:nvPicPr>
        <p:blipFill>
          <a:blip r:embed="rId5"/>
          <a:stretch>
            <a:fillRect/>
          </a:stretch>
        </p:blipFill>
        <p:spPr>
          <a:xfrm>
            <a:off x="3801463" y="838200"/>
            <a:ext cx="5342537" cy="4753596"/>
          </a:xfrm>
          <a:prstGeom prst="rect">
            <a:avLst/>
          </a:prstGeom>
        </p:spPr>
      </p:pic>
      <p:sp>
        <p:nvSpPr>
          <p:cNvPr id="8" name="TextBox 7">
            <a:extLst>
              <a:ext uri="{FF2B5EF4-FFF2-40B4-BE49-F238E27FC236}">
                <a16:creationId xmlns:a16="http://schemas.microsoft.com/office/drawing/2014/main" id="{15CC9EE1-B5FE-3949-9623-1B870DE08399}"/>
              </a:ext>
            </a:extLst>
          </p:cNvPr>
          <p:cNvSpPr txBox="1"/>
          <p:nvPr/>
        </p:nvSpPr>
        <p:spPr>
          <a:xfrm>
            <a:off x="4268603" y="5562600"/>
            <a:ext cx="4637808" cy="707886"/>
          </a:xfrm>
          <a:prstGeom prst="rect">
            <a:avLst/>
          </a:prstGeom>
          <a:noFill/>
        </p:spPr>
        <p:txBody>
          <a:bodyPr wrap="none" rtlCol="0">
            <a:spAutoFit/>
          </a:bodyPr>
          <a:lstStyle/>
          <a:p>
            <a:r>
              <a:rPr lang="en-US" sz="2000" dirty="0">
                <a:solidFill>
                  <a:srgbClr val="000000"/>
                </a:solidFill>
                <a:latin typeface="Times New Roman" panose="02020603050405020304" pitchFamily="18" charset="0"/>
                <a:cs typeface="Times New Roman" panose="02020603050405020304" pitchFamily="18" charset="0"/>
              </a:rPr>
              <a:t>green	&lt; 10 arcmin = 3X half-light radius</a:t>
            </a:r>
          </a:p>
          <a:p>
            <a:r>
              <a:rPr lang="en-US" sz="2000" dirty="0">
                <a:solidFill>
                  <a:srgbClr val="000000"/>
                </a:solidFill>
                <a:latin typeface="Times New Roman" panose="02020603050405020304" pitchFamily="18" charset="0"/>
                <a:cs typeface="Times New Roman" panose="02020603050405020304" pitchFamily="18" charset="0"/>
              </a:rPr>
              <a:t>blue	&gt; 10 arcmin</a:t>
            </a:r>
          </a:p>
        </p:txBody>
      </p:sp>
      <p:sp>
        <p:nvSpPr>
          <p:cNvPr id="9" name="Rectangle 8">
            <a:extLst>
              <a:ext uri="{FF2B5EF4-FFF2-40B4-BE49-F238E27FC236}">
                <a16:creationId xmlns:a16="http://schemas.microsoft.com/office/drawing/2014/main" id="{32FC27FF-43A3-BB4A-A6E7-56D34687A451}"/>
              </a:ext>
            </a:extLst>
          </p:cNvPr>
          <p:cNvSpPr/>
          <p:nvPr/>
        </p:nvSpPr>
        <p:spPr>
          <a:xfrm>
            <a:off x="6858000" y="6248400"/>
            <a:ext cx="218954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Babusiaux</a:t>
            </a:r>
            <a:r>
              <a:rPr kumimoji="0" lang="en-US" sz="2000" b="0" i="0" u="none" strike="noStrike" kern="1200" cap="none" spc="0" normalizeH="0" baseline="0" noProof="0" dirty="0">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(2018)</a:t>
            </a:r>
          </a:p>
        </p:txBody>
      </p:sp>
    </p:spTree>
    <p:extLst>
      <p:ext uri="{BB962C8B-B14F-4D97-AF65-F5344CB8AC3E}">
        <p14:creationId xmlns:p14="http://schemas.microsoft.com/office/powerpoint/2010/main" val="260174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400" b="1" noProof="0" dirty="0">
                <a:solidFill>
                  <a:srgbClr val="000000"/>
                </a:solidFill>
                <a:latin typeface="Times New Roman" panose="02020603050405020304" pitchFamily="18" charset="0"/>
              </a:rPr>
              <a:t>GC HR Diagrams</a:t>
            </a:r>
            <a:endPar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4" name="Picture 3" descr="Chart, scatter chart&#10;&#10;Description automatically generated">
            <a:extLst>
              <a:ext uri="{FF2B5EF4-FFF2-40B4-BE49-F238E27FC236}">
                <a16:creationId xmlns:a16="http://schemas.microsoft.com/office/drawing/2014/main" id="{B4CB9133-6E37-2C42-9CBA-F8EB55DDFC1C}"/>
              </a:ext>
            </a:extLst>
          </p:cNvPr>
          <p:cNvPicPr>
            <a:picLocks noChangeAspect="1"/>
          </p:cNvPicPr>
          <p:nvPr/>
        </p:nvPicPr>
        <p:blipFill>
          <a:blip r:embed="rId3"/>
          <a:stretch>
            <a:fillRect/>
          </a:stretch>
        </p:blipFill>
        <p:spPr>
          <a:xfrm>
            <a:off x="1371600" y="838200"/>
            <a:ext cx="6781800" cy="6034200"/>
          </a:xfrm>
          <a:prstGeom prst="rect">
            <a:avLst/>
          </a:prstGeom>
        </p:spPr>
      </p:pic>
      <p:sp>
        <p:nvSpPr>
          <p:cNvPr id="9" name="Rectangle 8">
            <a:extLst>
              <a:ext uri="{FF2B5EF4-FFF2-40B4-BE49-F238E27FC236}">
                <a16:creationId xmlns:a16="http://schemas.microsoft.com/office/drawing/2014/main" id="{32FC27FF-43A3-BB4A-A6E7-56D34687A451}"/>
              </a:ext>
            </a:extLst>
          </p:cNvPr>
          <p:cNvSpPr/>
          <p:nvPr/>
        </p:nvSpPr>
        <p:spPr>
          <a:xfrm>
            <a:off x="6858000" y="6248400"/>
            <a:ext cx="218954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Babusiaux</a:t>
            </a:r>
            <a:r>
              <a:rPr kumimoji="0" lang="en-US" sz="2000" b="0" i="0" u="none" strike="noStrike" kern="1200" cap="none" spc="0" normalizeH="0" baseline="0" noProof="0" dirty="0">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(2018)</a:t>
            </a:r>
          </a:p>
        </p:txBody>
      </p:sp>
      <p:sp>
        <p:nvSpPr>
          <p:cNvPr id="10" name="TextBox 9">
            <a:extLst>
              <a:ext uri="{FF2B5EF4-FFF2-40B4-BE49-F238E27FC236}">
                <a16:creationId xmlns:a16="http://schemas.microsoft.com/office/drawing/2014/main" id="{09DB691D-60AA-3C47-803C-6017CC807C49}"/>
              </a:ext>
            </a:extLst>
          </p:cNvPr>
          <p:cNvSpPr txBox="1"/>
          <p:nvPr/>
        </p:nvSpPr>
        <p:spPr>
          <a:xfrm>
            <a:off x="5249694" y="5314890"/>
            <a:ext cx="312906"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30BEB902-D11D-294A-A031-695FB56674DB}"/>
              </a:ext>
            </a:extLst>
          </p:cNvPr>
          <p:cNvSpPr txBox="1"/>
          <p:nvPr/>
        </p:nvSpPr>
        <p:spPr>
          <a:xfrm>
            <a:off x="5197083" y="4267200"/>
            <a:ext cx="1813317"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subgiant branch</a:t>
            </a:r>
          </a:p>
        </p:txBody>
      </p:sp>
      <p:sp>
        <p:nvSpPr>
          <p:cNvPr id="12" name="TextBox 11">
            <a:extLst>
              <a:ext uri="{FF2B5EF4-FFF2-40B4-BE49-F238E27FC236}">
                <a16:creationId xmlns:a16="http://schemas.microsoft.com/office/drawing/2014/main" id="{B29A1F76-6BEC-F44E-9A7E-1E434FF76AE8}"/>
              </a:ext>
            </a:extLst>
          </p:cNvPr>
          <p:cNvSpPr txBox="1"/>
          <p:nvPr/>
        </p:nvSpPr>
        <p:spPr>
          <a:xfrm>
            <a:off x="5539496" y="5314890"/>
            <a:ext cx="1699504"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main sequence</a:t>
            </a:r>
          </a:p>
        </p:txBody>
      </p:sp>
      <p:sp>
        <p:nvSpPr>
          <p:cNvPr id="13" name="TextBox 12">
            <a:extLst>
              <a:ext uri="{FF2B5EF4-FFF2-40B4-BE49-F238E27FC236}">
                <a16:creationId xmlns:a16="http://schemas.microsoft.com/office/drawing/2014/main" id="{41A1E983-F996-3A45-B897-92EB6A858A4D}"/>
              </a:ext>
            </a:extLst>
          </p:cNvPr>
          <p:cNvSpPr txBox="1"/>
          <p:nvPr/>
        </p:nvSpPr>
        <p:spPr>
          <a:xfrm>
            <a:off x="4944894" y="4267200"/>
            <a:ext cx="312906"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3</a:t>
            </a:r>
          </a:p>
        </p:txBody>
      </p:sp>
      <p:sp>
        <p:nvSpPr>
          <p:cNvPr id="14" name="TextBox 13">
            <a:extLst>
              <a:ext uri="{FF2B5EF4-FFF2-40B4-BE49-F238E27FC236}">
                <a16:creationId xmlns:a16="http://schemas.microsoft.com/office/drawing/2014/main" id="{D1834F94-2D0C-6C43-BE96-62301BAB41D9}"/>
              </a:ext>
            </a:extLst>
          </p:cNvPr>
          <p:cNvSpPr txBox="1"/>
          <p:nvPr/>
        </p:nvSpPr>
        <p:spPr>
          <a:xfrm>
            <a:off x="3886200" y="4419600"/>
            <a:ext cx="312906"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2</a:t>
            </a:r>
          </a:p>
        </p:txBody>
      </p:sp>
      <p:sp>
        <p:nvSpPr>
          <p:cNvPr id="15" name="TextBox 14">
            <a:extLst>
              <a:ext uri="{FF2B5EF4-FFF2-40B4-BE49-F238E27FC236}">
                <a16:creationId xmlns:a16="http://schemas.microsoft.com/office/drawing/2014/main" id="{79C76431-8E69-6541-8775-E47C7B1BF1BA}"/>
              </a:ext>
            </a:extLst>
          </p:cNvPr>
          <p:cNvSpPr txBox="1"/>
          <p:nvPr/>
        </p:nvSpPr>
        <p:spPr>
          <a:xfrm>
            <a:off x="2091182" y="4419600"/>
            <a:ext cx="1871218"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main seq turnoff</a:t>
            </a:r>
          </a:p>
        </p:txBody>
      </p:sp>
      <p:sp>
        <p:nvSpPr>
          <p:cNvPr id="16" name="TextBox 15">
            <a:extLst>
              <a:ext uri="{FF2B5EF4-FFF2-40B4-BE49-F238E27FC236}">
                <a16:creationId xmlns:a16="http://schemas.microsoft.com/office/drawing/2014/main" id="{62A5E511-6988-6941-825A-81ACA0E25051}"/>
              </a:ext>
            </a:extLst>
          </p:cNvPr>
          <p:cNvSpPr txBox="1"/>
          <p:nvPr/>
        </p:nvSpPr>
        <p:spPr>
          <a:xfrm>
            <a:off x="5257800" y="2743200"/>
            <a:ext cx="312906"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4</a:t>
            </a:r>
          </a:p>
        </p:txBody>
      </p:sp>
      <p:sp>
        <p:nvSpPr>
          <p:cNvPr id="17" name="TextBox 16">
            <a:extLst>
              <a:ext uri="{FF2B5EF4-FFF2-40B4-BE49-F238E27FC236}">
                <a16:creationId xmlns:a16="http://schemas.microsoft.com/office/drawing/2014/main" id="{938DC265-C37C-C749-922D-9013CE7D962B}"/>
              </a:ext>
            </a:extLst>
          </p:cNvPr>
          <p:cNvSpPr txBox="1"/>
          <p:nvPr/>
        </p:nvSpPr>
        <p:spPr>
          <a:xfrm>
            <a:off x="5542817" y="2743200"/>
            <a:ext cx="1848583"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red giant branch</a:t>
            </a:r>
          </a:p>
        </p:txBody>
      </p:sp>
      <p:sp>
        <p:nvSpPr>
          <p:cNvPr id="18" name="TextBox 17">
            <a:extLst>
              <a:ext uri="{FF2B5EF4-FFF2-40B4-BE49-F238E27FC236}">
                <a16:creationId xmlns:a16="http://schemas.microsoft.com/office/drawing/2014/main" id="{0B9BEB37-47B9-794B-9EA5-C6992BE47A3B}"/>
              </a:ext>
            </a:extLst>
          </p:cNvPr>
          <p:cNvSpPr txBox="1"/>
          <p:nvPr/>
        </p:nvSpPr>
        <p:spPr>
          <a:xfrm>
            <a:off x="5325894" y="1200090"/>
            <a:ext cx="312906"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6</a:t>
            </a:r>
          </a:p>
        </p:txBody>
      </p:sp>
      <p:sp>
        <p:nvSpPr>
          <p:cNvPr id="19" name="TextBox 18">
            <a:extLst>
              <a:ext uri="{FF2B5EF4-FFF2-40B4-BE49-F238E27FC236}">
                <a16:creationId xmlns:a16="http://schemas.microsoft.com/office/drawing/2014/main" id="{38823E19-7E28-0E41-88BC-9CDE38A709D2}"/>
              </a:ext>
            </a:extLst>
          </p:cNvPr>
          <p:cNvSpPr txBox="1"/>
          <p:nvPr/>
        </p:nvSpPr>
        <p:spPr>
          <a:xfrm>
            <a:off x="2766528" y="1200090"/>
            <a:ext cx="2643672"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asymptotic giant branch</a:t>
            </a:r>
          </a:p>
        </p:txBody>
      </p:sp>
      <p:sp>
        <p:nvSpPr>
          <p:cNvPr id="20" name="TextBox 19">
            <a:extLst>
              <a:ext uri="{FF2B5EF4-FFF2-40B4-BE49-F238E27FC236}">
                <a16:creationId xmlns:a16="http://schemas.microsoft.com/office/drawing/2014/main" id="{34FF2DC7-B4B5-B447-8357-704102DD10FD}"/>
              </a:ext>
            </a:extLst>
          </p:cNvPr>
          <p:cNvSpPr txBox="1"/>
          <p:nvPr/>
        </p:nvSpPr>
        <p:spPr>
          <a:xfrm>
            <a:off x="2360165" y="2419290"/>
            <a:ext cx="1983235"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horizontal branch</a:t>
            </a:r>
          </a:p>
        </p:txBody>
      </p:sp>
      <p:sp>
        <p:nvSpPr>
          <p:cNvPr id="21" name="TextBox 20">
            <a:extLst>
              <a:ext uri="{FF2B5EF4-FFF2-40B4-BE49-F238E27FC236}">
                <a16:creationId xmlns:a16="http://schemas.microsoft.com/office/drawing/2014/main" id="{F587DAA0-5826-8E42-814C-1D7AA18A1B52}"/>
              </a:ext>
            </a:extLst>
          </p:cNvPr>
          <p:cNvSpPr txBox="1"/>
          <p:nvPr/>
        </p:nvSpPr>
        <p:spPr>
          <a:xfrm>
            <a:off x="4267200" y="2419290"/>
            <a:ext cx="312906"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5</a:t>
            </a:r>
          </a:p>
        </p:txBody>
      </p:sp>
      <p:sp>
        <p:nvSpPr>
          <p:cNvPr id="22" name="TextBox 21">
            <a:extLst>
              <a:ext uri="{FF2B5EF4-FFF2-40B4-BE49-F238E27FC236}">
                <a16:creationId xmlns:a16="http://schemas.microsoft.com/office/drawing/2014/main" id="{668B4FBB-C1C5-3A48-8C29-32B45DD2C4C9}"/>
              </a:ext>
            </a:extLst>
          </p:cNvPr>
          <p:cNvSpPr txBox="1"/>
          <p:nvPr/>
        </p:nvSpPr>
        <p:spPr>
          <a:xfrm>
            <a:off x="2402872" y="3562290"/>
            <a:ext cx="1178528" cy="707886"/>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blue</a:t>
            </a:r>
          </a:p>
          <a:p>
            <a:r>
              <a:rPr lang="en-US" sz="2000" dirty="0">
                <a:solidFill>
                  <a:srgbClr val="FF0000"/>
                </a:solidFill>
                <a:latin typeface="Times New Roman" panose="02020603050405020304" pitchFamily="18" charset="0"/>
                <a:cs typeface="Times New Roman" panose="02020603050405020304" pitchFamily="18" charset="0"/>
              </a:rPr>
              <a:t>stragglers</a:t>
            </a:r>
          </a:p>
        </p:txBody>
      </p:sp>
      <p:sp>
        <p:nvSpPr>
          <p:cNvPr id="23" name="TextBox 22">
            <a:extLst>
              <a:ext uri="{FF2B5EF4-FFF2-40B4-BE49-F238E27FC236}">
                <a16:creationId xmlns:a16="http://schemas.microsoft.com/office/drawing/2014/main" id="{7184D72D-EB96-7546-A320-BA4BA631CC9C}"/>
              </a:ext>
            </a:extLst>
          </p:cNvPr>
          <p:cNvSpPr txBox="1"/>
          <p:nvPr/>
        </p:nvSpPr>
        <p:spPr>
          <a:xfrm>
            <a:off x="3352800" y="3638490"/>
            <a:ext cx="312906"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1005849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1FD08B-EE9D-ED46-8F1E-9D9297A833E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400" b="1" dirty="0">
                <a:solidFill>
                  <a:srgbClr val="000000"/>
                </a:solidFill>
                <a:latin typeface="Times New Roman" panose="02020603050405020304" pitchFamily="18" charset="0"/>
              </a:rPr>
              <a:t>GC HR Diagrams</a:t>
            </a:r>
            <a:endPar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4" name="Picture 3" descr="Chart, scatter chart&#10;&#10;Description automatically generated">
            <a:extLst>
              <a:ext uri="{FF2B5EF4-FFF2-40B4-BE49-F238E27FC236}">
                <a16:creationId xmlns:a16="http://schemas.microsoft.com/office/drawing/2014/main" id="{B4CB9133-6E37-2C42-9CBA-F8EB55DDFC1C}"/>
              </a:ext>
            </a:extLst>
          </p:cNvPr>
          <p:cNvPicPr>
            <a:picLocks noChangeAspect="1"/>
          </p:cNvPicPr>
          <p:nvPr/>
        </p:nvPicPr>
        <p:blipFill>
          <a:blip r:embed="rId3"/>
          <a:stretch>
            <a:fillRect/>
          </a:stretch>
        </p:blipFill>
        <p:spPr>
          <a:xfrm>
            <a:off x="65730" y="1059600"/>
            <a:ext cx="5325908" cy="4738800"/>
          </a:xfrm>
          <a:prstGeom prst="rect">
            <a:avLst/>
          </a:prstGeom>
        </p:spPr>
      </p:pic>
      <p:sp>
        <p:nvSpPr>
          <p:cNvPr id="9" name="Rectangle 8">
            <a:extLst>
              <a:ext uri="{FF2B5EF4-FFF2-40B4-BE49-F238E27FC236}">
                <a16:creationId xmlns:a16="http://schemas.microsoft.com/office/drawing/2014/main" id="{32FC27FF-43A3-BB4A-A6E7-56D34687A451}"/>
              </a:ext>
            </a:extLst>
          </p:cNvPr>
          <p:cNvSpPr/>
          <p:nvPr/>
        </p:nvSpPr>
        <p:spPr>
          <a:xfrm>
            <a:off x="6858000" y="6248400"/>
            <a:ext cx="218954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Babusiaux</a:t>
            </a:r>
            <a:r>
              <a:rPr kumimoji="0" lang="en-US" sz="2000" b="0" i="0" u="none" strike="noStrike" kern="1200" cap="none" spc="0" normalizeH="0" baseline="0" noProof="0" dirty="0">
                <a:ln>
                  <a:noFill/>
                </a:ln>
                <a:solidFill>
                  <a:schemeClr val="bg1">
                    <a:lumMod val="60000"/>
                    <a:lumOff val="40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(2018)</a:t>
            </a:r>
          </a:p>
        </p:txBody>
      </p:sp>
      <p:sp>
        <p:nvSpPr>
          <p:cNvPr id="2" name="TextBox 1">
            <a:extLst>
              <a:ext uri="{FF2B5EF4-FFF2-40B4-BE49-F238E27FC236}">
                <a16:creationId xmlns:a16="http://schemas.microsoft.com/office/drawing/2014/main" id="{B362E515-99AF-6148-BF3F-FC73AE69DC54}"/>
              </a:ext>
            </a:extLst>
          </p:cNvPr>
          <p:cNvSpPr txBox="1"/>
          <p:nvPr/>
        </p:nvSpPr>
        <p:spPr>
          <a:xfrm>
            <a:off x="5486400" y="1218364"/>
            <a:ext cx="3626506" cy="5324535"/>
          </a:xfrm>
          <a:prstGeom prst="rect">
            <a:avLst/>
          </a:prstGeom>
          <a:noFill/>
        </p:spPr>
        <p:txBody>
          <a:bodyPr wrap="none" rtlCol="0">
            <a:spAutoFit/>
          </a:bodyPr>
          <a:lstStyle/>
          <a:p>
            <a:r>
              <a:rPr lang="en-US" sz="2000" dirty="0">
                <a:solidFill>
                  <a:srgbClr val="000000"/>
                </a:solidFill>
                <a:latin typeface="Times New Roman" panose="02020603050405020304" pitchFamily="18" charset="0"/>
                <a:cs typeface="Times New Roman" panose="02020603050405020304" pitchFamily="18" charset="0"/>
              </a:rPr>
              <a:t>MSTO: used to determine age</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SGB: narrow … stars of same</a:t>
            </a:r>
          </a:p>
          <a:p>
            <a:r>
              <a:rPr lang="en-US" sz="2000" dirty="0">
                <a:solidFill>
                  <a:srgbClr val="000000"/>
                </a:solidFill>
                <a:latin typeface="Times New Roman" panose="02020603050405020304" pitchFamily="18" charset="0"/>
                <a:cs typeface="Times New Roman" panose="02020603050405020304" pitchFamily="18" charset="0"/>
              </a:rPr>
              <a:t>mass evolving off simultaneously</a:t>
            </a:r>
          </a:p>
          <a:p>
            <a:r>
              <a:rPr lang="en-US" sz="2000" dirty="0">
                <a:solidFill>
                  <a:srgbClr val="000000"/>
                </a:solidFill>
                <a:latin typeface="Times New Roman" panose="02020603050405020304" pitchFamily="18" charset="0"/>
                <a:cs typeface="Times New Roman" panose="02020603050405020304" pitchFamily="18" charset="0"/>
              </a:rPr>
              <a:t>      = all stars have same age</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RGB  	H shell only</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HB 	He </a:t>
            </a:r>
            <a:r>
              <a:rPr lang="en-US" sz="2000" dirty="0">
                <a:solidFill>
                  <a:srgbClr val="000000"/>
                </a:solidFill>
                <a:latin typeface="Times New Roman" panose="02020603050405020304" pitchFamily="18" charset="0"/>
                <a:cs typeface="Times New Roman" panose="02020603050405020304" pitchFamily="18" charset="0"/>
                <a:sym typeface="Wingdings" pitchFamily="2" charset="2"/>
              </a:rPr>
              <a:t> C </a:t>
            </a:r>
            <a:r>
              <a:rPr lang="en-US" sz="2000" dirty="0">
                <a:solidFill>
                  <a:srgbClr val="000000"/>
                </a:solidFill>
                <a:latin typeface="Times New Roman" panose="02020603050405020304" pitchFamily="18" charset="0"/>
                <a:cs typeface="Times New Roman" panose="02020603050405020304" pitchFamily="18" charset="0"/>
              </a:rPr>
              <a:t>core </a:t>
            </a:r>
          </a:p>
          <a:p>
            <a:r>
              <a:rPr lang="en-US" sz="2000" dirty="0">
                <a:solidFill>
                  <a:srgbClr val="000000"/>
                </a:solidFill>
                <a:latin typeface="Times New Roman" panose="02020603050405020304" pitchFamily="18" charset="0"/>
                <a:cs typeface="Times New Roman" panose="02020603050405020304" pitchFamily="18" charset="0"/>
              </a:rPr>
              <a:t>	H </a:t>
            </a:r>
            <a:r>
              <a:rPr lang="en-US" sz="2000" dirty="0">
                <a:solidFill>
                  <a:srgbClr val="000000"/>
                </a:solidFill>
                <a:latin typeface="Times New Roman" panose="02020603050405020304" pitchFamily="18" charset="0"/>
                <a:cs typeface="Times New Roman" panose="02020603050405020304" pitchFamily="18" charset="0"/>
                <a:sym typeface="Wingdings" pitchFamily="2" charset="2"/>
              </a:rPr>
              <a:t> He shell</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AGB  	He </a:t>
            </a:r>
            <a:r>
              <a:rPr lang="en-US" sz="2000" dirty="0">
                <a:solidFill>
                  <a:srgbClr val="000000"/>
                </a:solidFill>
                <a:latin typeface="Times New Roman" panose="02020603050405020304" pitchFamily="18" charset="0"/>
                <a:cs typeface="Times New Roman" panose="02020603050405020304" pitchFamily="18" charset="0"/>
                <a:sym typeface="Wingdings" pitchFamily="2" charset="2"/>
              </a:rPr>
              <a:t> C shell</a:t>
            </a:r>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	H </a:t>
            </a:r>
            <a:r>
              <a:rPr lang="en-US" sz="2000" dirty="0">
                <a:solidFill>
                  <a:srgbClr val="000000"/>
                </a:solidFill>
                <a:latin typeface="Times New Roman" panose="02020603050405020304" pitchFamily="18" charset="0"/>
                <a:cs typeface="Times New Roman" panose="02020603050405020304" pitchFamily="18" charset="0"/>
                <a:sym typeface="Wingdings" pitchFamily="2" charset="2"/>
              </a:rPr>
              <a:t> </a:t>
            </a:r>
            <a:r>
              <a:rPr lang="en-US" sz="2000" dirty="0">
                <a:solidFill>
                  <a:srgbClr val="000000"/>
                </a:solidFill>
                <a:latin typeface="Times New Roman" panose="02020603050405020304" pitchFamily="18" charset="0"/>
                <a:cs typeface="Times New Roman" panose="02020603050405020304" pitchFamily="18" charset="0"/>
              </a:rPr>
              <a:t>He</a:t>
            </a:r>
            <a:r>
              <a:rPr lang="en-US" sz="2000" dirty="0">
                <a:solidFill>
                  <a:srgbClr val="000000"/>
                </a:solidFill>
                <a:latin typeface="Times New Roman" panose="02020603050405020304" pitchFamily="18" charset="0"/>
                <a:cs typeface="Times New Roman" panose="02020603050405020304" pitchFamily="18" charset="0"/>
                <a:sym typeface="Wingdings" pitchFamily="2" charset="2"/>
              </a:rPr>
              <a:t> </a:t>
            </a:r>
            <a:r>
              <a:rPr lang="en-US" sz="2000" dirty="0">
                <a:solidFill>
                  <a:srgbClr val="000000"/>
                </a:solidFill>
                <a:latin typeface="Times New Roman" panose="02020603050405020304" pitchFamily="18" charset="0"/>
                <a:cs typeface="Times New Roman" panose="02020603050405020304" pitchFamily="18" charset="0"/>
              </a:rPr>
              <a:t>shell</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BS 	mass exchange</a:t>
            </a:r>
          </a:p>
          <a:p>
            <a:endParaRPr lang="en-US" sz="2000" dirty="0">
              <a:solidFill>
                <a:srgbClr val="000000"/>
              </a:solidFill>
              <a:latin typeface="Times New Roman" panose="02020603050405020304" pitchFamily="18" charset="0"/>
              <a:cs typeface="Times New Roman" panose="02020603050405020304" pitchFamily="18" charset="0"/>
            </a:endParaRPr>
          </a:p>
          <a:p>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D3FCC02-86EE-8F46-AE60-31E362E97C2C}"/>
              </a:ext>
            </a:extLst>
          </p:cNvPr>
          <p:cNvSpPr txBox="1"/>
          <p:nvPr/>
        </p:nvSpPr>
        <p:spPr>
          <a:xfrm>
            <a:off x="1371600" y="3810000"/>
            <a:ext cx="893386"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MSTO</a:t>
            </a:r>
          </a:p>
        </p:txBody>
      </p:sp>
      <p:sp>
        <p:nvSpPr>
          <p:cNvPr id="25" name="TextBox 24">
            <a:extLst>
              <a:ext uri="{FF2B5EF4-FFF2-40B4-BE49-F238E27FC236}">
                <a16:creationId xmlns:a16="http://schemas.microsoft.com/office/drawing/2014/main" id="{582AF255-41BE-194F-8CD7-457CA46BB6B0}"/>
              </a:ext>
            </a:extLst>
          </p:cNvPr>
          <p:cNvSpPr txBox="1"/>
          <p:nvPr/>
        </p:nvSpPr>
        <p:spPr>
          <a:xfrm>
            <a:off x="2934926" y="3685309"/>
            <a:ext cx="684803"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SGB</a:t>
            </a:r>
          </a:p>
        </p:txBody>
      </p:sp>
      <p:sp>
        <p:nvSpPr>
          <p:cNvPr id="26" name="TextBox 25">
            <a:extLst>
              <a:ext uri="{FF2B5EF4-FFF2-40B4-BE49-F238E27FC236}">
                <a16:creationId xmlns:a16="http://schemas.microsoft.com/office/drawing/2014/main" id="{60FDC4E8-D9A3-4F4F-B7E8-5B4A7E381E54}"/>
              </a:ext>
            </a:extLst>
          </p:cNvPr>
          <p:cNvSpPr txBox="1"/>
          <p:nvPr/>
        </p:nvSpPr>
        <p:spPr>
          <a:xfrm>
            <a:off x="1568865" y="2911135"/>
            <a:ext cx="498855"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BS</a:t>
            </a:r>
          </a:p>
        </p:txBody>
      </p:sp>
      <p:sp>
        <p:nvSpPr>
          <p:cNvPr id="10" name="TextBox 9">
            <a:extLst>
              <a:ext uri="{FF2B5EF4-FFF2-40B4-BE49-F238E27FC236}">
                <a16:creationId xmlns:a16="http://schemas.microsoft.com/office/drawing/2014/main" id="{D1A8E0C2-1AB1-494D-BE33-0949DB42AF58}"/>
              </a:ext>
            </a:extLst>
          </p:cNvPr>
          <p:cNvSpPr txBox="1"/>
          <p:nvPr/>
        </p:nvSpPr>
        <p:spPr>
          <a:xfrm>
            <a:off x="3277597" y="2133600"/>
            <a:ext cx="713657"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RGB</a:t>
            </a:r>
          </a:p>
        </p:txBody>
      </p:sp>
      <p:sp>
        <p:nvSpPr>
          <p:cNvPr id="11" name="TextBox 10">
            <a:extLst>
              <a:ext uri="{FF2B5EF4-FFF2-40B4-BE49-F238E27FC236}">
                <a16:creationId xmlns:a16="http://schemas.microsoft.com/office/drawing/2014/main" id="{FDA0E57C-7C28-A941-863D-3FDF89FFA1A8}"/>
              </a:ext>
            </a:extLst>
          </p:cNvPr>
          <p:cNvSpPr txBox="1"/>
          <p:nvPr/>
        </p:nvSpPr>
        <p:spPr>
          <a:xfrm>
            <a:off x="2667000" y="1276290"/>
            <a:ext cx="728084"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AGB</a:t>
            </a:r>
          </a:p>
        </p:txBody>
      </p:sp>
      <p:sp>
        <p:nvSpPr>
          <p:cNvPr id="12" name="TextBox 11">
            <a:extLst>
              <a:ext uri="{FF2B5EF4-FFF2-40B4-BE49-F238E27FC236}">
                <a16:creationId xmlns:a16="http://schemas.microsoft.com/office/drawing/2014/main" id="{194DF2D7-E843-FE49-B70C-18A40667AD9C}"/>
              </a:ext>
            </a:extLst>
          </p:cNvPr>
          <p:cNvSpPr txBox="1"/>
          <p:nvPr/>
        </p:nvSpPr>
        <p:spPr>
          <a:xfrm>
            <a:off x="1972464" y="2266890"/>
            <a:ext cx="542136"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HB</a:t>
            </a:r>
          </a:p>
        </p:txBody>
      </p:sp>
    </p:spTree>
    <p:extLst>
      <p:ext uri="{BB962C8B-B14F-4D97-AF65-F5344CB8AC3E}">
        <p14:creationId xmlns:p14="http://schemas.microsoft.com/office/powerpoint/2010/main" val="2275132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20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2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2000"/>
                                        <p:tgtEl>
                                          <p:spTgt spid="2">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2000"/>
                                        <p:tgtEl>
                                          <p:spTgt spid="2">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0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fade">
                                      <p:cBhvr>
                                        <p:cTn id="51" dur="2000"/>
                                        <p:tgtEl>
                                          <p:spTgt spid="2">
                                            <p:txEl>
                                              <p:pRg st="11" end="1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2" end="12"/>
                                            </p:txEl>
                                          </p:spTgt>
                                        </p:tgtEl>
                                        <p:attrNameLst>
                                          <p:attrName>style.visibility</p:attrName>
                                        </p:attrNameLst>
                                      </p:cBhvr>
                                      <p:to>
                                        <p:strVal val="visible"/>
                                      </p:to>
                                    </p:set>
                                    <p:animEffect transition="in" filter="fade">
                                      <p:cBhvr>
                                        <p:cTn id="54" dur="2000"/>
                                        <p:tgtEl>
                                          <p:spTgt spid="2">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000"/>
                                        <p:tgtEl>
                                          <p:spTgt spid="26"/>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14" end="14"/>
                                            </p:txEl>
                                          </p:spTgt>
                                        </p:tgtEl>
                                        <p:attrNameLst>
                                          <p:attrName>style.visibility</p:attrName>
                                        </p:attrNameLst>
                                      </p:cBhvr>
                                      <p:to>
                                        <p:strVal val="visible"/>
                                      </p:to>
                                    </p:set>
                                    <p:animEffect transition="in" filter="fade">
                                      <p:cBhvr>
                                        <p:cTn id="62" dur="2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10" grpId="0"/>
      <p:bldP spid="11" grpId="0"/>
      <p:bldP spid="12" grpId="0"/>
    </p:bldLst>
  </p:timing>
</p:sld>
</file>

<file path=ppt/theme/theme1.xml><?xml version="1.0" encoding="utf-8"?>
<a:theme xmlns:a="http://schemas.openxmlformats.org/drawingml/2006/main" name="3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24036</TotalTime>
  <Words>848</Words>
  <Application>Microsoft Macintosh PowerPoint</Application>
  <PresentationFormat>On-screen Show (4:3)</PresentationFormat>
  <Paragraphs>194</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Aharoni</vt:lpstr>
      <vt:lpstr>Arial</vt:lpstr>
      <vt:lpstr>Cambria Math</vt:lpstr>
      <vt:lpstr>Times New Roman</vt:lpstr>
      <vt:lpstr>3_Default Design</vt:lpstr>
      <vt:lpstr>11_Default Design</vt:lpstr>
      <vt:lpstr>PowerPoint Presentation</vt:lpstr>
      <vt:lpstr>Proposal Future Bits</vt:lpstr>
      <vt:lpstr>Proposal Budget</vt:lpstr>
      <vt:lpstr>Proposal Budget</vt:lpstr>
      <vt:lpstr>Proposal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dc:creator>
  <cp:lastModifiedBy>Manzano Pisco</cp:lastModifiedBy>
  <cp:revision>1456</cp:revision>
  <cp:lastPrinted>2020-02-11T04:43:19Z</cp:lastPrinted>
  <dcterms:created xsi:type="dcterms:W3CDTF">2013-03-14T16:04:26Z</dcterms:created>
  <dcterms:modified xsi:type="dcterms:W3CDTF">2024-04-01T18:35:49Z</dcterms:modified>
</cp:coreProperties>
</file>