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599" r:id="rId1"/>
    <p:sldMasterId id="2147486671" r:id="rId2"/>
    <p:sldMasterId id="2147486683" r:id="rId3"/>
  </p:sldMasterIdLst>
  <p:notesMasterIdLst>
    <p:notesMasterId r:id="rId33"/>
  </p:notesMasterIdLst>
  <p:sldIdLst>
    <p:sldId id="1127" r:id="rId4"/>
    <p:sldId id="1133" r:id="rId5"/>
    <p:sldId id="1101" r:id="rId6"/>
    <p:sldId id="1128" r:id="rId7"/>
    <p:sldId id="1105" r:id="rId8"/>
    <p:sldId id="1115" r:id="rId9"/>
    <p:sldId id="1126" r:id="rId10"/>
    <p:sldId id="1114" r:id="rId11"/>
    <p:sldId id="1107" r:id="rId12"/>
    <p:sldId id="1108" r:id="rId13"/>
    <p:sldId id="1104" r:id="rId14"/>
    <p:sldId id="1116" r:id="rId15"/>
    <p:sldId id="1110" r:id="rId16"/>
    <p:sldId id="1113" r:id="rId17"/>
    <p:sldId id="1111" r:id="rId18"/>
    <p:sldId id="1112" r:id="rId19"/>
    <p:sldId id="1109" r:id="rId20"/>
    <p:sldId id="1134" r:id="rId21"/>
    <p:sldId id="1119" r:id="rId22"/>
    <p:sldId id="1120" r:id="rId23"/>
    <p:sldId id="1132" r:id="rId24"/>
    <p:sldId id="1121" r:id="rId25"/>
    <p:sldId id="1122" r:id="rId26"/>
    <p:sldId id="1131" r:id="rId27"/>
    <p:sldId id="1129" r:id="rId28"/>
    <p:sldId id="1123" r:id="rId29"/>
    <p:sldId id="1080" r:id="rId30"/>
    <p:sldId id="1118" r:id="rId31"/>
    <p:sldId id="1053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FB23"/>
    <a:srgbClr val="F8FF0E"/>
    <a:srgbClr val="FFE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/>
    <p:restoredTop sz="85704"/>
  </p:normalViewPr>
  <p:slideViewPr>
    <p:cSldViewPr>
      <p:cViewPr varScale="1">
        <p:scale>
          <a:sx n="105" d="100"/>
          <a:sy n="105" d="100"/>
        </p:scale>
        <p:origin x="464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6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74CCE908-9E57-9F46-B945-A529FEA8F6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8B4CA573-7F5D-244E-B8BD-F3488CBF32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0313610C-FE22-5F47-84FF-7EBAB3189EC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5AE2FF73-140F-FA49-9F00-A77C433A4E0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>
            <a:extLst>
              <a:ext uri="{FF2B5EF4-FFF2-40B4-BE49-F238E27FC236}">
                <a16:creationId xmlns:a16="http://schemas.microsoft.com/office/drawing/2014/main" id="{38D46C80-C9CB-7A4F-92DC-D02EB4C4FA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>
            <a:extLst>
              <a:ext uri="{FF2B5EF4-FFF2-40B4-BE49-F238E27FC236}">
                <a16:creationId xmlns:a16="http://schemas.microsoft.com/office/drawing/2014/main" id="{23114B22-CD3C-7C4F-8ED2-8F9CBFFAC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CB26BD-9394-7E42-A60C-D8399D107D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This would be ~60 min without finishing globular cluster lecture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to start.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144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SEGUE1 and 2 got spectroscopy via plates/fibers on ~350,000 stars to study stars in the disk, halo, and streams (not bulge).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Yellow dots are NGP and SGP.</a:t>
            </a:r>
          </a:p>
        </p:txBody>
      </p:sp>
    </p:spTree>
    <p:extLst>
      <p:ext uri="{BB962C8B-B14F-4D97-AF65-F5344CB8AC3E}">
        <p14:creationId xmlns:p14="http://schemas.microsoft.com/office/powerpoint/2010/main" val="301692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top/bottom … different colored stars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note different distance scales on x axes … vertical lines cover 5 kpc (top) and 3 kpc (bottom)</a:t>
            </a:r>
          </a:p>
        </p:txBody>
      </p:sp>
    </p:spTree>
    <p:extLst>
      <p:ext uri="{BB962C8B-B14F-4D97-AF65-F5344CB8AC3E}">
        <p14:creationId xmlns:p14="http://schemas.microsoft.com/office/powerpoint/2010/main" val="2536770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008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Hercules and Virgo have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overdensities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049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888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Movie is a simulation of the Sagittarius stream in the presence of the Milky Way and Large </a:t>
            </a:r>
            <a:r>
              <a:rPr lang="en-US" dirty="0" err="1"/>
              <a:t>Magellanic</a:t>
            </a:r>
            <a:r>
              <a:rPr lang="en-US" dirty="0"/>
              <a:t> Cloud. The stars in Sagittarius are shown in red/yellow histogram, dark matter is shown in blue.  Past orbit of the Sagittarius dwarf is shown as a dotted blue line. The LMC is shown as a green circle and its past orbit is shown as a dashed green line. The yellow star and yellow nearly circular curve shows the solar orbit in this potential. The Milky Way center is shown as a red plus sign and its past orbit it shown as a red line.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5907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each group includes an ensemble of GCs, SGs, and Streams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only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Elqui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connected to Sagittarius dwarf galaxy … WTF</a:t>
            </a:r>
          </a:p>
        </p:txBody>
      </p:sp>
    </p:spTree>
    <p:extLst>
      <p:ext uri="{BB962C8B-B14F-4D97-AF65-F5344CB8AC3E}">
        <p14:creationId xmlns:p14="http://schemas.microsoft.com/office/powerpoint/2010/main" val="3959106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3505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530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917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>
            <a:extLst>
              <a:ext uri="{FF2B5EF4-FFF2-40B4-BE49-F238E27FC236}">
                <a16:creationId xmlns:a16="http://schemas.microsoft.com/office/drawing/2014/main" id="{BC4A61BF-E921-F543-B20E-AC3D39D9D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DE3266-D360-A142-8566-7B177618F7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CCC41553-7548-A948-96D0-7A01F0A3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70F36F32-97E6-EB45-A631-E1FAEBE91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588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Solid triangles = new Searle and Zinn measurements … open triangles = literature … circles from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Kukarkin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(1974)</a:t>
            </a:r>
          </a:p>
        </p:txBody>
      </p:sp>
    </p:spTree>
    <p:extLst>
      <p:ext uri="{BB962C8B-B14F-4D97-AF65-F5344CB8AC3E}">
        <p14:creationId xmlns:p14="http://schemas.microsoft.com/office/powerpoint/2010/main" val="190336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Solid triangles = new Searle and Zinn measurements … open triangles = literature … circles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fomr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Kukarkin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(1974)</a:t>
            </a:r>
          </a:p>
        </p:txBody>
      </p:sp>
    </p:spTree>
    <p:extLst>
      <p:ext uri="{BB962C8B-B14F-4D97-AF65-F5344CB8AC3E}">
        <p14:creationId xmlns:p14="http://schemas.microsoft.com/office/powerpoint/2010/main" val="2064377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Enceladus was offspring of Gaia (but so were a lot of folks … dumb name)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mass added in gas and dark matter</a:t>
            </a:r>
          </a:p>
        </p:txBody>
      </p:sp>
    </p:spTree>
    <p:extLst>
      <p:ext uri="{BB962C8B-B14F-4D97-AF65-F5344CB8AC3E}">
        <p14:creationId xmlns:p14="http://schemas.microsoft.com/office/powerpoint/2010/main" val="88502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544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30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13595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215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2580401F-D48A-E7B1-F8DD-74AE320FC6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789BED-33C4-194F-9D8A-6B54EA52FEFD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08CEC71A-C12B-C69E-BA5E-688F197652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CD028C93-CD53-7D7E-384E-5F4390546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84318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This was for review.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869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>
            <a:extLst>
              <a:ext uri="{FF2B5EF4-FFF2-40B4-BE49-F238E27FC236}">
                <a16:creationId xmlns:a16="http://schemas.microsoft.com/office/drawing/2014/main" id="{BC4A61BF-E921-F543-B20E-AC3D39D9DC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DE3266-D360-A142-8566-7B177618F7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CCC41553-7548-A948-96D0-7A01F0A3E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70F36F32-97E6-EB45-A631-E1FAEBE91F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7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845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SG and GC are different types of stellar systems … SS are just tidal productions from them</a:t>
            </a:r>
          </a:p>
        </p:txBody>
      </p:sp>
    </p:spTree>
    <p:extLst>
      <p:ext uri="{BB962C8B-B14F-4D97-AF65-F5344CB8AC3E}">
        <p14:creationId xmlns:p14="http://schemas.microsoft.com/office/powerpoint/2010/main" val="228516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062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Arcturus Stream includes Arcturus … low metals not confirmed, really a mixture … maybe result of merger or just a moving group</a:t>
            </a:r>
          </a:p>
        </p:txBody>
      </p:sp>
    </p:spTree>
    <p:extLst>
      <p:ext uri="{BB962C8B-B14F-4D97-AF65-F5344CB8AC3E}">
        <p14:creationId xmlns:p14="http://schemas.microsoft.com/office/powerpoint/2010/main" val="1657687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4901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73207B3B-8635-3A43-AB25-486F7A44B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9E746-850A-2D47-BD32-7B519272E67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F9F69A78-BA2E-EA41-BE72-5B9080F7B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FD7C532E-180A-B540-BDE2-BA2FE6DCA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Vega shows Balmer jump … caused by electrons being completely ionized directly from the second energy level of H, creating a continuum of absorption at shorter wavelengths</a:t>
            </a:r>
          </a:p>
        </p:txBody>
      </p:sp>
    </p:spTree>
    <p:extLst>
      <p:ext uri="{BB962C8B-B14F-4D97-AF65-F5344CB8AC3E}">
        <p14:creationId xmlns:p14="http://schemas.microsoft.com/office/powerpoint/2010/main" val="291714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BCD46F-DDE7-694D-A4EC-5E6979D11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951FE9-A9F3-2E48-BF4B-84725D762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BE4224-6F03-0648-A3B0-C4D30D080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B20D8-9952-164E-8BE0-F1AB34157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79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D2B0AA-7658-6F49-8C70-8E47557D64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A333C-FA2B-9C4E-B229-DECBD3B6E4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6BE19E-A354-A34F-A749-7F9934D9A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7C263-6D54-EC4B-AF28-32D2FA3FF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E14B9A-F644-BD40-BAA7-CBC27D390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A3BD7B-670B-1D45-8FF6-A107D17E4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00A928-8C0A-E047-9310-9B4C1390A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B275-DD31-7A47-A3EE-08461C500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995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32FF9A-523D-034F-8BBC-3C82F24BB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136F8F-A625-5440-B209-030464009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33E2F7-5FB1-5549-A484-237966561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35FBE-26F1-6447-9A28-2897CB071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98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B7FB1E-F5B9-964F-A35E-2079F42A8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4F3E14-806A-5146-B534-5433A1022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438358-5E18-F448-87CD-87A8A1786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B89B5-AFAC-2B41-BE50-3B3A7C4FD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766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5DCFA2-8B77-D641-8FA7-98AE7814F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0EFC0A-E68E-C84B-977C-23DCA889E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F1DBCE-FEA2-C345-8689-E5F97FFE4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BAF6-68E7-A045-B344-391A8E4C9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909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307250-7332-C04F-BFE9-7F196C773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AE9A5B-82BA-5047-A91B-39EB6639E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43306-C222-7A49-B1D0-8826A3173E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A4C6C-91D8-6246-AC66-14B1AEAED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52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F4904F-2FBE-D149-ABD4-7F8D4C6F1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1934454-5307-4042-ABC3-D67A59475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EF150C-FA67-EC42-8E8E-F0A90EC09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9313-E94F-FD4D-8748-F9167F0E63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06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94F378-1C68-B54F-9D7C-50EAD181D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AC5E3A-9434-A14A-89D8-AB9DDCF96E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C638CC-FCEF-AA4C-B440-E9689E7F2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2EB34-1AEA-DE4E-95DF-86D060240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811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1FBB9A4-91B6-FC4B-AC33-5C7B916631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D1DE1C-1F92-6246-A566-0AE741B46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80555C-2D5F-154B-800F-9B2AD1B0B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191F3-953C-DB47-A1A6-791F209C9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835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0AA655-CABA-D648-B172-AE1EBAC30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F6225-E419-6D4B-9A49-7DB9C2F561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CEBD7-780F-B64D-A21C-AB8EA7680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48F3-004B-974E-977A-1F1D83312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81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567F30-3853-C041-AD87-ABA859A5B7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DC2AE8-ABAA-E544-9049-BFCB79243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C79D83-77B2-6A4A-A7D0-42C02220B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8F56E-D164-EA47-941B-73CE4A8A9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696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013F0D-454C-4840-A513-26F848F475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F8907-9971-A94A-A038-1F6804D82E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507998-9943-894D-AC6C-DA6C68AE1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E776F-D273-6940-BCD4-C9D1B55C9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758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45339D-5A54-1044-8AD5-8C5DB0AB7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418F2-6A62-C441-B6FA-B196FBF59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3D4FD7-5693-3F4A-883D-D2F230C715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EDD2-1DE9-B04A-B742-560BEC7D6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975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96C790-6118-3348-A77E-95A7ED6E3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0BE3E8-5D4E-8041-BA0C-75F1D8674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65C455-AA4C-9E42-B58F-10293F9B49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05242-0A89-DE4F-994F-F8DF433DF7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98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AC08C0-16D7-962E-B354-E04349365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9CCEF4-F822-748D-5F1E-AD76E8CB4C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435775-8942-A938-70DF-A7345307A8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1B20B0-5633-1546-B749-BE30031CC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561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7C6D47-40CE-8DC1-997F-4E0AAB9B2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64763-E714-FC6A-D61E-BD9CC3C45F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63AE7D-C2FE-F7D7-C5B6-29747270D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398449-1E32-3A43-B12C-7768729E4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49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BD3544-D010-5F1A-3905-A39E7827B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54C077-FE86-DE27-F2F0-F94022667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FAD4FC-D126-B54B-2C98-1A4EA1E97B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F56991-CA67-D540-B1AB-489FA8055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54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C97CA-C3D1-4471-7AB2-DBE1CEE875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2EAE6-D891-8665-1403-1A04ACB74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04171-0407-7B8A-6C5A-0E4CD84FB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2BE80B7-647D-7342-9A3D-87FED11344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920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6000C5-C8CF-9E63-0BF9-825668B5F9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19EB7F-366D-1F5E-17F2-EF600B61C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83F732-FDF1-35D8-F614-91CA8F335A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89C803-E67F-E045-9F79-DF6ED15733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146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478F72-37C6-0C64-B514-464247F48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A0A28C-E385-3649-C88B-35828A752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125C25-0DCE-6CA4-0BE1-E16D0BF3B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9BE893-6046-BD42-87E8-50703E41A6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37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7D420B-6544-17C3-5762-31C6DE8DC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56B978B-332D-F66C-8AD4-747A32A7F2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D0BD44-7A88-BA60-D4FB-01F4B0BE0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37FB594-10B7-6B42-A150-F443B7A74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29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29DE61-DA5F-404B-A956-82E6034E8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013588-8590-EA4F-A2F7-7C869FF3A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039D52-7A5D-3045-A0EF-2F83E4F67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FD1D-F082-5F4A-92D8-F410154CA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69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09130-4AEC-8498-E6D3-950DDE6BA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1794D-F349-E7DE-49D7-DD8DDDBDE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A770F-FBC5-DB53-D51A-C6D2C9F00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4C61EE-19C1-9340-A4D3-E14E851A3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7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FB51B-8060-36CA-5512-E4A68789A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DBE16-C3E3-5188-E8C1-A42B57BDBF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50943-7228-2BAD-5DED-AF1A3513D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1C226-77BB-FE4C-9713-39C26CF60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970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804398-99EC-B03F-0847-17DCDED669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24DB0B-8665-1A43-ADC3-558AC5EFFC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8ADCCC-8EA7-4BBB-487F-D9BC018092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9A8D38B-E687-E44B-B61D-18381310A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901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14EC00-53B3-1890-2B5C-F835607224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D26984-6ABC-02B2-A226-A368C4ADDC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CFEFBE-41EE-127F-1150-548877211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DD466F-208C-AE4D-A8A7-6279242D5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5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417E09-6FE2-9445-BD50-DAA702AB1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47B43-BCE5-2A47-AC98-538E10E569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665E83-D51A-8B4F-B733-D29F03399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5E20C-F6A9-4942-9B5D-267E4612B5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53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06386E-6A59-6B46-B58F-5A5119E47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D76BBC-AA5E-B745-9153-96E47A884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10CDBE-4265-7D4A-8396-A148B0FB9A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AA18-729F-404D-9C9A-45816D77E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04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4AE226-9D29-4F4E-8B5B-086992612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2E50F9-1335-7A41-B9E9-987F8C557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196B19-467E-9142-996F-D50B8B2982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41AA0-EBCF-5C4F-B40C-71D25F2E2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C3D108-3627-D341-A62E-D29D1745B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4D2F5F-506F-A44A-BC4E-6581D33CD7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16308C-FE61-184F-8F3E-CBC19E6E3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37C55-ECFD-9F48-8F6A-C412A86FBF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74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08A703-5E73-8E4E-B42C-5D8D7F9510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E277BF-FC49-C64B-B031-5ED63FE79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8D5BC-E583-8740-827A-0E013D13DE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E4785-D5A2-EA4E-A00F-F27360CD0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81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75712-7C69-2B41-B0F2-1D15F9C0D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FA65C-E421-1242-89D3-3978825868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FD8C71-7130-4145-A99D-2263C95CA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3E13-A274-224A-B39E-AAE687B1E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86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2E34CE-7621-754E-8AD6-B5028B2F8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D954E1-81E7-9D4A-B06F-EFE0DDC93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9AD49401-FA4D-8F43-AEBA-4E4C657A74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66FB5D7A-A568-7549-9089-36E07A4666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2" name="Rectangle 6">
            <a:extLst>
              <a:ext uri="{FF2B5EF4-FFF2-40B4-BE49-F238E27FC236}">
                <a16:creationId xmlns:a16="http://schemas.microsoft.com/office/drawing/2014/main" id="{CDF39B94-F29E-7743-90F0-2D522498E6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DCCA7DC-1323-DA4B-ADB2-D9B64843E5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4724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600" r:id="rId1"/>
    <p:sldLayoutId id="2147486601" r:id="rId2"/>
    <p:sldLayoutId id="2147486602" r:id="rId3"/>
    <p:sldLayoutId id="2147486603" r:id="rId4"/>
    <p:sldLayoutId id="2147486604" r:id="rId5"/>
    <p:sldLayoutId id="2147486605" r:id="rId6"/>
    <p:sldLayoutId id="2147486606" r:id="rId7"/>
    <p:sldLayoutId id="2147486607" r:id="rId8"/>
    <p:sldLayoutId id="2147486608" r:id="rId9"/>
    <p:sldLayoutId id="2147486609" r:id="rId10"/>
    <p:sldLayoutId id="21474866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6DAD41BA-AEF7-BD4F-8DBB-47C5424F9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2A5988B5-32CA-FB4B-9771-BE0CCFA6CC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82660" name="Rectangle 4">
            <a:extLst>
              <a:ext uri="{FF2B5EF4-FFF2-40B4-BE49-F238E27FC236}">
                <a16:creationId xmlns:a16="http://schemas.microsoft.com/office/drawing/2014/main" id="{372F48F4-020B-5D4D-8E11-A233D5C145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1" name="Rectangle 5">
            <a:extLst>
              <a:ext uri="{FF2B5EF4-FFF2-40B4-BE49-F238E27FC236}">
                <a16:creationId xmlns:a16="http://schemas.microsoft.com/office/drawing/2014/main" id="{58802219-9790-DD42-AE7A-7EE5D48AE3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2662" name="Rectangle 6">
            <a:extLst>
              <a:ext uri="{FF2B5EF4-FFF2-40B4-BE49-F238E27FC236}">
                <a16:creationId xmlns:a16="http://schemas.microsoft.com/office/drawing/2014/main" id="{4795CBBA-43DC-F542-8DD5-F28B047411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CCC960-641B-9C44-8D79-B11EE82EE1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0335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672" r:id="rId1"/>
    <p:sldLayoutId id="2147486673" r:id="rId2"/>
    <p:sldLayoutId id="2147486674" r:id="rId3"/>
    <p:sldLayoutId id="2147486675" r:id="rId4"/>
    <p:sldLayoutId id="2147486676" r:id="rId5"/>
    <p:sldLayoutId id="2147486677" r:id="rId6"/>
    <p:sldLayoutId id="2147486678" r:id="rId7"/>
    <p:sldLayoutId id="2147486679" r:id="rId8"/>
    <p:sldLayoutId id="2147486680" r:id="rId9"/>
    <p:sldLayoutId id="2147486681" r:id="rId10"/>
    <p:sldLayoutId id="2147486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182E845-4C5F-9A1D-3E42-633002DB7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78A8FFB-311E-AF20-554A-1341B0FEF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49B7EF-D076-4517-B88B-627EC13438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baseline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62E4460-5E49-6E84-56DA-E0A2BD814E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baseline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Planetary Sciences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6A92E1-CE0D-F8D0-9E2B-67763DFD10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235B2E0-E5CD-C24D-8C69-7B1F25B67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3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84" r:id="rId1"/>
    <p:sldLayoutId id="2147486685" r:id="rId2"/>
    <p:sldLayoutId id="2147486686" r:id="rId3"/>
    <p:sldLayoutId id="2147486687" r:id="rId4"/>
    <p:sldLayoutId id="2147486688" r:id="rId5"/>
    <p:sldLayoutId id="2147486689" r:id="rId6"/>
    <p:sldLayoutId id="2147486690" r:id="rId7"/>
    <p:sldLayoutId id="2147486691" r:id="rId8"/>
    <p:sldLayoutId id="2147486692" r:id="rId9"/>
    <p:sldLayoutId id="2147486693" r:id="rId10"/>
    <p:sldLayoutId id="214748669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2BFBC54-DC5C-1A42-99DC-58E133E76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822960"/>
            <a:ext cx="7258050" cy="580644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774AB60-C3A4-1C4E-96E4-70B870EC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Tidal Streams</a:t>
            </a:r>
          </a:p>
        </p:txBody>
      </p:sp>
    </p:spTree>
    <p:extLst>
      <p:ext uri="{BB962C8B-B14F-4D97-AF65-F5344CB8AC3E}">
        <p14:creationId xmlns:p14="http://schemas.microsoft.com/office/powerpoint/2010/main" val="387852530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74E6A-6424-8C46-979B-6D914A5AB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SDSS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86844-1021-6248-9D8A-AF6B873540B1}"/>
              </a:ext>
            </a:extLst>
          </p:cNvPr>
          <p:cNvSpPr txBox="1"/>
          <p:nvPr/>
        </p:nvSpPr>
        <p:spPr>
          <a:xfrm>
            <a:off x="1335278" y="5791200"/>
            <a:ext cx="6513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primarily toward the north and south Galactic poles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A806D021-97A5-5149-8DE0-D279D3D13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8839200" cy="44196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0DFA0D9-C376-8B4A-AE69-EA36444E8A52}"/>
              </a:ext>
            </a:extLst>
          </p:cNvPr>
          <p:cNvSpPr/>
          <p:nvPr/>
        </p:nvSpPr>
        <p:spPr>
          <a:xfrm flipV="1">
            <a:off x="2362200" y="22860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03F914-01E1-B147-BDC4-67E8025914EC}"/>
              </a:ext>
            </a:extLst>
          </p:cNvPr>
          <p:cNvSpPr txBox="1"/>
          <p:nvPr/>
        </p:nvSpPr>
        <p:spPr>
          <a:xfrm>
            <a:off x="2133600" y="4343400"/>
            <a:ext cx="4955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16h                       12h                        08h                       04h                         00h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0AF8AB-DCAB-114E-8727-F370FA52E930}"/>
              </a:ext>
            </a:extLst>
          </p:cNvPr>
          <p:cNvSpPr/>
          <p:nvPr/>
        </p:nvSpPr>
        <p:spPr>
          <a:xfrm flipV="1">
            <a:off x="6934200" y="3810000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73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E442E-3E47-124D-B27D-ACC768B8971A}"/>
              </a:ext>
            </a:extLst>
          </p:cNvPr>
          <p:cNvSpPr txBox="1"/>
          <p:nvPr/>
        </p:nvSpPr>
        <p:spPr>
          <a:xfrm>
            <a:off x="1605483" y="6172200"/>
            <a:ext cx="5933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includes thin disk + thick disk + best oblong halo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ED8FBB0-8D18-C44C-A455-4160ABED2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81318"/>
            <a:ext cx="7315200" cy="5138482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C82E27E3-B754-6249-A8CB-BEC71B4F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SDSS</a:t>
            </a:r>
          </a:p>
        </p:txBody>
      </p:sp>
    </p:spTree>
    <p:extLst>
      <p:ext uri="{BB962C8B-B14F-4D97-AF65-F5344CB8AC3E}">
        <p14:creationId xmlns:p14="http://schemas.microsoft.com/office/powerpoint/2010/main" val="12892877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E442E-3E47-124D-B27D-ACC768B8971A}"/>
              </a:ext>
            </a:extLst>
          </p:cNvPr>
          <p:cNvSpPr txBox="1"/>
          <p:nvPr/>
        </p:nvSpPr>
        <p:spPr>
          <a:xfrm>
            <a:off x="1732921" y="6172200"/>
            <a:ext cx="5678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blong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halo subtraction reveals residual substructures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82E27E3-B754-6249-A8CB-BEC71B4F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SDSS</a:t>
            </a:r>
          </a:p>
        </p:txBody>
      </p:sp>
      <p:pic>
        <p:nvPicPr>
          <p:cNvPr id="6" name="Picture 5" descr="Shape, logo&#10;&#10;Description automatically generated">
            <a:extLst>
              <a:ext uri="{FF2B5EF4-FFF2-40B4-BE49-F238E27FC236}">
                <a16:creationId xmlns:a16="http://schemas.microsoft.com/office/drawing/2014/main" id="{5046BD20-55AD-4A4C-B426-64050CE91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38200"/>
            <a:ext cx="7315200" cy="515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191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ap&#10;&#10;Description automatically generated">
            <a:extLst>
              <a:ext uri="{FF2B5EF4-FFF2-40B4-BE49-F238E27FC236}">
                <a16:creationId xmlns:a16="http://schemas.microsoft.com/office/drawing/2014/main" id="{84E5ECBF-F6BB-1948-9D1A-8E7278357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46916"/>
            <a:ext cx="8188667" cy="407748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ED3B35-EEAB-5F4E-B724-572574774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SDSS Tidal Streams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E7909-AEA5-7141-BBF2-774CBE1C5CB5}"/>
              </a:ext>
            </a:extLst>
          </p:cNvPr>
          <p:cNvSpPr txBox="1"/>
          <p:nvPr/>
        </p:nvSpPr>
        <p:spPr>
          <a:xfrm>
            <a:off x="843308" y="4769584"/>
            <a:ext cx="72252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noProof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</a:t>
            </a:r>
            <a:r>
              <a:rPr lang="en-US" sz="2000" noProof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… color indicates distance, intensity indicates #stars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Sagittarius … from dwarf galaxy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Orphan … from Ursa Major dwarf galaxy (maybe)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	Monoceros Ring … encircles MW disk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Palomar 5 … shown in GC discussion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	+ new MW companions in circles (2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GCs + dwarf galaxies)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E442E-3E47-124D-B27D-ACC768B8971A}"/>
              </a:ext>
            </a:extLst>
          </p:cNvPr>
          <p:cNvSpPr txBox="1"/>
          <p:nvPr/>
        </p:nvSpPr>
        <p:spPr>
          <a:xfrm>
            <a:off x="3163600" y="1219200"/>
            <a:ext cx="278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SDSS “Field of Streams”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660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E442E-3E47-124D-B27D-ACC768B8971A}"/>
              </a:ext>
            </a:extLst>
          </p:cNvPr>
          <p:cNvSpPr txBox="1"/>
          <p:nvPr/>
        </p:nvSpPr>
        <p:spPr>
          <a:xfrm>
            <a:off x="228600" y="5461337"/>
            <a:ext cx="8640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streams projected on the sky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densest point to Sagittarius dwarf spheroidal galaxy (dis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covered by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Ibata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+ 1994)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Bright stream + Faint stream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45B17-7339-CF4F-B4A9-1CA631AF2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51836"/>
            <a:ext cx="8763000" cy="437292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508E731-8BD8-3449-B497-590966E36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SDSS Tidal Streams</a:t>
            </a:r>
          </a:p>
        </p:txBody>
      </p:sp>
    </p:spTree>
    <p:extLst>
      <p:ext uri="{BB962C8B-B14F-4D97-AF65-F5344CB8AC3E}">
        <p14:creationId xmlns:p14="http://schemas.microsoft.com/office/powerpoint/2010/main" val="4072701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E442E-3E47-124D-B27D-ACC768B8971A}"/>
              </a:ext>
            </a:extLst>
          </p:cNvPr>
          <p:cNvSpPr txBox="1"/>
          <p:nvPr/>
        </p:nvSpPr>
        <p:spPr>
          <a:xfrm>
            <a:off x="1917106" y="5540345"/>
            <a:ext cx="5406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watch?v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=WW-ps2zg89s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5FB6BD-F116-7C4C-B4FF-CCC94B285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94" y="1255458"/>
            <a:ext cx="4441444" cy="333108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4912FE6-61CA-DA42-BAE3-04CE3CFF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Tidal Streams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29FD8-E268-6A45-B315-14867A9CE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889000"/>
            <a:ext cx="3835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68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E442E-3E47-124D-B27D-ACC768B8971A}"/>
              </a:ext>
            </a:extLst>
          </p:cNvPr>
          <p:cNvSpPr txBox="1"/>
          <p:nvPr/>
        </p:nvSpPr>
        <p:spPr>
          <a:xfrm>
            <a:off x="0" y="2057400"/>
            <a:ext cx="891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 mergers by connecting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170 globular clusters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46 satellite galaxies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41 stellar streams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dynamically evolved GC+SG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257 halo objects!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EDR3 +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radvel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match angular momenta along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  orbits in 3D space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groups: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Sagittarius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(2) Cetus, (3)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Gaia-Enceladus/Sausage, (4)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LMS-1/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Wukong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                   (5) Arjuna/Sequoia/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I’itoi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(6) Pontus (new)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connects streams to objects … maps construction of Milky Way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89BCD6-335C-7246-9843-8E05F38F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Tidal Streams 2022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B5DA98D-10AE-304E-B0A1-4178987B2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322" y="1828800"/>
            <a:ext cx="5069078" cy="3621575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BE149F2-DD38-9B44-9C89-5B60C9A24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62000"/>
            <a:ext cx="4858053" cy="10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9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6464C-9893-BC41-891B-7E3AFB45D3CF}"/>
              </a:ext>
            </a:extLst>
          </p:cNvPr>
          <p:cNvSpPr txBox="1"/>
          <p:nvPr/>
        </p:nvSpPr>
        <p:spPr>
          <a:xfrm>
            <a:off x="1219200" y="838200"/>
            <a:ext cx="68355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something big (MW) …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… out of something small (dwarf galaxies …)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D82D71-57FE-8746-AF23-AB76B779C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Putting it All Together</a:t>
            </a:r>
          </a:p>
        </p:txBody>
      </p:sp>
      <p:pic>
        <p:nvPicPr>
          <p:cNvPr id="7" name="Picture 6" descr="Cartoon characters on a red carpet&#10;&#10;Description automatically generated">
            <a:extLst>
              <a:ext uri="{FF2B5EF4-FFF2-40B4-BE49-F238E27FC236}">
                <a16:creationId xmlns:a16="http://schemas.microsoft.com/office/drawing/2014/main" id="{6114F084-3406-944C-B348-E6BB02FDD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270" y="1905000"/>
            <a:ext cx="5791200" cy="4226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A6EC2C-A31D-0326-504A-607475E9AD8F}"/>
              </a:ext>
            </a:extLst>
          </p:cNvPr>
          <p:cNvSpPr txBox="1"/>
          <p:nvPr/>
        </p:nvSpPr>
        <p:spPr>
          <a:xfrm>
            <a:off x="2737316" y="6248400"/>
            <a:ext cx="3623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tidal streams are current evidence</a:t>
            </a:r>
          </a:p>
        </p:txBody>
      </p:sp>
    </p:spTree>
    <p:extLst>
      <p:ext uri="{BB962C8B-B14F-4D97-AF65-F5344CB8AC3E}">
        <p14:creationId xmlns:p14="http://schemas.microsoft.com/office/powerpoint/2010/main" val="2097088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6464C-9893-BC41-891B-7E3AFB45D3CF}"/>
              </a:ext>
            </a:extLst>
          </p:cNvPr>
          <p:cNvSpPr txBox="1"/>
          <p:nvPr/>
        </p:nvSpPr>
        <p:spPr>
          <a:xfrm>
            <a:off x="1711715" y="914400"/>
            <a:ext cx="56743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are the implications?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MW eating smaller galaxies … bottom-up formation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Galactic halo continues to grow … gets homogenized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D82D71-57FE-8746-AF23-AB76B779C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C35A2-7870-CB44-AEB3-2F3E527E8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133600"/>
            <a:ext cx="6441418" cy="2718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994D85-15C7-9D42-A9F4-D94D00A4DC05}"/>
              </a:ext>
            </a:extLst>
          </p:cNvPr>
          <p:cNvSpPr txBox="1"/>
          <p:nvPr/>
        </p:nvSpPr>
        <p:spPr>
          <a:xfrm>
            <a:off x="479187" y="5077361"/>
            <a:ext cx="81662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BUT!!!  early model of MW construction in 1962 … still called “ELS model”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turns out to be wrong, but reasoning useful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Key Point: stellar metallicity holds clues to MW formation</a:t>
            </a:r>
          </a:p>
        </p:txBody>
      </p:sp>
    </p:spTree>
    <p:extLst>
      <p:ext uri="{BB962C8B-B14F-4D97-AF65-F5344CB8AC3E}">
        <p14:creationId xmlns:p14="http://schemas.microsoft.com/office/powerpoint/2010/main" val="2286681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6464C-9893-BC41-891B-7E3AFB45D3CF}"/>
              </a:ext>
            </a:extLst>
          </p:cNvPr>
          <p:cNvSpPr txBox="1"/>
          <p:nvPr/>
        </p:nvSpPr>
        <p:spPr>
          <a:xfrm>
            <a:off x="5325841" y="1076265"/>
            <a:ext cx="3402855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 with large UV excess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(= low metallicity, open points)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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Galactic orbits with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high eccentricity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 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metallicity stars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far from MW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MW collapses as it forms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stars start on circular orbits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gas collapses to center/disk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mass inside orbit increases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orbits become eccentric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older/low metallicity stars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outer halo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836A28-5FDB-0F41-9165-A01078BE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2F762F-695A-2942-9332-3FD476119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4898390" cy="37679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2AF0E-591C-3A47-B56B-93B33942BFB7}"/>
              </a:ext>
            </a:extLst>
          </p:cNvPr>
          <p:cNvSpPr txBox="1"/>
          <p:nvPr/>
        </p:nvSpPr>
        <p:spPr>
          <a:xfrm>
            <a:off x="152400" y="4724400"/>
            <a:ext cx="1731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Eggen+ (1962)</a:t>
            </a:r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8FEF1A82-ED40-164E-AFA2-7FBA8F98B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86000"/>
            <a:ext cx="4937933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92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215B7E-AE0A-1B43-989E-1F6360812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Proposal Future Bits</a:t>
            </a:r>
          </a:p>
        </p:txBody>
      </p:sp>
      <p:sp>
        <p:nvSpPr>
          <p:cNvPr id="1404933" name="Rectangle 5">
            <a:extLst>
              <a:ext uri="{FF2B5EF4-FFF2-40B4-BE49-F238E27FC236}">
                <a16:creationId xmlns:a16="http://schemas.microsoft.com/office/drawing/2014/main" id="{F6EDCE70-3F11-884D-AF09-9852D2EE2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45344"/>
            <a:ext cx="3505200" cy="278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Thursday 04 APR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Budget and Justification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Thursday 11 APR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Facilities and Mentoring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Thursday 25 APR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Final Proposal = 5 pieces</a:t>
            </a:r>
          </a:p>
        </p:txBody>
      </p:sp>
      <p:pic>
        <p:nvPicPr>
          <p:cNvPr id="205828" name="Picture 2" descr="Screen Shot 2020-01-20 at 11.15.33 PM.png">
            <a:extLst>
              <a:ext uri="{FF2B5EF4-FFF2-40B4-BE49-F238E27FC236}">
                <a16:creationId xmlns:a16="http://schemas.microsoft.com/office/drawing/2014/main" id="{C86B1438-73F9-B347-8C35-2B94D5607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9" name="Picture 3" descr="Screen Shot 2020-01-20 at 11.18.30 PM.png">
            <a:extLst>
              <a:ext uri="{FF2B5EF4-FFF2-40B4-BE49-F238E27FC236}">
                <a16:creationId xmlns:a16="http://schemas.microsoft.com/office/drawing/2014/main" id="{35EFE92E-EAE4-054E-AB2E-6B9FD7474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343400"/>
            <a:ext cx="3444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0F53B53-48C5-AC5D-0692-1FF2E4B5F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830656"/>
            <a:ext cx="3657600" cy="351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9991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6464C-9893-BC41-891B-7E3AFB45D3CF}"/>
              </a:ext>
            </a:extLst>
          </p:cNvPr>
          <p:cNvSpPr txBox="1"/>
          <p:nvPr/>
        </p:nvSpPr>
        <p:spPr>
          <a:xfrm>
            <a:off x="1328169" y="5077361"/>
            <a:ext cx="64876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Searle and Zinn (1978) metallicities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of red giants in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globulars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showed ELS did not work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 radial abundance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gra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instead … “fragmented accretion” to create MW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E38AD8-30A5-CD47-8455-2CD3B4EE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DB512A-25ED-3645-8B21-C2100B9C4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47800"/>
            <a:ext cx="6395400" cy="3373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7A0383-7509-964A-A672-FCE84A0CDB25}"/>
              </a:ext>
            </a:extLst>
          </p:cNvPr>
          <p:cNvSpPr txBox="1"/>
          <p:nvPr/>
        </p:nvSpPr>
        <p:spPr>
          <a:xfrm>
            <a:off x="1024525" y="838200"/>
            <a:ext cx="7048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a careful study of metallicities at various distances from MW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74F35-4916-F142-885E-612278AA09B1}"/>
              </a:ext>
            </a:extLst>
          </p:cNvPr>
          <p:cNvSpPr/>
          <p:nvPr/>
        </p:nvSpPr>
        <p:spPr>
          <a:xfrm>
            <a:off x="1600200" y="4191000"/>
            <a:ext cx="6095999" cy="63075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40C3D2-282F-6545-AEEC-192AEB8EF711}"/>
              </a:ext>
            </a:extLst>
          </p:cNvPr>
          <p:cNvSpPr/>
          <p:nvPr/>
        </p:nvSpPr>
        <p:spPr>
          <a:xfrm>
            <a:off x="1600200" y="3200400"/>
            <a:ext cx="6095999" cy="4572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56266-64BC-7947-803D-B5527CA5F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371600"/>
            <a:ext cx="5391150" cy="365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9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6464C-9893-BC41-891B-7E3AFB45D3CF}"/>
              </a:ext>
            </a:extLst>
          </p:cNvPr>
          <p:cNvSpPr txBox="1"/>
          <p:nvPr/>
        </p:nvSpPr>
        <p:spPr>
          <a:xfrm>
            <a:off x="1436372" y="5385137"/>
            <a:ext cx="62712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slight trend in [Fe/H] for GCs with distance from GC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It’s complicated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E38AD8-30A5-CD47-8455-2CD3B4EE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Construction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A0383-7509-964A-A672-FCE84A0CDB25}"/>
              </a:ext>
            </a:extLst>
          </p:cNvPr>
          <p:cNvSpPr txBox="1"/>
          <p:nvPr/>
        </p:nvSpPr>
        <p:spPr>
          <a:xfrm>
            <a:off x="1024525" y="838200"/>
            <a:ext cx="7048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need a careful study of metallicities at various distances from MW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56266-64BC-7947-803D-B5527CA5F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6" y="1371600"/>
            <a:ext cx="4833194" cy="3275831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4ACD7AE3-5BD6-AB4D-8AAF-45ABC5052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113" y="1371600"/>
            <a:ext cx="3933487" cy="372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3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16464C-9893-BC41-891B-7E3AFB45D3CF}"/>
                  </a:ext>
                </a:extLst>
              </p:cNvPr>
              <p:cNvSpPr txBox="1"/>
              <p:nvPr/>
            </p:nvSpPr>
            <p:spPr>
              <a:xfrm>
                <a:off x="5638801" y="1240572"/>
                <a:ext cx="3552576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Gaia-Enceladus = Gaia-Sausage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SDSS + </a:t>
                </a:r>
                <a:r>
                  <a:rPr kumimoji="0" lang="en-US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Gaia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 DR2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orbits have e ~ 0.9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[Fe/H] &gt; -1.7</a:t>
                </a: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merger 8-11 </a:t>
                </a:r>
                <a:r>
                  <a:rPr lang="en-US" sz="20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Gyr</a:t>
                </a:r>
                <a:r>
                  <a:rPr lang="en-US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ago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>
                  <a:defRPr/>
                </a:pPr>
                <a:r>
                  <a:rPr lang="en-US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 X 10</a:t>
                </a:r>
                <a:r>
                  <a:rPr lang="en-US" sz="2000" baseline="30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000" baseline="-250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baseline="-250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⊙</m:t>
                    </m:r>
                  </m:oMath>
                </a14:m>
                <a:r>
                  <a:rPr lang="en-US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stars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+ at least </a:t>
                </a:r>
                <a:r>
                  <a:rPr lang="en-US" sz="20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globulars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 to MW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uffed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34" charset="-128"/>
                    <a:cs typeface="Times New Roman" panose="02020603050405020304" pitchFamily="18" charset="0"/>
                  </a:rPr>
                  <a:t> up thin disk to thick disk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 gas collapsed to thin disk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C16464C-9893-BC41-891B-7E3AFB45D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1240572"/>
                <a:ext cx="3552576" cy="3785652"/>
              </a:xfrm>
              <a:prstGeom prst="rect">
                <a:avLst/>
              </a:prstGeom>
              <a:blipFill>
                <a:blip r:embed="rId3"/>
                <a:stretch>
                  <a:fillRect l="-1429" t="-669" r="-1429" b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E12FA75-531E-3E41-867B-E9E0C1FC2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Construction</a:t>
            </a:r>
          </a:p>
        </p:txBody>
      </p:sp>
      <p:pic>
        <p:nvPicPr>
          <p:cNvPr id="5" name="Picture 4" descr="A picture containing star, dark&#10;&#10;Description automatically generated">
            <a:extLst>
              <a:ext uri="{FF2B5EF4-FFF2-40B4-BE49-F238E27FC236}">
                <a16:creationId xmlns:a16="http://schemas.microsoft.com/office/drawing/2014/main" id="{A16397CA-88C0-1F4E-ADFB-801262E1F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0"/>
            <a:ext cx="5368119" cy="4495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8A851E-3846-F145-A9EB-7E82E29B6062}"/>
              </a:ext>
            </a:extLst>
          </p:cNvPr>
          <p:cNvSpPr/>
          <p:nvPr/>
        </p:nvSpPr>
        <p:spPr>
          <a:xfrm>
            <a:off x="6400800" y="5410200"/>
            <a:ext cx="21940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Helmi+ (2018)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Deason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(2018)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Myeong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(2018)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Belo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(2018)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27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6464C-9893-BC41-891B-7E3AFB45D3CF}"/>
              </a:ext>
            </a:extLst>
          </p:cNvPr>
          <p:cNvSpPr txBox="1"/>
          <p:nvPr/>
        </p:nvSpPr>
        <p:spPr>
          <a:xfrm>
            <a:off x="3668547" y="4811365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Gaia-Enceladus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B553C-2434-E042-8AC4-3E4843D5F198}"/>
              </a:ext>
            </a:extLst>
          </p:cNvPr>
          <p:cNvSpPr/>
          <p:nvPr/>
        </p:nvSpPr>
        <p:spPr>
          <a:xfrm>
            <a:off x="189097" y="6210739"/>
            <a:ext cx="2194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Helmi+ (2018)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8F6E97A-2C1B-EA4B-944E-A5AA0613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Construction</a:t>
            </a: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66B8FE29-1393-B94F-B5C0-568A4792B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97" y="988120"/>
            <a:ext cx="4306703" cy="37362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6521C5-986D-554B-B0CF-39E315196818}"/>
              </a:ext>
            </a:extLst>
          </p:cNvPr>
          <p:cNvSpPr txBox="1"/>
          <p:nvPr/>
        </p:nvSpPr>
        <p:spPr>
          <a:xfrm>
            <a:off x="516826" y="5105400"/>
            <a:ext cx="3978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velocity distribution</a:t>
            </a:r>
          </a:p>
          <a:p>
            <a:pPr lvl="0" algn="ctr"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slightly retrograde revolution in MW</a:t>
            </a:r>
          </a:p>
        </p:txBody>
      </p:sp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91FD2DF8-1A00-804C-BFC2-5FBDC4614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988120"/>
            <a:ext cx="4221139" cy="3736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DA9E23-CE7C-644E-89AC-743056A8FDA6}"/>
              </a:ext>
            </a:extLst>
          </p:cNvPr>
          <p:cNvSpPr txBox="1"/>
          <p:nvPr/>
        </p:nvSpPr>
        <p:spPr>
          <a:xfrm>
            <a:off x="5309830" y="5105400"/>
            <a:ext cx="32321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[Fe/H] / alpha elements</a:t>
            </a:r>
          </a:p>
          <a:p>
            <a:pPr lvl="0" algn="ctr"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G-E vs. thick disk</a:t>
            </a:r>
          </a:p>
          <a:p>
            <a:pPr lvl="0" algn="ctr"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G-E has range of abundances</a:t>
            </a:r>
          </a:p>
          <a:p>
            <a:pPr lvl="0" algn="ctr"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SMC-sized galaxy merged</a:t>
            </a:r>
          </a:p>
        </p:txBody>
      </p:sp>
    </p:spTree>
    <p:extLst>
      <p:ext uri="{BB962C8B-B14F-4D97-AF65-F5344CB8AC3E}">
        <p14:creationId xmlns:p14="http://schemas.microsoft.com/office/powerpoint/2010/main" val="1838306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6464C-9893-BC41-891B-7E3AFB45D3CF}"/>
              </a:ext>
            </a:extLst>
          </p:cNvPr>
          <p:cNvSpPr txBox="1"/>
          <p:nvPr/>
        </p:nvSpPr>
        <p:spPr>
          <a:xfrm>
            <a:off x="3668547" y="4811365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Gaia-Enceladus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B553C-2434-E042-8AC4-3E4843D5F198}"/>
              </a:ext>
            </a:extLst>
          </p:cNvPr>
          <p:cNvSpPr/>
          <p:nvPr/>
        </p:nvSpPr>
        <p:spPr>
          <a:xfrm>
            <a:off x="189097" y="6210739"/>
            <a:ext cx="2194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Helmi+ (2018)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8F6E97A-2C1B-EA4B-944E-A5AA0613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Construction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521C5-986D-554B-B0CF-39E315196818}"/>
              </a:ext>
            </a:extLst>
          </p:cNvPr>
          <p:cNvSpPr txBox="1"/>
          <p:nvPr/>
        </p:nvSpPr>
        <p:spPr>
          <a:xfrm>
            <a:off x="1676650" y="5715000"/>
            <a:ext cx="6157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kidding on the parallaxes used … errors less than 20%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starred symbols are RR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Lyraes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2F34E52-E18C-5243-BFF4-A6E3A5616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97" y="990600"/>
            <a:ext cx="8040503" cy="4274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6AC000-3868-3B4C-8914-187ECC565C7C}"/>
              </a:ext>
            </a:extLst>
          </p:cNvPr>
          <p:cNvSpPr txBox="1"/>
          <p:nvPr/>
        </p:nvSpPr>
        <p:spPr>
          <a:xfrm>
            <a:off x="3820947" y="5314890"/>
            <a:ext cx="1806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Gaia-Enceladus</a:t>
            </a:r>
          </a:p>
        </p:txBody>
      </p:sp>
    </p:spTree>
    <p:extLst>
      <p:ext uri="{BB962C8B-B14F-4D97-AF65-F5344CB8AC3E}">
        <p14:creationId xmlns:p14="http://schemas.microsoft.com/office/powerpoint/2010/main" val="3414730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6464C-9893-BC41-891B-7E3AFB45D3CF}"/>
              </a:ext>
            </a:extLst>
          </p:cNvPr>
          <p:cNvSpPr txBox="1"/>
          <p:nvPr/>
        </p:nvSpPr>
        <p:spPr>
          <a:xfrm>
            <a:off x="1615221" y="5105400"/>
            <a:ext cx="5978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Gaia-Enceladus = Gaia-Sausage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https://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www.youtube.com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watch?v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=9fTGPkp-CJg&amp;t=1s</a:t>
            </a:r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E10592CB-730D-EB4A-81CC-25BFB61A2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03" y="838200"/>
            <a:ext cx="4111534" cy="4111534"/>
          </a:xfrm>
          <a:prstGeom prst="rect">
            <a:avLst/>
          </a:prstGeom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C9AE8932-14CC-5B44-A2DB-2D4DE76E3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657" y="838200"/>
            <a:ext cx="4257722" cy="41115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DB553C-2434-E042-8AC4-3E4843D5F198}"/>
              </a:ext>
            </a:extLst>
          </p:cNvPr>
          <p:cNvSpPr/>
          <p:nvPr/>
        </p:nvSpPr>
        <p:spPr>
          <a:xfrm>
            <a:off x="6797587" y="5791200"/>
            <a:ext cx="2194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Deason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+ (2018)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Myeong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+ (2018)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Belo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kurov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+ (2018)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8F6E97A-2C1B-EA4B-944E-A5AA06136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Construction</a:t>
            </a:r>
          </a:p>
        </p:txBody>
      </p:sp>
    </p:spTree>
    <p:extLst>
      <p:ext uri="{BB962C8B-B14F-4D97-AF65-F5344CB8AC3E}">
        <p14:creationId xmlns:p14="http://schemas.microsoft.com/office/powerpoint/2010/main" val="3089176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2BFBC54-DC5C-1A42-99DC-58E133E76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822960"/>
            <a:ext cx="7258050" cy="580644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774AB60-C3A4-1C4E-96E4-70B870EC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Construction</a:t>
            </a:r>
          </a:p>
        </p:txBody>
      </p:sp>
    </p:spTree>
    <p:extLst>
      <p:ext uri="{BB962C8B-B14F-4D97-AF65-F5344CB8AC3E}">
        <p14:creationId xmlns:p14="http://schemas.microsoft.com/office/powerpoint/2010/main" val="219330784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>
            <a:extLst>
              <a:ext uri="{FF2B5EF4-FFF2-40B4-BE49-F238E27FC236}">
                <a16:creationId xmlns:a16="http://schemas.microsoft.com/office/drawing/2014/main" id="{102307D6-0A21-4B76-78D5-08DB05722D4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Todd’s Top 10 Tips for Talks</a:t>
            </a:r>
          </a:p>
        </p:txBody>
      </p:sp>
      <p:sp>
        <p:nvSpPr>
          <p:cNvPr id="537603" name="Text Box 3">
            <a:extLst>
              <a:ext uri="{FF2B5EF4-FFF2-40B4-BE49-F238E27FC236}">
                <a16:creationId xmlns:a16="http://schemas.microsoft.com/office/drawing/2014/main" id="{0CF42CC8-56D0-4B44-4059-3B8122B2C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22325"/>
            <a:ext cx="8305800" cy="5940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Match the time of your talk to the time allocated.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Watch the “</a:t>
            </a:r>
            <a:r>
              <a:rPr kumimoji="0" lang="en-US" altLang="ja-JP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um”s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and other useless sounds/words.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Use the fewest words possible per slide.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4.    Be sure that all Figure details are legible from the back of the room.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5.    Be careful with red and green in deference to our color-challenged friends.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6.    If you must have an equation, describe each variable clearly.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7.    Use pauses to great effect.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8.    Use gestures appropriately, but not frantically.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9.    Move, and use lack of movement to great effect.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10.  Enjoy your topic … or don’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 bother!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7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7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7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76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76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76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83430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FB1FD08B-EE9D-ED46-8F1E-9D9297A83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3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Tidal Forces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4DBE3C-E048-9D4F-BFEA-7940CB3B02FE}"/>
                  </a:ext>
                </a:extLst>
              </p:cNvPr>
              <p:cNvSpPr txBox="1"/>
              <p:nvPr/>
            </p:nvSpPr>
            <p:spPr>
              <a:xfrm>
                <a:off x="4267200" y="914400"/>
                <a:ext cx="4126451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gravitational force from cluster on star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F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 M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/ r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kumimoji="0" lang="en-US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mass inside tidal radius r</a:t>
                </a:r>
                <a:r>
                  <a:rPr lang="en-US" sz="20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4DBE3C-E048-9D4F-BFEA-7940CB3B0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914400"/>
                <a:ext cx="4126451" cy="1631216"/>
              </a:xfrm>
              <a:prstGeom prst="rect">
                <a:avLst/>
              </a:prstGeom>
              <a:blipFill>
                <a:blip r:embed="rId3"/>
                <a:stretch>
                  <a:fillRect l="-1538" t="-2326" r="-615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12E9EE8F-6EE2-4446-8846-777E2C6CA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749299"/>
            <a:ext cx="3810000" cy="28507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1368E5-4AAE-5E42-AFAE-FE54911EC1A7}"/>
              </a:ext>
            </a:extLst>
          </p:cNvPr>
          <p:cNvSpPr txBox="1"/>
          <p:nvPr/>
        </p:nvSpPr>
        <p:spPr>
          <a:xfrm>
            <a:off x="2277150" y="261562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7B2AC4-99EE-3E4C-B380-2F183F08D18A}"/>
              </a:ext>
            </a:extLst>
          </p:cNvPr>
          <p:cNvSpPr txBox="1"/>
          <p:nvPr/>
        </p:nvSpPr>
        <p:spPr>
          <a:xfrm>
            <a:off x="436197" y="3949233"/>
            <a:ext cx="84853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 at distance R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MW with mass M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… for r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&lt;&lt; R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tidal force is differential</a:t>
            </a:r>
          </a:p>
          <a:p>
            <a:pPr lvl="0">
              <a:defRPr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tidal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G r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R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540438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67215B7E-AE0A-1B43-989E-1F6360812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Proposal Budget</a:t>
            </a:r>
          </a:p>
        </p:txBody>
      </p:sp>
      <p:sp>
        <p:nvSpPr>
          <p:cNvPr id="1404933" name="Rectangle 5">
            <a:extLst>
              <a:ext uri="{FF2B5EF4-FFF2-40B4-BE49-F238E27FC236}">
                <a16:creationId xmlns:a16="http://schemas.microsoft.com/office/drawing/2014/main" id="{F6EDCE70-3F11-884D-AF09-9852D2EE2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8153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Thursday 04 APR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BE0E3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Budget Spreadsheet = 1 page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Budget Justification = 2 pages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emplates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on course website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http://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www.astro.gsu.edu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/~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thenry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/GALACTIC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ainful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details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 https://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ursa.research.gsu.edu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/proposals-awards/develop-proposal-budget/</a:t>
            </a:r>
          </a:p>
        </p:txBody>
      </p:sp>
      <p:pic>
        <p:nvPicPr>
          <p:cNvPr id="205828" name="Picture 2" descr="Screen Shot 2020-01-20 at 11.15.33 PM.png">
            <a:extLst>
              <a:ext uri="{FF2B5EF4-FFF2-40B4-BE49-F238E27FC236}">
                <a16:creationId xmlns:a16="http://schemas.microsoft.com/office/drawing/2014/main" id="{C86B1438-73F9-B347-8C35-2B94D5607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9" name="Picture 3" descr="Screen Shot 2020-01-20 at 11.18.30 PM.png">
            <a:extLst>
              <a:ext uri="{FF2B5EF4-FFF2-40B4-BE49-F238E27FC236}">
                <a16:creationId xmlns:a16="http://schemas.microsoft.com/office/drawing/2014/main" id="{35EFE92E-EAE4-054E-AB2E-6B9FD74741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343400"/>
            <a:ext cx="3444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8918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2BFBC54-DC5C-1A42-99DC-58E133E76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822960"/>
            <a:ext cx="7258050" cy="580644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774AB60-C3A4-1C4E-96E4-70B870EC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Tidal Streams</a:t>
            </a:r>
          </a:p>
        </p:txBody>
      </p:sp>
    </p:spTree>
    <p:extLst>
      <p:ext uri="{BB962C8B-B14F-4D97-AF65-F5344CB8AC3E}">
        <p14:creationId xmlns:p14="http://schemas.microsoft.com/office/powerpoint/2010/main" val="6937889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4A3B75-CBC1-7942-AF40-9928A9C1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838200"/>
            <a:ext cx="6959153" cy="52147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3569DC-661A-AE40-A88E-42E7CDD11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Tidal Streams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230392-A7EB-044A-CC13-9F40540D57C5}"/>
              </a:ext>
            </a:extLst>
          </p:cNvPr>
          <p:cNvSpPr txBox="1"/>
          <p:nvPr/>
        </p:nvSpPr>
        <p:spPr>
          <a:xfrm>
            <a:off x="517576" y="6248400"/>
            <a:ext cx="816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Satellite Galaxies (SG) and Globular Clusters (GC) produce Stellar Streams </a:t>
            </a:r>
          </a:p>
        </p:txBody>
      </p:sp>
    </p:spTree>
    <p:extLst>
      <p:ext uri="{BB962C8B-B14F-4D97-AF65-F5344CB8AC3E}">
        <p14:creationId xmlns:p14="http://schemas.microsoft.com/office/powerpoint/2010/main" val="33556913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BE8A90-88BB-034B-AE08-AB5642F6B65C}"/>
              </a:ext>
            </a:extLst>
          </p:cNvPr>
          <p:cNvSpPr txBox="1"/>
          <p:nvPr/>
        </p:nvSpPr>
        <p:spPr>
          <a:xfrm>
            <a:off x="3509850" y="5543490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Magellanic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Stream</a:t>
            </a:r>
          </a:p>
        </p:txBody>
      </p:sp>
      <p:pic>
        <p:nvPicPr>
          <p:cNvPr id="4" name="Picture 3" descr="A view of the earth from space&#10;&#10;Description automatically generated with low confidence">
            <a:extLst>
              <a:ext uri="{FF2B5EF4-FFF2-40B4-BE49-F238E27FC236}">
                <a16:creationId xmlns:a16="http://schemas.microsoft.com/office/drawing/2014/main" id="{A188A2B3-6424-8842-B33F-D79231B78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98BF0-E39C-684D-8088-4C2538F63634}"/>
              </a:ext>
            </a:extLst>
          </p:cNvPr>
          <p:cNvSpPr txBox="1"/>
          <p:nvPr/>
        </p:nvSpPr>
        <p:spPr>
          <a:xfrm>
            <a:off x="3290173" y="6000690"/>
            <a:ext cx="256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tidal stream?</a:t>
            </a:r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FB1FD08B-EE9D-ED46-8F1E-9D9297A83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Tidal Streams</a:t>
            </a:r>
          </a:p>
        </p:txBody>
      </p:sp>
    </p:spTree>
    <p:extLst>
      <p:ext uri="{BB962C8B-B14F-4D97-AF65-F5344CB8AC3E}">
        <p14:creationId xmlns:p14="http://schemas.microsoft.com/office/powerpoint/2010/main" val="1347076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FB1FD08B-EE9D-ED46-8F1E-9D9297A83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Tidal Streams: The Big 3+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CF6479-756D-A546-9F43-8C4E3948B392}"/>
                  </a:ext>
                </a:extLst>
              </p:cNvPr>
              <p:cNvSpPr txBox="1"/>
              <p:nvPr/>
            </p:nvSpPr>
            <p:spPr>
              <a:xfrm>
                <a:off x="152401" y="1158419"/>
                <a:ext cx="8991599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Arcturus Stream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53 high vel / low metal stars	   dwarf/other galaxy?</a:t>
                </a: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Eggen (1971)</a:t>
                </a: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Magellanic</a:t>
                </a:r>
                <a:r>
                  <a:rPr 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Stream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HI gas stretching 180</a:t>
                </a:r>
                <a14:m>
                  <m:oMath xmlns:m="http://schemas.openxmlformats.org/officeDocument/2006/math">
                    <m:r>
                      <a:rPr lang="en-US" sz="2000" i="1" baseline="300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∘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	   LMC+SMC</a:t>
                </a: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Mathewson+ (1974)</a:t>
                </a: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:r>
                  <a:rPr 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Helmi Stream</a:t>
                </a:r>
                <a:r>
                  <a:rPr lang="en-US" sz="2000" dirty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old / low metal stars	     	   absorbed 6-9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Gyr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ago</a:t>
                </a:r>
              </a:p>
              <a:p>
                <a:pPr lvl="0"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Helmi+ (1999)</a:t>
                </a: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Sagittarius Stream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stars wrapping MW a few times	   Sagittarius dwarf</a:t>
                </a: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Newburg+ (2002)</a:t>
                </a: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Majewski+ (2003)</a:t>
                </a: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Monoceros Ring	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Canis Major stellar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overdensity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Canis Major dwarf?</a:t>
                </a:r>
              </a:p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probably		ring wrapping MW 3X / warped disk?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CF6479-756D-A546-9F43-8C4E3948B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158419"/>
                <a:ext cx="8991599" cy="4708981"/>
              </a:xfrm>
              <a:prstGeom prst="rect">
                <a:avLst/>
              </a:prstGeom>
              <a:blipFill>
                <a:blip r:embed="rId3"/>
                <a:stretch>
                  <a:fillRect l="-706" t="-806" r="-706" b="-1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1754043-0C9C-B446-A36B-8B47694DFD5E}"/>
              </a:ext>
            </a:extLst>
          </p:cNvPr>
          <p:cNvSpPr txBox="1"/>
          <p:nvPr/>
        </p:nvSpPr>
        <p:spPr>
          <a:xfrm>
            <a:off x="-30480" y="607689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 complicated business …</a:t>
            </a:r>
          </a:p>
        </p:txBody>
      </p:sp>
    </p:spTree>
    <p:extLst>
      <p:ext uri="{BB962C8B-B14F-4D97-AF65-F5344CB8AC3E}">
        <p14:creationId xmlns:p14="http://schemas.microsoft.com/office/powerpoint/2010/main" val="3879477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BE8A90-88BB-034B-AE08-AB5642F6B65C}"/>
              </a:ext>
            </a:extLst>
          </p:cNvPr>
          <p:cNvSpPr txBox="1"/>
          <p:nvPr/>
        </p:nvSpPr>
        <p:spPr>
          <a:xfrm>
            <a:off x="457200" y="5181600"/>
            <a:ext cx="82798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Magellanic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Stream … long ribbon of gas ~halfway around MW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discovered in radio in 1970s … LMC and SMC at head of stream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most gas from SMC ~2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ago … second region recently from LMC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determined via gas absorption lines of O and S using background quasars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…..O/S levels match SMC</a:t>
            </a:r>
          </a:p>
        </p:txBody>
      </p:sp>
      <p:pic>
        <p:nvPicPr>
          <p:cNvPr id="4" name="Picture 3" descr="A view of the earth from space&#10;&#10;Description automatically generated with low confidence">
            <a:extLst>
              <a:ext uri="{FF2B5EF4-FFF2-40B4-BE49-F238E27FC236}">
                <a16:creationId xmlns:a16="http://schemas.microsoft.com/office/drawing/2014/main" id="{A188A2B3-6424-8842-B33F-D79231B78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4572000"/>
          </a:xfrm>
          <a:prstGeom prst="rect">
            <a:avLst/>
          </a:prstGeom>
        </p:spPr>
      </p:pic>
      <p:sp>
        <p:nvSpPr>
          <p:cNvPr id="75778" name="Rectangle 2">
            <a:extLst>
              <a:ext uri="{FF2B5EF4-FFF2-40B4-BE49-F238E27FC236}">
                <a16:creationId xmlns:a16="http://schemas.microsoft.com/office/drawing/2014/main" id="{FB1FD08B-EE9D-ED46-8F1E-9D9297A83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MW Tidal Streams</a:t>
            </a:r>
          </a:p>
        </p:txBody>
      </p:sp>
    </p:spTree>
    <p:extLst>
      <p:ext uri="{BB962C8B-B14F-4D97-AF65-F5344CB8AC3E}">
        <p14:creationId xmlns:p14="http://schemas.microsoft.com/office/powerpoint/2010/main" val="2741656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274E6A-6424-8C46-979B-6D914A5AB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SDSS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186844-1021-6248-9D8A-AF6B873540B1}"/>
              </a:ext>
            </a:extLst>
          </p:cNvPr>
          <p:cNvSpPr txBox="1"/>
          <p:nvPr/>
        </p:nvSpPr>
        <p:spPr>
          <a:xfrm>
            <a:off x="219074" y="765512"/>
            <a:ext cx="8614859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dedicated 2.5m at APO ... started in 2000 and still going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hotometric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survey of ~1 billion objects … 35% of sky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… ended 2009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	now &gt; 4 million spectra (ongoing)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goal = </a:t>
            </a:r>
            <a:r>
              <a:rPr 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galaxy+quasar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redshifts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new filters </a:t>
            </a:r>
            <a:r>
              <a:rPr lang="en-US" sz="2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ugriz</a:t>
            </a:r>
            <a:r>
              <a:rPr lang="en-US" sz="2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95% complete to mags 22.0, 22.2, 22.2, 21.3, and 20.5</a:t>
            </a:r>
            <a:endParaRPr lang="en-US" sz="2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outdoor, sky, mountain&#10;&#10;Description automatically generated">
            <a:extLst>
              <a:ext uri="{FF2B5EF4-FFF2-40B4-BE49-F238E27FC236}">
                <a16:creationId xmlns:a16="http://schemas.microsoft.com/office/drawing/2014/main" id="{DD46D805-A844-A347-AC5D-738C83FB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62" y="228600"/>
            <a:ext cx="2667000" cy="332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CD036-A457-8F47-9337-09FD2610E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17" y="3276600"/>
            <a:ext cx="867357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64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Default Design">
  <a:themeElements>
    <a:clrScheme name="2_Default Design 13">
      <a:dk1>
        <a:srgbClr val="808080"/>
      </a:dk1>
      <a:lt1>
        <a:srgbClr val="FFFFFF"/>
      </a:lt1>
      <a:dk2>
        <a:srgbClr val="000099"/>
      </a:dk2>
      <a:lt2>
        <a:srgbClr val="FFFFFF"/>
      </a:lt2>
      <a:accent1>
        <a:srgbClr val="BBE0E3"/>
      </a:accent1>
      <a:accent2>
        <a:srgbClr val="FF0000"/>
      </a:accent2>
      <a:accent3>
        <a:srgbClr val="AAAACA"/>
      </a:accent3>
      <a:accent4>
        <a:srgbClr val="DADADA"/>
      </a:accent4>
      <a:accent5>
        <a:srgbClr val="DAEDEF"/>
      </a:accent5>
      <a:accent6>
        <a:srgbClr val="E70000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BBE0E3"/>
        </a:accent1>
        <a:accent2>
          <a:srgbClr val="FF0000"/>
        </a:accent2>
        <a:accent3>
          <a:srgbClr val="AAAACA"/>
        </a:accent3>
        <a:accent4>
          <a:srgbClr val="DADADA"/>
        </a:accent4>
        <a:accent5>
          <a:srgbClr val="DAEDEF"/>
        </a:accent5>
        <a:accent6>
          <a:srgbClr val="E700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Default Design">
  <a:themeElements>
    <a:clrScheme name="2_Default Design 13">
      <a:dk1>
        <a:srgbClr val="808080"/>
      </a:dk1>
      <a:lt1>
        <a:srgbClr val="FFFFFF"/>
      </a:lt1>
      <a:dk2>
        <a:srgbClr val="000099"/>
      </a:dk2>
      <a:lt2>
        <a:srgbClr val="FFFFFF"/>
      </a:lt2>
      <a:accent1>
        <a:srgbClr val="BBE0E3"/>
      </a:accent1>
      <a:accent2>
        <a:srgbClr val="FF0000"/>
      </a:accent2>
      <a:accent3>
        <a:srgbClr val="AAAACA"/>
      </a:accent3>
      <a:accent4>
        <a:srgbClr val="DADADA"/>
      </a:accent4>
      <a:accent5>
        <a:srgbClr val="DAEDEF"/>
      </a:accent5>
      <a:accent6>
        <a:srgbClr val="E70000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808080"/>
        </a:dk1>
        <a:lt1>
          <a:srgbClr val="FFFFFF"/>
        </a:lt1>
        <a:dk2>
          <a:srgbClr val="000099"/>
        </a:dk2>
        <a:lt2>
          <a:srgbClr val="FFFFFF"/>
        </a:lt2>
        <a:accent1>
          <a:srgbClr val="BBE0E3"/>
        </a:accent1>
        <a:accent2>
          <a:srgbClr val="FF0000"/>
        </a:accent2>
        <a:accent3>
          <a:srgbClr val="AAAACA"/>
        </a:accent3>
        <a:accent4>
          <a:srgbClr val="DADADA"/>
        </a:accent4>
        <a:accent5>
          <a:srgbClr val="DAEDEF"/>
        </a:accent5>
        <a:accent6>
          <a:srgbClr val="E70000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24962</TotalTime>
  <Words>1595</Words>
  <Application>Microsoft Macintosh PowerPoint</Application>
  <PresentationFormat>On-screen Show (4:3)</PresentationFormat>
  <Paragraphs>267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Cambria Math</vt:lpstr>
      <vt:lpstr>Times New Roman</vt:lpstr>
      <vt:lpstr>3_Default Design</vt:lpstr>
      <vt:lpstr>11_Default Design</vt:lpstr>
      <vt:lpstr>4_Default Design</vt:lpstr>
      <vt:lpstr>PowerPoint Presentation</vt:lpstr>
      <vt:lpstr>Proposal Future Bits</vt:lpstr>
      <vt:lpstr>Proposal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Todd’s Top 10 Tips for Talks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Henry</dc:creator>
  <cp:lastModifiedBy>Manzano Pisco</cp:lastModifiedBy>
  <cp:revision>1476</cp:revision>
  <cp:lastPrinted>2020-02-11T04:43:19Z</cp:lastPrinted>
  <dcterms:created xsi:type="dcterms:W3CDTF">2013-03-14T16:04:26Z</dcterms:created>
  <dcterms:modified xsi:type="dcterms:W3CDTF">2024-04-03T17:03:10Z</dcterms:modified>
</cp:coreProperties>
</file>