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926" r:id="rId2"/>
    <p:sldMasterId id="2147483950" r:id="rId3"/>
    <p:sldMasterId id="2147483963" r:id="rId4"/>
  </p:sldMasterIdLst>
  <p:notesMasterIdLst>
    <p:notesMasterId r:id="rId25"/>
  </p:notesMasterIdLst>
  <p:handoutMasterIdLst>
    <p:handoutMasterId r:id="rId26"/>
  </p:handoutMasterIdLst>
  <p:sldIdLst>
    <p:sldId id="365" r:id="rId5"/>
    <p:sldId id="357" r:id="rId6"/>
    <p:sldId id="348" r:id="rId7"/>
    <p:sldId id="369" r:id="rId8"/>
    <p:sldId id="336" r:id="rId9"/>
    <p:sldId id="349" r:id="rId10"/>
    <p:sldId id="373" r:id="rId11"/>
    <p:sldId id="358" r:id="rId12"/>
    <p:sldId id="362" r:id="rId13"/>
    <p:sldId id="293" r:id="rId14"/>
    <p:sldId id="297" r:id="rId15"/>
    <p:sldId id="367" r:id="rId16"/>
    <p:sldId id="361" r:id="rId17"/>
    <p:sldId id="388" r:id="rId18"/>
    <p:sldId id="406" r:id="rId19"/>
    <p:sldId id="407" r:id="rId20"/>
    <p:sldId id="401" r:id="rId21"/>
    <p:sldId id="399" r:id="rId22"/>
    <p:sldId id="402" r:id="rId23"/>
    <p:sldId id="368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3"/>
    <p:restoredTop sz="87660"/>
  </p:normalViewPr>
  <p:slideViewPr>
    <p:cSldViewPr>
      <p:cViewPr varScale="1">
        <p:scale>
          <a:sx n="107" d="100"/>
          <a:sy n="107" d="100"/>
        </p:scale>
        <p:origin x="1936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7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Relationship Id="rId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764D2E3-654A-A21D-EB7D-265C4C263F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DBE1374-9BA7-4497-5A3F-64E996B0020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A2290E52-CB4A-3861-34FE-246A52F2F84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34E04691-50F4-307D-EA23-279E621DAA8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Rounded MT Bold" panose="020F0704030504030204" pitchFamily="34" charset="77"/>
              </a:defRPr>
            </a:lvl1pPr>
          </a:lstStyle>
          <a:p>
            <a:pPr>
              <a:defRPr/>
            </a:pPr>
            <a:fld id="{872418CC-849C-CE4A-AE10-6D9E00B6BC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6408739-4AB3-6192-794E-E94972DDAF4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83F66FC-AE63-8784-8F7D-A14CEC4E9B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92C21D57-EC40-4DED-1E1D-29F3C34B64D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BAB0FCA2-C8C9-295F-625E-9024E724B54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E75D8C31-5F81-FDDA-77FE-9691C950C02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Rounded MT Bol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FA4F49FA-ACED-B414-1530-0BE462057D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Rounded MT Bold" panose="020F0704030504030204" pitchFamily="34" charset="77"/>
              </a:defRPr>
            </a:lvl1pPr>
          </a:lstStyle>
          <a:p>
            <a:pPr>
              <a:defRPr/>
            </a:pPr>
            <a:fld id="{B83A2867-D23E-1644-B038-3DBD973A83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>
            <a:extLst>
              <a:ext uri="{FF2B5EF4-FFF2-40B4-BE49-F238E27FC236}">
                <a16:creationId xmlns:a16="http://schemas.microsoft.com/office/drawing/2014/main" id="{37AECA79-5DD0-7D91-1955-F72181459DF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0D9BB5BD-ED46-EDBF-BFC7-DC0298E759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A94315-426F-CE4E-8CB7-3C82F43A5752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598D0E4-48F7-9BB9-F646-2CB5D642CB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DCC7B0C-3173-CDD1-C324-85EA87C39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ENCELADUS by CASSINI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6">
            <a:extLst>
              <a:ext uri="{FF2B5EF4-FFF2-40B4-BE49-F238E27FC236}">
                <a16:creationId xmlns:a16="http://schemas.microsoft.com/office/drawing/2014/main" id="{DBE45869-A805-DD6F-0C0E-8A4C8A057A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51202" name="Rectangle 7">
            <a:extLst>
              <a:ext uri="{FF2B5EF4-FFF2-40B4-BE49-F238E27FC236}">
                <a16:creationId xmlns:a16="http://schemas.microsoft.com/office/drawing/2014/main" id="{44A47243-088B-661D-A7BB-F4E69EE448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3F3BA4E-2729-7B47-AD9F-87E33AEB6791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F1BC237D-8581-4922-B4EC-132303BDE0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88589B29-2AC4-E607-CD98-A6F9B7023B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naked Saturn is useful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6">
            <a:extLst>
              <a:ext uri="{FF2B5EF4-FFF2-40B4-BE49-F238E27FC236}">
                <a16:creationId xmlns:a16="http://schemas.microsoft.com/office/drawing/2014/main" id="{29829743-4642-A56D-5CBA-54FACA47358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53250" name="Rectangle 7">
            <a:extLst>
              <a:ext uri="{FF2B5EF4-FFF2-40B4-BE49-F238E27FC236}">
                <a16:creationId xmlns:a16="http://schemas.microsoft.com/office/drawing/2014/main" id="{EA649BA1-2CE9-B68D-AA6D-7DF7CCB996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AC7702F-F37C-2846-804E-6570C07AA3AF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5E83F539-41F1-89D7-98F0-234B75E8AA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09907D8B-DB9D-194B-5EED-728BD2963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6">
            <a:extLst>
              <a:ext uri="{FF2B5EF4-FFF2-40B4-BE49-F238E27FC236}">
                <a16:creationId xmlns:a16="http://schemas.microsoft.com/office/drawing/2014/main" id="{57C92B83-A236-1740-1415-D479A0BCA00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55298" name="Rectangle 7">
            <a:extLst>
              <a:ext uri="{FF2B5EF4-FFF2-40B4-BE49-F238E27FC236}">
                <a16:creationId xmlns:a16="http://schemas.microsoft.com/office/drawing/2014/main" id="{938AD485-F79E-7483-0642-0687ACF9D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1209E93-1D77-C340-B534-ED3F9A341EB5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16070A2-35F4-9BA3-1915-EF39F0BFF0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83FB94F4-ACC7-8738-2D42-190CE6A83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Venus is most circular with e = 0.007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6">
            <a:extLst>
              <a:ext uri="{FF2B5EF4-FFF2-40B4-BE49-F238E27FC236}">
                <a16:creationId xmlns:a16="http://schemas.microsoft.com/office/drawing/2014/main" id="{F9CFD3DC-97D7-DBAE-097A-9FAB432FF09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</a:rPr>
              <a:t>Planetary Sciences</a:t>
            </a:r>
          </a:p>
        </p:txBody>
      </p:sp>
      <p:sp>
        <p:nvSpPr>
          <p:cNvPr id="157698" name="Rectangle 7">
            <a:extLst>
              <a:ext uri="{FF2B5EF4-FFF2-40B4-BE49-F238E27FC236}">
                <a16:creationId xmlns:a16="http://schemas.microsoft.com/office/drawing/2014/main" id="{56BD92C6-4F95-8185-E7E6-822993D68F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DAF377-628E-CC49-9958-CF4F848E0814}" type="slidenum">
              <a:rPr kumimoji="0" lang="en-US" altLang="en-U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77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75C3110B-52CE-E4B8-470C-4600B3B51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FD627817-8102-08B0-6D6F-8220D3A499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Venus is most circular with e = 0.007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1D3-F76B-7F26-FF44-72EDDDA3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6">
            <a:extLst>
              <a:ext uri="{FF2B5EF4-FFF2-40B4-BE49-F238E27FC236}">
                <a16:creationId xmlns:a16="http://schemas.microsoft.com/office/drawing/2014/main" id="{880E2799-D5DF-B395-C493-4CF17625FA0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</a:rPr>
              <a:t>Planetary Sciences</a:t>
            </a:r>
          </a:p>
        </p:txBody>
      </p:sp>
      <p:sp>
        <p:nvSpPr>
          <p:cNvPr id="55298" name="Rectangle 7">
            <a:extLst>
              <a:ext uri="{FF2B5EF4-FFF2-40B4-BE49-F238E27FC236}">
                <a16:creationId xmlns:a16="http://schemas.microsoft.com/office/drawing/2014/main" id="{A5B2F3F9-3692-EFDD-0574-07BE14B843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209E93-1D77-C340-B534-ED3F9A341EB5}" type="slidenum">
              <a:rPr kumimoji="0" lang="en-US" altLang="en-U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77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8BA9EDE0-6BB7-7704-9110-8C7FE9BB2F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E4C6CD1E-4937-35BB-1764-E02219B4D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Venus is most circular with e = 0.007</a:t>
            </a:r>
          </a:p>
        </p:txBody>
      </p:sp>
    </p:spTree>
    <p:extLst>
      <p:ext uri="{BB962C8B-B14F-4D97-AF65-F5344CB8AC3E}">
        <p14:creationId xmlns:p14="http://schemas.microsoft.com/office/powerpoint/2010/main" val="2337990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52724-AC54-7DD1-358E-06F74780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6">
            <a:extLst>
              <a:ext uri="{FF2B5EF4-FFF2-40B4-BE49-F238E27FC236}">
                <a16:creationId xmlns:a16="http://schemas.microsoft.com/office/drawing/2014/main" id="{06F0FCA5-BA8C-9EE8-AC26-42C70DBDB3A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</a:rPr>
              <a:t>Planetary Sciences</a:t>
            </a:r>
          </a:p>
        </p:txBody>
      </p:sp>
      <p:sp>
        <p:nvSpPr>
          <p:cNvPr id="157698" name="Rectangle 7">
            <a:extLst>
              <a:ext uri="{FF2B5EF4-FFF2-40B4-BE49-F238E27FC236}">
                <a16:creationId xmlns:a16="http://schemas.microsoft.com/office/drawing/2014/main" id="{18A7DCFC-C6F7-8A8A-1EF4-A748364F6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DAF377-628E-CC49-9958-CF4F848E0814}" type="slidenum">
              <a:rPr kumimoji="0" lang="en-US" altLang="en-U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77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AEB9F456-8D4A-AF86-4B32-88876508B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7033ECD3-0AF8-C3FD-FB4C-454C8FF40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Venus is most circular with e = 0.007</a:t>
            </a:r>
          </a:p>
        </p:txBody>
      </p:sp>
    </p:spTree>
    <p:extLst>
      <p:ext uri="{BB962C8B-B14F-4D97-AF65-F5344CB8AC3E}">
        <p14:creationId xmlns:p14="http://schemas.microsoft.com/office/powerpoint/2010/main" val="816282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1A773-B5C9-C7EC-66E5-47AB3599A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6">
            <a:extLst>
              <a:ext uri="{FF2B5EF4-FFF2-40B4-BE49-F238E27FC236}">
                <a16:creationId xmlns:a16="http://schemas.microsoft.com/office/drawing/2014/main" id="{26122F09-D72A-8168-4C51-4B8D6AFF6B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</a:rPr>
              <a:t>Planetary Sciences</a:t>
            </a:r>
          </a:p>
        </p:txBody>
      </p:sp>
      <p:sp>
        <p:nvSpPr>
          <p:cNvPr id="38914" name="Rectangle 7">
            <a:extLst>
              <a:ext uri="{FF2B5EF4-FFF2-40B4-BE49-F238E27FC236}">
                <a16:creationId xmlns:a16="http://schemas.microsoft.com/office/drawing/2014/main" id="{87E66C1B-F7C7-98AD-514C-F39CA07D16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99614B-FA33-C243-B6FD-2E21B7B2F194}" type="slidenum">
              <a:rPr kumimoji="0" lang="en-US" altLang="en-U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77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A92D07F-CCA9-996A-A535-CF3DAADEFA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107F1B86-279C-73F6-C77F-14112A3A21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196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6">
            <a:extLst>
              <a:ext uri="{FF2B5EF4-FFF2-40B4-BE49-F238E27FC236}">
                <a16:creationId xmlns:a16="http://schemas.microsoft.com/office/drawing/2014/main" id="{7393E798-FAB8-A33D-20BB-8BE286D15F2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40962" name="Rectangle 7">
            <a:extLst>
              <a:ext uri="{FF2B5EF4-FFF2-40B4-BE49-F238E27FC236}">
                <a16:creationId xmlns:a16="http://schemas.microsoft.com/office/drawing/2014/main" id="{9092BB81-C367-F6D8-94D6-0F460DA7BC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C2C55D7-685A-F548-80F4-57FC0211C254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A4B460ED-EF87-4C56-BC95-7A27D53B78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659473F-985D-1D19-D95F-29A56345C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FE50-A031-9851-3C41-2F76B05AD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6">
            <a:extLst>
              <a:ext uri="{FF2B5EF4-FFF2-40B4-BE49-F238E27FC236}">
                <a16:creationId xmlns:a16="http://schemas.microsoft.com/office/drawing/2014/main" id="{2FFB12B8-D065-9B40-515D-5A291ECC685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</a:rPr>
              <a:t>Planetary Sciences</a:t>
            </a:r>
          </a:p>
        </p:txBody>
      </p:sp>
      <p:sp>
        <p:nvSpPr>
          <p:cNvPr id="57346" name="Rectangle 7">
            <a:extLst>
              <a:ext uri="{FF2B5EF4-FFF2-40B4-BE49-F238E27FC236}">
                <a16:creationId xmlns:a16="http://schemas.microsoft.com/office/drawing/2014/main" id="{4D8755D1-A84C-DCF3-BCE3-87EA89E404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C662B7-88EA-8843-A3E9-EBC7EDFA4C76}" type="slidenum">
              <a:rPr kumimoji="0" lang="en-US" altLang="en-US" sz="1200" b="0" i="1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Rounded MT Bold" panose="020F0704030504030204" pitchFamily="34" charset="77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Rounded MT Bold" panose="020F0704030504030204" pitchFamily="34" charset="77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EB2F962A-817A-012A-4C33-635DCBB7E8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F8821AFE-95C3-3F8E-508E-01359BFE01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Venus is most circular with e = 0.007</a:t>
            </a:r>
          </a:p>
        </p:txBody>
      </p:sp>
    </p:spTree>
    <p:extLst>
      <p:ext uri="{BB962C8B-B14F-4D97-AF65-F5344CB8AC3E}">
        <p14:creationId xmlns:p14="http://schemas.microsoft.com/office/powerpoint/2010/main" val="3428867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6">
            <a:extLst>
              <a:ext uri="{FF2B5EF4-FFF2-40B4-BE49-F238E27FC236}">
                <a16:creationId xmlns:a16="http://schemas.microsoft.com/office/drawing/2014/main" id="{18C6AD60-F45C-42F2-EA28-6BEDDEDBA0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59394" name="Rectangle 7">
            <a:extLst>
              <a:ext uri="{FF2B5EF4-FFF2-40B4-BE49-F238E27FC236}">
                <a16:creationId xmlns:a16="http://schemas.microsoft.com/office/drawing/2014/main" id="{96FB5F17-B16F-C27A-DEF2-6A5F354494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35C5DA-91C4-3548-86BE-03066943F542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07AC5D2-E6DE-62E5-12B7-828764453F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DCC4D79-E1FA-9C10-8681-21F421CC14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6">
            <a:extLst>
              <a:ext uri="{FF2B5EF4-FFF2-40B4-BE49-F238E27FC236}">
                <a16:creationId xmlns:a16="http://schemas.microsoft.com/office/drawing/2014/main" id="{8C00A3EE-1AEF-55B0-1B13-0850F36A32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31746" name="Rectangle 7">
            <a:extLst>
              <a:ext uri="{FF2B5EF4-FFF2-40B4-BE49-F238E27FC236}">
                <a16:creationId xmlns:a16="http://schemas.microsoft.com/office/drawing/2014/main" id="{C81AD531-FDA3-2300-54AF-9CA37F5DA5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2DBB90-98FB-1D4D-9BF7-839A94AC4B7C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77CDA3A1-C646-611D-4475-50D4AB39F7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D3B5EC4C-A880-F6B8-9069-9D1461085A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6">
            <a:extLst>
              <a:ext uri="{FF2B5EF4-FFF2-40B4-BE49-F238E27FC236}">
                <a16:creationId xmlns:a16="http://schemas.microsoft.com/office/drawing/2014/main" id="{0AE74F7B-1310-C236-57B7-ED88FB119FE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33794" name="Rectangle 7">
            <a:extLst>
              <a:ext uri="{FF2B5EF4-FFF2-40B4-BE49-F238E27FC236}">
                <a16:creationId xmlns:a16="http://schemas.microsoft.com/office/drawing/2014/main" id="{2ABC0EDE-C197-0A22-3982-6FA83A1FE7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315F104-C5F2-1B42-A8AA-009C92C28F12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88A9C246-2AE6-3FBA-514C-B786DD838A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DA44FEAE-3F83-52D1-2D56-7ED8B66CC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6">
            <a:extLst>
              <a:ext uri="{FF2B5EF4-FFF2-40B4-BE49-F238E27FC236}">
                <a16:creationId xmlns:a16="http://schemas.microsoft.com/office/drawing/2014/main" id="{EDC84958-0432-ADFA-ABF2-EAD7D8AFDC3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35842" name="Rectangle 7">
            <a:extLst>
              <a:ext uri="{FF2B5EF4-FFF2-40B4-BE49-F238E27FC236}">
                <a16:creationId xmlns:a16="http://schemas.microsoft.com/office/drawing/2014/main" id="{E6591358-0CB0-A15F-F420-5A35BB1574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F117A3F-F334-5A4C-8C4D-489851985433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1A9CC4B6-8846-9521-D23D-F8C1947DE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4E68F09-2DC0-5396-CFA9-4C5C65A61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6">
            <a:extLst>
              <a:ext uri="{FF2B5EF4-FFF2-40B4-BE49-F238E27FC236}">
                <a16:creationId xmlns:a16="http://schemas.microsoft.com/office/drawing/2014/main" id="{1297B8A7-F689-60F6-BF7A-09A3AA5ACC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38914" name="Rectangle 7">
            <a:extLst>
              <a:ext uri="{FF2B5EF4-FFF2-40B4-BE49-F238E27FC236}">
                <a16:creationId xmlns:a16="http://schemas.microsoft.com/office/drawing/2014/main" id="{51DF3AD3-DBF3-DB87-3A57-7F01E8A443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999614B-FA33-C243-B6FD-2E21B7B2F194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36365003-D6E1-DA59-37F4-D81D66AA40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0DC87DE0-A7F9-33DB-F584-BE5B716A6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6">
            <a:extLst>
              <a:ext uri="{FF2B5EF4-FFF2-40B4-BE49-F238E27FC236}">
                <a16:creationId xmlns:a16="http://schemas.microsoft.com/office/drawing/2014/main" id="{E3CE51AA-F5BD-8E24-1D28-C46FFDA43C5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43010" name="Rectangle 7">
            <a:extLst>
              <a:ext uri="{FF2B5EF4-FFF2-40B4-BE49-F238E27FC236}">
                <a16:creationId xmlns:a16="http://schemas.microsoft.com/office/drawing/2014/main" id="{17E60529-CD4B-C108-E9B3-6B81C7499B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1CFB3A8-4122-A845-9C8E-FF67E87A42AF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9BA82FE4-AEAC-734E-68DB-28914E713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B015A007-93C7-B299-245D-2646F9D97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6">
            <a:extLst>
              <a:ext uri="{FF2B5EF4-FFF2-40B4-BE49-F238E27FC236}">
                <a16:creationId xmlns:a16="http://schemas.microsoft.com/office/drawing/2014/main" id="{42AB6908-CDB8-D56C-C878-7A03C87BAE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45058" name="Rectangle 7">
            <a:extLst>
              <a:ext uri="{FF2B5EF4-FFF2-40B4-BE49-F238E27FC236}">
                <a16:creationId xmlns:a16="http://schemas.microsoft.com/office/drawing/2014/main" id="{534B34B9-FA6E-0323-ECC7-9387E52041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B95432-59E1-9843-969A-23093D192791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F83ED4D4-FDDF-F920-582A-C99F2215D4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B07ECAA-8BE3-1C61-FB61-07DA79D4AF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2024: 288 from EAR = 1 … MAR = 2 … JUP = 95 … SAT = 145 … URA = 29 … NEP = 16 … (PLU = 5)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2026: </a:t>
            </a:r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456 from 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EAR = 1 … MAR = 2 … JUP = 115 … SAT = 293 … URA = 29 … NEP = 16 … (PLU = 5) 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2026: rings … Centaur </a:t>
            </a:r>
            <a:r>
              <a:rPr lang="en-US" altLang="en-US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Chariklo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and TNO Haumea confirmed to have rings … Centaur Chiron does not have stable rings.  Rhea does not have rings.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via JPL 2015 JAN 12: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670,480 minor planets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  295 Centaurs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1644 TNOs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      3319 comets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6">
            <a:extLst>
              <a:ext uri="{FF2B5EF4-FFF2-40B4-BE49-F238E27FC236}">
                <a16:creationId xmlns:a16="http://schemas.microsoft.com/office/drawing/2014/main" id="{B3F1E03A-92F7-0A67-F9B1-CFD8C5C471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47106" name="Rectangle 7">
            <a:extLst>
              <a:ext uri="{FF2B5EF4-FFF2-40B4-BE49-F238E27FC236}">
                <a16:creationId xmlns:a16="http://schemas.microsoft.com/office/drawing/2014/main" id="{CE9B568F-EB95-6143-85E5-C75574BA62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2D31F05-BE26-424E-A9E9-6128BC1B03A4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842249A8-B294-3053-55E5-856023888E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B497E168-66EA-96AA-3F36-3D427F22C9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Jupiter family &lt; 20 years … Chiron-type T_Jup &gt; 3 and a &gt; a_Jup … Halley 20-200 years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6">
            <a:extLst>
              <a:ext uri="{FF2B5EF4-FFF2-40B4-BE49-F238E27FC236}">
                <a16:creationId xmlns:a16="http://schemas.microsoft.com/office/drawing/2014/main" id="{079461BF-0E98-5BDD-C0A6-146173E8CBB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Arial Rounded MT Bold" panose="020F0704030504030204" pitchFamily="34" charset="77"/>
              </a:rPr>
              <a:t>Planetary Sciences</a:t>
            </a:r>
          </a:p>
        </p:txBody>
      </p:sp>
      <p:sp>
        <p:nvSpPr>
          <p:cNvPr id="49154" name="Rectangle 7">
            <a:extLst>
              <a:ext uri="{FF2B5EF4-FFF2-40B4-BE49-F238E27FC236}">
                <a16:creationId xmlns:a16="http://schemas.microsoft.com/office/drawing/2014/main" id="{02339196-9775-E8F1-93B1-006E16CCBD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6B6445-7AEB-BF47-BD85-C07C8636A9AB}" type="slidenum">
              <a:rPr lang="en-US" altLang="en-US" smtClean="0">
                <a:latin typeface="Arial Rounded MT Bold" panose="020F0704030504030204" pitchFamily="34" charset="77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 Rounded MT Bold" panose="020F0704030504030204" pitchFamily="34" charset="77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A440294F-1701-FF45-F965-55A11CB710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7C782A5A-BA3A-C9B6-B2E3-BF14A96CB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E42E38-CA23-6607-164E-48C6369C73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6D5705-C700-1517-BECF-7FC0EBC7F1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8C2601-0E58-335C-FE87-D1A7586A76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4A263-2513-984E-AFE8-DFB8B5FF24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29815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08B52B-B3A7-C2B2-25DC-9070AF3487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5A5172-9F47-E45A-9A25-564F5F5F76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DD356D-35B2-D3A4-BF56-3DE556811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67A58-BC55-114A-88D9-3AB69D1B1F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0942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C17A64-0A9A-FDE5-D01A-47EC22AC63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9D431B-BC8C-DF1D-9F65-7D02390231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BEA37F-7EC5-CCA8-D8AB-DB3B139D6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6327E-DCE2-0640-B6CA-EC02230FA3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56641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926BAB-AC5D-DE70-ADF7-A44AA71D4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3581D9-B029-D4AB-68A1-F0B23E1B48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64034B-50E7-4A9D-2323-162E8B6A6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FFA11-6D40-8549-B93F-0489D4427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91378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B253CA-9FF9-BE0A-AC89-8BA0A40AA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492DC-8A8F-114A-80B4-89BBE7DD7A25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DF1E12-2AA3-4B08-F325-7463A76B6F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699BD4-6040-8FB1-3968-1D8B7550B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D8C31-F6C5-2249-A311-0BE5572A9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950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D185B1-102E-ADE0-CE2B-D3BB0882EC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532B3-3989-F64F-AD99-DE312554CC50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375262-6C1E-6EBA-A219-0BE86B49D4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48A402-C324-35E0-1249-45424D1986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41D06-BC00-DD43-A8AF-DB403DD82F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3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DF4C41-2D55-5659-AFFA-6140225FDE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CD083-9965-C24E-AF52-8E1742305F7B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1317B1-3159-F153-BC05-7386455890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B4AE56-9257-ACDC-D8D4-452A9DCC6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F079-A820-C241-986C-18653A05AA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5054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161952-CB17-F829-71F7-D794E3AD71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75F40-EDC6-514B-B8DE-A96D20F96006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5CF5DA-B491-12F5-3FA0-6326E8D97B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93ADE2-E41A-3F32-5DF4-55BD3F957B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6DE7F-04CB-374B-87DA-05499A7BD4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8694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4749C4-E222-E21C-203E-8A8E5411AD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FE82D-7304-3144-8E87-4AD8CAFDB8DF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1496D3-22DB-7074-4A64-37D57EBE8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2CBA56E-8652-8B33-353B-0F074B4F25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34BE8-72CA-084D-AABB-88322182B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393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1E33778-0C19-2E6C-B503-DAE9D2E195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E7E34-7CBF-6C4B-B806-48EBC30531B2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474AC6-41BC-303A-FCA4-9AEC14DC81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9DA49C-AD39-F371-A87F-C371D999C5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CDC75-DD2B-7A4F-B03C-11BBE39FB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892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B33D76C-FB90-B30C-E5F7-3B0249DA17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49CA6-F809-D144-8FD2-272BA8FDB182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D634F2F-842F-0ADA-0E5B-E3E3926F8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CA4FC3-5E20-1BD0-9C9C-D739B4B63C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5AFD8-7D89-AF4D-AFA0-0B177523F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14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9F0A2D-9937-CFE4-98FB-7151319CFD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19D116-1AD4-E58F-4390-CE4CD59FE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7749FB-0BAF-F066-66F6-C6E4A12539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80A87-01D2-2F4F-81A8-C7D7ECAB5D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140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3E68F-B77A-7A43-39E4-5B43F2467D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A782D-666C-494D-B1D1-79AEFD38ECE7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99FFFB-060D-F97B-1226-C26A4CC6C0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4291D-1EF7-DB06-41B5-B0C8E18394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A037B-DDF0-8446-821A-A43B590FC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95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EDBAA8-92F5-D7CC-40D7-805807DFFB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A0108-687C-FC44-9DE9-1993929B1CCD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B081C9-A6E6-8521-0078-4A7CEFE5A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F1C648-F8C1-993B-C76C-86B43C7BD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C4299-D0B5-044F-8C3B-9F3728B5EB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507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06BA30-40F6-691D-034A-1D9CF8D8B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2D158-09DA-234A-8A74-6D1194E5D806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7E20BA-CDD8-56A5-4BF2-58E292A7C0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C3412F-4EAD-FD1F-C64A-FBAE3C52ED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F58BF-D283-0D44-BD4E-5F1B4CAD48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574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73D845-6779-40EC-FDD1-AF76997B80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3F48B-488C-4F4E-B1E4-A07B1EA134C5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654BD7-ABD0-0AB6-AA8A-3E2F4EF17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E13EB4-DC9C-5AC3-D9B9-2C0CAE5EFA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81BD6-67E6-2447-89D3-FAC78E3C71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2522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253D-39C8-8DCE-7B1E-437409C49B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6B205B-311F-7597-F68E-1C05F891C5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820110-0750-F7A1-5536-EB26319B7E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F272B-46B1-244F-85E3-E865658A2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328156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D1B0D6-5952-068E-A5BE-AF40CD7EA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AFA7BC-D6D4-964C-01C7-69D577E38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28D138-48FF-41EF-169C-8C950BD628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565EE-B168-6C4C-8864-006624EDCA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97813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BD0D22-E450-D7DD-14B8-BC7418096D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481883-AEC8-0E30-3FF6-975702E052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1F1C64-0539-74FD-5A33-2EE06E856A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C5BC0-4644-5E4E-98A0-B5C33A509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3441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5634BE-C882-4128-12C5-71B2AC0269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B79048-18EB-1C06-DB26-CED8FD5D14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720BE7-141C-A9A7-5C8C-D22EE63ED3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6C469-77D5-204A-8595-F7E8B59D15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03954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34E1F79-381B-9D8A-F80F-0C5865EFA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3DB13D6-C63C-0E12-31BD-97F94F391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13F7D3D-0368-B47E-F0E3-E953B6FF63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955E1-9ED4-9F49-9BEB-8CA5A60C1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804207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D025D2-3CA2-E7B1-D9AB-466A224EA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8DD9C0F-BB4E-1F30-9749-F9CDF9E20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BF7FEB-EFFF-87EB-02AD-04CCA8326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51416-BFE3-6C4C-8505-FCA6D1C587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2458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1F5196-E2E6-2815-940B-4AC1850C6A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700B84-D600-07D6-6D79-1BE3F1F5B3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EC32EE-9979-0DAD-A063-0E7EDDB9DA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367C1-6B6F-BE4C-8804-985B89663D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508803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2D194E0-DEA5-25EA-B749-416C329F1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9E74B3-5EEC-3706-2444-FDDD921F7B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418FC8-F3B4-C84C-4142-E6CB73FAD6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A56CD-13CC-BC4B-9061-E5837AC929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752175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4A6381-8F0D-C6EF-5FAA-743866111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B4187-87C5-C550-2D1A-B69DB5DD4C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C8CA62-294E-16E7-F3C0-0482128C70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C35D5-9D6E-CA40-8DDF-2AFED50DD5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29394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F4A90B-DEC4-DDCB-986D-E2E5100400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0E9AFE-4AD0-038E-B6E7-63A877F8E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4E6442-D282-DA4F-D837-E97FC4C94F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326F4-8C75-FD4A-9EA3-5FD1C8DC3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048183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5F7F4D-7CF7-B6A1-F4F2-07B78649BD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69ED14-BC04-AF8E-E8B7-A7CFA24162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0A4505-244C-EC1A-5B9D-A4424D2CA2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FACDF-A055-814A-A2E5-0EA94F75D7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13242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250C94-D9D7-00F4-61C6-D7953E276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FA7576-BD03-7F35-F7FC-2AEE2E33A5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ADCA8E-27CF-B34C-3B80-976AF2FBAD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13064-2C7A-4241-B47A-67A7308A75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86488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F6FA88-905C-4441-FC30-B4E9430C81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5B7BE4-B3FE-FE9D-F326-8482C81D68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EDA621-118A-6475-6DD1-B44CE1FDFC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57B17-CCD6-034D-9AEE-BC43EDE052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2437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04C573-B6BF-5725-C07E-8DC90A37F2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E12EB-9B6E-2445-8EA2-B63F570C5F59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4A15A8-ADFB-695B-1E74-3A0702230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B566AE-1F78-2109-9821-32DC88F037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6A544-1B37-F640-9CE2-BDBC8B743E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087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FC47B6-09E8-1000-37FF-FE5EE107B8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FA240-C4B9-AE43-9C9A-121CC99BB8FF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C614DD-0B7F-8E64-A683-7A8B3918F4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6CC7F2-0598-81B6-FCA8-86003B6C8B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6551D-B300-7A46-BCEA-8CCEC6B388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207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2BFFE5-456F-E193-33B2-DC344D63D1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C2FB3-6D7F-B444-B9E0-C0F69547CC94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87F3A4-70ED-B021-09F5-8E313DDBA9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6E4B7D-B7BC-8570-AA27-6B2FA65B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06A89-91CB-514B-8957-51683672F5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6797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82FA9E-086D-78DE-9F49-C2F10465F7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B0AF6-8666-E146-BB69-BA3BCC267B1E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7D126B-F2D4-C2C4-CFCE-E723D0019C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999CCD-374A-5D1F-F095-290F76E983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95850-530E-FD4C-B66D-A43BD6AB95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50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13ED-6E73-7569-6076-D90886E3B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692E7F-F3DC-300F-81B4-75A857F50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ADCC0C-0F09-3A20-2CEB-16CC607E2C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8D5E1-952A-4644-AD6A-FA6995F0D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16521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2EB0307-323C-0D34-A6BE-2362006C80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1DDA3-D040-5743-A03A-675068331E65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7E06E12-8A9F-88DB-9261-3385A38CD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47E1379-77DE-6B87-2822-B68DB8AEF9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7B57B-F6DD-0D46-A7AD-7A626DCB15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75445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2B0884D-CCA7-4F84-C8E1-F2AB9BBCD0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BE697-A150-8D49-B907-6A45BDC7954B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5D6465-FEAA-9083-D0B7-0475B0B8A1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5DE151-BBBB-B27E-92AE-0593FBBCF8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9923C-B069-FF46-9D4A-0087CA6AE0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5810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6138087-2521-180C-7C49-FDE796F40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DFF0A-4D66-E347-8CAB-E6AF42F84BCC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F92E4C5-4AB4-11A7-BCFD-6343BBA7AA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4DF6193-FA3C-A783-BB68-89686E5E1D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09727-1C67-7D44-9BD3-D55E139FDE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369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7C6E14-7875-D1B9-A60E-1E23FEB9F5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AB1F4-9B44-1843-8264-C15805D18302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7C0892-25EC-90B5-7588-CDE2BF53BD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4E765D-7C9B-F2D5-4BB0-5BC0BE3119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A44CB-700A-AD47-8ED5-1A0AC3E16F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7219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03172D-54B5-4125-4794-50A67FE835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FFC24-3AE4-A149-AC43-4D7B07E43D8B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6914CB-770B-4EE4-6ACB-4C7D2E4EED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827918-012C-A06A-69D2-6B635AE4F7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FBBC-088D-D248-8B83-1A92278EE7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1770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230167-C762-991F-4192-21F5F2D499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C841B-8BE9-CD45-AFCE-7702404B0379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7B37FC-D6A0-5F28-C8AC-6E443D45D5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A2EA58-6FEE-41CC-D4EA-49E3C6EC0B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2A855-9BE5-DA47-B8D9-3F3867F460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9290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5DD22C-05B7-74EA-C218-4FBDF2AEA5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B29A-C1EE-FB4C-8863-CD0EE5BE09E6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1144FD-E47A-E40F-B427-F225CE322D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89D0E3-0752-4DBD-8100-FE9FB6C661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7D957-830C-6A4E-8B2E-3DDFE8A49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7366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926BAB-AC5D-DE70-ADF7-A44AA71D4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3581D9-B029-D4AB-68A1-F0B23E1B48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64034B-50E7-4A9D-2323-162E8B6A6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FFA11-6D40-8549-B93F-0489D4427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5581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6A5A9EF-978D-E90E-0767-D4B42FC60D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1AF2105-6F64-7108-2D43-0E3FD2B3BE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900257-F604-ED3B-06BB-642DE290DC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45B4D-CD65-9845-87DA-76F6A2DC6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5011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84AC23-4703-CD18-4E5C-59C402E6A2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7DCF83-E720-CD52-A51A-1C95B7DD7A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124B4F-A826-2764-0657-A180C82206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517EF-240A-3E4B-B9BB-127F2288B0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9449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344DF69-CF43-50E7-97F2-14F98DB5D1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CAAA778-B3AE-129A-A11B-A2CF2A61D6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FB1B6FB-83E7-E5FF-1CC1-B002436CCE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7E2F0-0419-2A4C-BAE9-F5A5EE7B5A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16357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966405-5D8A-266C-38D1-22DBC8C94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00390-75BF-8A2F-C73A-08715E5198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04EFF0-2445-ED88-47EF-AD8024125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2CA0-A103-1643-95A3-95C22408BE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3573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62DBA-12C4-5A8D-DD06-25F1BBBE9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B689DA-1581-FDBA-C300-307E1B42B5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61ABB2-6AD8-6023-A267-CD20A5119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3FDE3-6F28-E94B-A25D-7F0F3BABBF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3690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3D1291-D3D0-AE53-56D1-79805E2D2C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BE051AA-140A-D197-3AA0-06169A5CC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59076A3-5671-3652-651D-D3AD4043AB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EC74E76-113D-D79F-33A5-F55C6EBFA2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D1A6474-F01E-52C6-4EAA-E5241B44D0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/>
            </a:lvl1pPr>
          </a:lstStyle>
          <a:p>
            <a:pPr>
              <a:defRPr/>
            </a:pPr>
            <a:fld id="{B9F7CE3B-587C-8C4F-85CB-79F0E172E9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B8C0A96-7FA7-9F73-F5A4-1B51F4445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1F939B8-1754-7DB1-902A-562024F77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199523-35C0-0214-83ED-68A8007151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8DFB7EC-B64B-0949-A0E9-343DE6C11B12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0C2346-20F1-EE8D-126C-4647FCD1F8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AE7BCE5-0C13-39F8-D054-D284BAD25C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F7465D-3203-6F42-8CB9-33055897F4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C83C6B69-180E-5128-1384-1B9DE7AFEB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D749D485-ABF8-6113-87FF-B166C10C3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1B0CD22-8402-DB14-25B0-14433C1D50D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1FBE25C-31BB-E16A-11E5-406F7B206B2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Planetary Sciences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5E3BE06-6811-B293-4C13-D47B63C745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/>
            </a:lvl1pPr>
          </a:lstStyle>
          <a:p>
            <a:pPr>
              <a:defRPr/>
            </a:pPr>
            <a:fld id="{A3416DF2-5FC8-FC4D-A1E0-85483BE7AF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53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39397FF-98A9-04D6-441A-06A340DDC2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CD52114-AF04-F2B8-C7FC-85F35918E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B3366C7-58F7-AA0E-E1B7-8A3224A500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D801669-12B3-5843-B7F4-FC4C4A9F50C7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6D96C29-BAB0-B434-9F41-C87FAFFA821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Planetary SciencesPlanetary Sciences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E15BF28-D1F3-034B-D7BF-9EAEE96D09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5B2089-BD5E-4C42-865B-DDFF283680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7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2953F44E-10E6-67BB-1EA5-B65B57BA1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5" y="203200"/>
            <a:ext cx="49736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bg1"/>
                </a:solidFill>
              </a:rPr>
              <a:t>Where is this?</a:t>
            </a:r>
          </a:p>
        </p:txBody>
      </p:sp>
      <p:pic>
        <p:nvPicPr>
          <p:cNvPr id="28675" name="Picture 1" descr="enceladus_tigerstripes.gif">
            <a:extLst>
              <a:ext uri="{FF2B5EF4-FFF2-40B4-BE49-F238E27FC236}">
                <a16:creationId xmlns:a16="http://schemas.microsoft.com/office/drawing/2014/main" id="{AE7FC5D1-02D9-F75B-72AF-71A70875D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09CFC9B1-2BB6-3CC9-21AF-D23CB3C18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Solar Family</a:t>
            </a:r>
          </a:p>
        </p:txBody>
      </p:sp>
      <p:pic>
        <p:nvPicPr>
          <p:cNvPr id="48130" name="Picture 6" descr="allplanets1">
            <a:extLst>
              <a:ext uri="{FF2B5EF4-FFF2-40B4-BE49-F238E27FC236}">
                <a16:creationId xmlns:a16="http://schemas.microsoft.com/office/drawing/2014/main" id="{BE85EDA5-65AA-1EF2-2198-94ABE2EFD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410700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 Box 7">
            <a:extLst>
              <a:ext uri="{FF2B5EF4-FFF2-40B4-BE49-F238E27FC236}">
                <a16:creationId xmlns:a16="http://schemas.microsoft.com/office/drawing/2014/main" id="{6BA840A6-A844-6EC2-2B60-1862FF492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378450"/>
            <a:ext cx="45386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i="0"/>
              <a:t>How are they different?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50C2D265-C33F-BB63-9768-AD9BE01D9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Jovians and Terrestrials</a:t>
            </a:r>
          </a:p>
        </p:txBody>
      </p:sp>
      <p:pic>
        <p:nvPicPr>
          <p:cNvPr id="50178" name="Picture 5" descr="scale">
            <a:extLst>
              <a:ext uri="{FF2B5EF4-FFF2-40B4-BE49-F238E27FC236}">
                <a16:creationId xmlns:a16="http://schemas.microsoft.com/office/drawing/2014/main" id="{E578ED93-A07C-AF41-A996-C5A875995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12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48E2CA6A-8F2F-9619-5C10-CE38F7EDE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Planet Spacing</a:t>
            </a:r>
          </a:p>
        </p:txBody>
      </p:sp>
      <p:pic>
        <p:nvPicPr>
          <p:cNvPr id="52226" name="Picture 1" descr="s177_bk1_ch1_f1_6.eps.jpg">
            <a:extLst>
              <a:ext uri="{FF2B5EF4-FFF2-40B4-BE49-F238E27FC236}">
                <a16:creationId xmlns:a16="http://schemas.microsoft.com/office/drawing/2014/main" id="{AB2B446B-C3A1-2533-FDC3-7D9A69E5E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676400"/>
            <a:ext cx="9144001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Footer Placeholder 5">
            <a:extLst>
              <a:ext uri="{FF2B5EF4-FFF2-40B4-BE49-F238E27FC236}">
                <a16:creationId xmlns:a16="http://schemas.microsoft.com/office/drawing/2014/main" id="{C21E9F75-C0F6-23E3-F0E0-C0C0244CF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Planetary Sciences</a:t>
            </a: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C2294335-CF62-A6AA-0410-ED9AA52AF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Planet Orbits</a:t>
            </a:r>
          </a:p>
        </p:txBody>
      </p:sp>
      <p:pic>
        <p:nvPicPr>
          <p:cNvPr id="54275" name="Picture 3">
            <a:extLst>
              <a:ext uri="{FF2B5EF4-FFF2-40B4-BE49-F238E27FC236}">
                <a16:creationId xmlns:a16="http://schemas.microsoft.com/office/drawing/2014/main" id="{BBDF308F-860F-D5E7-E154-4C3397C87B9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762000"/>
            <a:ext cx="5749925" cy="6248400"/>
          </a:xfr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2">
            <a:extLst>
              <a:ext uri="{FF2B5EF4-FFF2-40B4-BE49-F238E27FC236}">
                <a16:creationId xmlns:a16="http://schemas.microsoft.com/office/drawing/2014/main" id="{220D3E30-8EE2-2F17-BE29-272A5A283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Planet Orbits</a:t>
            </a:r>
          </a:p>
        </p:txBody>
      </p:sp>
      <p:sp>
        <p:nvSpPr>
          <p:cNvPr id="156674" name="TextBox 2">
            <a:extLst>
              <a:ext uri="{FF2B5EF4-FFF2-40B4-BE49-F238E27FC236}">
                <a16:creationId xmlns:a16="http://schemas.microsoft.com/office/drawing/2014/main" id="{FCC5D844-605D-16AE-BA21-0BB04A5DE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12446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Mercury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Venus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Earth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Mars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Jupiter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Saturn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Uranus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Neptune</a:t>
            </a:r>
          </a:p>
        </p:txBody>
      </p:sp>
      <p:sp>
        <p:nvSpPr>
          <p:cNvPr id="156675" name="TextBox 3">
            <a:extLst>
              <a:ext uri="{FF2B5EF4-FFF2-40B4-BE49-F238E27FC236}">
                <a16:creationId xmlns:a16="http://schemas.microsoft.com/office/drawing/2014/main" id="{13456861-772D-2689-F7CE-FF05E8216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371600"/>
            <a:ext cx="103028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 (AU)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0.39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0.72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1.00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1.52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5.20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9.54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19.19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30.07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0BDF8-124F-CD1B-A66C-B71CDBE6ECBB}"/>
              </a:ext>
            </a:extLst>
          </p:cNvPr>
          <p:cNvSpPr txBox="1"/>
          <p:nvPr/>
        </p:nvSpPr>
        <p:spPr>
          <a:xfrm>
            <a:off x="419100" y="5643989"/>
            <a:ext cx="8305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SSE!  (hands up!)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Which equation on the sheet would you use to get orbital periods?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DE86B-14BA-E626-07EE-98EE354A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3957948A-A96F-1C51-9920-485F03A61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Planet Orbits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89822-DF4D-C449-10BD-68AAB0B89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-286870"/>
            <a:ext cx="6934200" cy="89736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212DB9-AE97-4C94-EB75-9231BA1DF462}"/>
              </a:ext>
            </a:extLst>
          </p:cNvPr>
          <p:cNvSpPr/>
          <p:nvPr/>
        </p:nvSpPr>
        <p:spPr bwMode="auto">
          <a:xfrm>
            <a:off x="5029200" y="2103120"/>
            <a:ext cx="1676400" cy="381000"/>
          </a:xfrm>
          <a:prstGeom prst="rect">
            <a:avLst/>
          </a:prstGeom>
          <a:noFill/>
          <a:ln w="698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913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A9CB0-68C2-7C55-828B-9CF08EFCF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2">
            <a:extLst>
              <a:ext uri="{FF2B5EF4-FFF2-40B4-BE49-F238E27FC236}">
                <a16:creationId xmlns:a16="http://schemas.microsoft.com/office/drawing/2014/main" id="{16A14059-B58D-A358-9B3C-F08E802AD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Planet Orbits</a:t>
            </a:r>
          </a:p>
        </p:txBody>
      </p:sp>
      <p:sp>
        <p:nvSpPr>
          <p:cNvPr id="156674" name="TextBox 2">
            <a:extLst>
              <a:ext uri="{FF2B5EF4-FFF2-40B4-BE49-F238E27FC236}">
                <a16:creationId xmlns:a16="http://schemas.microsoft.com/office/drawing/2014/main" id="{051029B4-DBA6-56E0-5698-788625B77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12446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Mercury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Venus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Earth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Mars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Jupiter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Saturn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Uranus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Neptune</a:t>
            </a:r>
          </a:p>
        </p:txBody>
      </p:sp>
      <p:sp>
        <p:nvSpPr>
          <p:cNvPr id="156675" name="TextBox 3">
            <a:extLst>
              <a:ext uri="{FF2B5EF4-FFF2-40B4-BE49-F238E27FC236}">
                <a16:creationId xmlns:a16="http://schemas.microsoft.com/office/drawing/2014/main" id="{D12B7795-44E1-EB4D-8224-7137F1A6A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371600"/>
            <a:ext cx="103028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 (AU)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0.39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0.72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1.00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1.52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5.20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9.54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19.19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30.07</a:t>
            </a:r>
          </a:p>
        </p:txBody>
      </p:sp>
      <p:sp>
        <p:nvSpPr>
          <p:cNvPr id="156676" name="TextBox 4">
            <a:extLst>
              <a:ext uri="{FF2B5EF4-FFF2-40B4-BE49-F238E27FC236}">
                <a16:creationId xmlns:a16="http://schemas.microsoft.com/office/drawing/2014/main" id="{2F067644-DA3D-599B-F449-C1BA2247F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371600"/>
            <a:ext cx="1058863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P (yr)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0.24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0.62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1.00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 1.88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11.86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29.46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84.01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164.79</a:t>
            </a:r>
          </a:p>
        </p:txBody>
      </p:sp>
      <p:sp>
        <p:nvSpPr>
          <p:cNvPr id="156677" name="TextBox 5">
            <a:extLst>
              <a:ext uri="{FF2B5EF4-FFF2-40B4-BE49-F238E27FC236}">
                <a16:creationId xmlns:a16="http://schemas.microsoft.com/office/drawing/2014/main" id="{0A169AB4-7444-A4F8-5C33-702740D8E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71600"/>
            <a:ext cx="87788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  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0.206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0.007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0.017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0.093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0.048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0.046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0.009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6EBD31-69AC-0012-E476-873570FB0C98}"/>
              </a:ext>
            </a:extLst>
          </p:cNvPr>
          <p:cNvSpPr txBox="1"/>
          <p:nvPr/>
        </p:nvSpPr>
        <p:spPr>
          <a:xfrm>
            <a:off x="419100" y="5643989"/>
            <a:ext cx="8305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SSE!  (hands up!)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Which equation on the sheet would you use to get orbital periods?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406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/>
      <p:bldP spid="15667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8DB479D-C891-674B-08DD-12D33F45E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C26D08AA-9B92-2DE6-A119-E75A4EBE65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76200"/>
            <a:ext cx="9144000" cy="9906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Solar System Explorers 02</a:t>
            </a:r>
            <a:endParaRPr lang="en-US" altLang="en-US" b="1" i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D241E0F5-B9EC-6049-5F7F-7B811FAE31C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8600" y="1295400"/>
            <a:ext cx="8686800" cy="44196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Tell us something ELSE about the Solar System we should all know.</a:t>
            </a:r>
          </a:p>
          <a:p>
            <a:pPr marL="609600" indent="-609600" algn="l" eaLnBrk="1" hangingPunct="1"/>
            <a:endParaRPr lang="en-US" altLang="en-US" sz="24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			     DUE NOW!    25 AUG</a:t>
            </a:r>
            <a:endParaRPr lang="en-US" altLang="en-US" sz="2800" b="1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endParaRPr lang="en-US" altLang="en-US" sz="2400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564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C68FA80E-41C1-DDC4-897E-CD5FDD7C64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76200"/>
            <a:ext cx="9144000" cy="9906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Solar System Explorers 03</a:t>
            </a:r>
            <a:endParaRPr lang="en-US" altLang="en-US" b="1" i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DFA013D7-3A81-6BB1-2BA0-69A46BF4E26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5800" y="1295400"/>
            <a:ext cx="8229600" cy="44196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Find any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Icarus</a:t>
            </a:r>
            <a:r>
              <a:rPr lang="en-US" altLang="en-US" sz="2400" dirty="0">
                <a:ea typeface="ＭＳ Ｐゴシック" panose="020B0600070205080204" pitchFamily="34" charset="-128"/>
              </a:rPr>
              <a:t> or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Planetary Science Journal</a:t>
            </a:r>
            <a:r>
              <a:rPr lang="en-US" altLang="en-US" sz="2400" dirty="0">
                <a:ea typeface="ＭＳ Ｐゴシック" panose="020B0600070205080204" pitchFamily="34" charset="-128"/>
              </a:rPr>
              <a:t> article relevant to one of your 2 topics of interest.</a:t>
            </a:r>
          </a:p>
          <a:p>
            <a:pPr marL="609600" indent="-609600" algn="l" eaLnBrk="1" hangingPunct="1"/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Email me a .pdf of the full article by the beginning of class:</a:t>
            </a:r>
          </a:p>
          <a:p>
            <a:pPr marL="609600" indent="-609600" algn="l" eaLnBrk="1" hangingPunct="1"/>
            <a:endParaRPr lang="en-US" altLang="en-US" sz="24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		          DUE THURSDAY, 03 SEP</a:t>
            </a:r>
            <a:endParaRPr lang="en-US" altLang="en-US" sz="2800" b="1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endParaRPr lang="en-US" altLang="en-US" sz="2400" b="1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Get 5 points in Solar System Explorers.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B67B4-5069-DD03-A0F0-83115A31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5E06E26B-2A20-9C28-9892-A533584FD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Save </a:t>
            </a:r>
            <a:r>
              <a:rPr lang="en-US" altLang="en-US" b="1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New Horizons </a:t>
            </a:r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Data!</a:t>
            </a:r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449E951B-15AC-344B-4BCC-C93D76270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95400"/>
            <a:ext cx="8788399" cy="45197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5BCB1B-3711-CAC6-14A5-5A4588E1EDD5}"/>
              </a:ext>
            </a:extLst>
          </p:cNvPr>
          <p:cNvSpPr txBox="1"/>
          <p:nvPr/>
        </p:nvSpPr>
        <p:spPr>
          <a:xfrm>
            <a:off x="457200" y="5867400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map of where things are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eyes.nasa.gov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/apps/solar-system/#/home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28ADE-28A6-A438-8873-1B4728D5B537}"/>
              </a:ext>
            </a:extLst>
          </p:cNvPr>
          <p:cNvSpPr/>
          <p:nvPr/>
        </p:nvSpPr>
        <p:spPr bwMode="auto">
          <a:xfrm>
            <a:off x="228600" y="1295400"/>
            <a:ext cx="8001000" cy="381000"/>
          </a:xfrm>
          <a:prstGeom prst="rect">
            <a:avLst/>
          </a:prstGeom>
          <a:noFill/>
          <a:ln w="698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49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8CF25D5A-D789-1F7E-B848-C36E0E7FBE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7700" y="152400"/>
            <a:ext cx="7848600" cy="1676400"/>
          </a:xfrm>
        </p:spPr>
        <p:txBody>
          <a:bodyPr/>
          <a:lstStyle/>
          <a:p>
            <a:pPr eaLnBrk="1" hangingPunct="1"/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ASTRONOMY 8850:</a:t>
            </a:r>
            <a:b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Planetary</a:t>
            </a:r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Sciences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25C1DC27-C844-FFE8-E6BF-932F54EC43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3352800"/>
            <a:ext cx="7086600" cy="17526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sz="8800">
                <a:solidFill>
                  <a:schemeClr val="accent2"/>
                </a:solidFill>
                <a:ea typeface="ＭＳ Ｐゴシック" panose="020B0600070205080204" pitchFamily="34" charset="-128"/>
              </a:rPr>
              <a:t>Why Science</a:t>
            </a:r>
            <a:r>
              <a:rPr lang="en-US" altLang="en-US" sz="8800">
                <a:solidFill>
                  <a:srgbClr val="FF0000"/>
                </a:solidFill>
                <a:ea typeface="ＭＳ Ｐゴシック" panose="020B0600070205080204" pitchFamily="34" charset="-128"/>
              </a:rPr>
              <a:t>s</a:t>
            </a:r>
            <a:r>
              <a:rPr lang="en-US" altLang="en-US" sz="8800">
                <a:solidFill>
                  <a:schemeClr val="accent2"/>
                </a:solidFill>
                <a:ea typeface="ＭＳ Ｐゴシック" panose="020B0600070205080204" pitchFamily="34" charset="-128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1">
            <a:extLst>
              <a:ext uri="{FF2B5EF4-FFF2-40B4-BE49-F238E27FC236}">
                <a16:creationId xmlns:a16="http://schemas.microsoft.com/office/drawing/2014/main" id="{90198CAE-F3E1-4BDC-C8E1-74F98C4AE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" y="461963"/>
            <a:ext cx="81359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…………………………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789567D7-5B1C-24B1-86AD-02F18EE15E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7700" y="152400"/>
            <a:ext cx="7848600" cy="1676400"/>
          </a:xfrm>
        </p:spPr>
        <p:txBody>
          <a:bodyPr/>
          <a:lstStyle/>
          <a:p>
            <a:pPr eaLnBrk="1" hangingPunct="1"/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How to do well in</a:t>
            </a:r>
            <a:b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Planetary</a:t>
            </a:r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Sciences</a:t>
            </a: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6A8D3097-29D4-EC34-5430-E87E7EC7A0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2238" y="2057400"/>
            <a:ext cx="8915400" cy="46482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1. show up to class … on time </a:t>
            </a: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2. participate in class</a:t>
            </a: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3. get/borrow the book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Planetary Sciences</a:t>
            </a:r>
            <a:r>
              <a:rPr lang="en-US" altLang="en-US" sz="2400" dirty="0">
                <a:ea typeface="ＭＳ Ｐゴシック" panose="020B0600070205080204" pitchFamily="34" charset="-128"/>
              </a:rPr>
              <a:t> by de Pater and Lissauer</a:t>
            </a: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4. find course website:  </a:t>
            </a:r>
            <a:r>
              <a:rPr lang="en-US" altLang="en-US" sz="24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www.astro.gsu.edu</a:t>
            </a:r>
            <a:r>
              <a:rPr lang="en-US" altLang="en-US" sz="24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/~</a:t>
            </a:r>
            <a:r>
              <a:rPr lang="en-US" altLang="en-US" sz="24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thenry</a:t>
            </a:r>
            <a:r>
              <a:rPr lang="en-US" altLang="en-US" sz="24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/PLANETS</a:t>
            </a:r>
            <a:endParaRPr lang="en-US" altLang="en-US" sz="2400" u="sng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5. find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Icarus</a:t>
            </a:r>
            <a:r>
              <a:rPr lang="en-US" altLang="en-US" sz="2400" dirty="0">
                <a:ea typeface="ＭＳ Ｐゴシック" panose="020B0600070205080204" pitchFamily="34" charset="-128"/>
              </a:rPr>
              <a:t> and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Planetary Science Journal </a:t>
            </a:r>
            <a:r>
              <a:rPr lang="en-US" altLang="en-US" sz="2400" dirty="0">
                <a:ea typeface="ＭＳ Ｐゴシック" panose="020B0600070205080204" pitchFamily="34" charset="-128"/>
              </a:rPr>
              <a:t>(AAS) online</a:t>
            </a: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6. do homework --- </a:t>
            </a:r>
            <a:r>
              <a:rPr lang="en-US" altLang="en-US" sz="24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Solar System Explorers</a:t>
            </a:r>
            <a:r>
              <a:rPr lang="en-US" altLang="en-US" sz="2400" dirty="0">
                <a:ea typeface="ＭＳ Ｐゴシック" panose="020B0600070205080204" pitchFamily="34" charset="-128"/>
              </a:rPr>
              <a:t>, quiz preparation, etc.</a:t>
            </a: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7. choose 2 planetary topic(s) of interest to you</a:t>
            </a:r>
          </a:p>
          <a:p>
            <a:pPr marL="609600" indent="-609600" eaLnBrk="1" hangingPunct="1"/>
            <a:r>
              <a:rPr lang="en-US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write down 3 sentences for each topic</a:t>
            </a:r>
          </a:p>
          <a:p>
            <a:pPr marL="609600" indent="-609600" algn="l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			      </a:t>
            </a:r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DUE THURSDAY, 03 SEP</a:t>
            </a:r>
            <a:endParaRPr lang="en-US" altLang="en-US" sz="2800" b="1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endParaRPr lang="en-US" altLang="en-US" sz="800" dirty="0">
              <a:solidFill>
                <a:srgbClr val="000099"/>
              </a:solidFill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8. NAIL THE SEMESTER PROJECT --- start EARLY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4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4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4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4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>
            <a:extLst>
              <a:ext uri="{FF2B5EF4-FFF2-40B4-BE49-F238E27FC236}">
                <a16:creationId xmlns:a16="http://schemas.microsoft.com/office/drawing/2014/main" id="{E18D82D0-A95C-6332-F6BA-00CC7BAFE72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2362200"/>
            <a:ext cx="7772400" cy="38100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class participation 				10%</a:t>
            </a:r>
          </a:p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Solar System Explorers (</a:t>
            </a: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SSE!</a:t>
            </a:r>
            <a:r>
              <a:rPr lang="en-US" altLang="en-US" dirty="0">
                <a:ea typeface="ＭＳ Ｐゴシック" panose="020B0600070205080204" pitchFamily="34" charset="-128"/>
              </a:rPr>
              <a:t>)		10%</a:t>
            </a: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paper Levels (drafts)				20%</a:t>
            </a: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presentation					20%</a:t>
            </a:r>
          </a:p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referee reports (colleagues)			20%</a:t>
            </a:r>
          </a:p>
          <a:p>
            <a:pPr marL="609600" indent="-609600"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referee report (Henry)				20%</a:t>
            </a: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5AB61854-C984-49A2-0A1D-5D6407F7A0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47700" y="152400"/>
            <a:ext cx="7848600" cy="1676400"/>
          </a:xfrm>
        </p:spPr>
        <p:txBody>
          <a:bodyPr/>
          <a:lstStyle/>
          <a:p>
            <a:pPr eaLnBrk="1" hangingPunct="1"/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Grades in</a:t>
            </a:r>
            <a:b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Planetary</a:t>
            </a:r>
            <a:r>
              <a:rPr lang="en-US" altLang="en-US" sz="6000" b="1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6000" b="1" i="1">
                <a:solidFill>
                  <a:schemeClr val="tx1"/>
                </a:solidFill>
                <a:ea typeface="ＭＳ Ｐゴシック" panose="020B0600070205080204" pitchFamily="34" charset="-128"/>
              </a:rPr>
              <a:t>Sciences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026">
            <a:extLst>
              <a:ext uri="{FF2B5EF4-FFF2-40B4-BE49-F238E27FC236}">
                <a16:creationId xmlns:a16="http://schemas.microsoft.com/office/drawing/2014/main" id="{961CC0FA-B521-D793-89C5-B29018EA0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3900" y="1143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Solar System Explorers 2026</a:t>
            </a:r>
          </a:p>
        </p:txBody>
      </p:sp>
      <p:sp>
        <p:nvSpPr>
          <p:cNvPr id="106499" name="Rectangle 1027">
            <a:extLst>
              <a:ext uri="{FF2B5EF4-FFF2-40B4-BE49-F238E27FC236}">
                <a16:creationId xmlns:a16="http://schemas.microsoft.com/office/drawing/2014/main" id="{ED005081-819C-D58E-1BF9-370B17CA9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610600" cy="5791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i="1" dirty="0">
                <a:ea typeface="ＭＳ Ｐゴシック" panose="020B0600070205080204" pitchFamily="34" charset="-128"/>
              </a:rPr>
              <a:t>Rules</a:t>
            </a:r>
            <a:r>
              <a:rPr lang="en-US" altLang="en-US" sz="2800" dirty="0">
                <a:ea typeface="ＭＳ Ｐゴシック" panose="020B0600070205080204" pitchFamily="34" charset="-128"/>
              </a:rPr>
              <a:t>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Goal is roughly once each week (Thursdays).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You will know the topic a week in advance.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You will draw one mini-Mars each week.  You will answer the week’s question in order of your mini-Mars values.  The value on your mini-Mars determines the number of points you can earn that round:  1-5 earns 1 point,  6-10 earns 2 points, 11-15 earns 3 points, mega-Mars 16 earns 4 points.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You may not re-use or re-attempt an answer already mentioned.  Be careful not to effectively repeat an answer already given.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5.	You must be clear in your answer, and I will be the final judge of whether points will be awarded.   Partial points may be awarded.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6"/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Results will be posted on the course website.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800" dirty="0">
              <a:ea typeface="ＭＳ Ｐゴシック" panose="020B0600070205080204" pitchFamily="34" charset="-128"/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This game is for learning and fun, 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NOT for bickering, backstabbing, or browbeating … 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but it does affect your grade (slightly).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6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F6AC71E4-A484-2F7F-8E9F-9469332778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76200"/>
            <a:ext cx="9144000" cy="9906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chemeClr val="tx1"/>
                </a:solidFill>
                <a:ea typeface="ＭＳ Ｐゴシック" panose="020B0600070205080204" pitchFamily="34" charset="-128"/>
              </a:rPr>
              <a:t>Solar System Explorers 01</a:t>
            </a:r>
            <a:endParaRPr lang="en-US" altLang="en-US" b="1" i="1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3564CE99-A3C4-C900-02F7-39AB655E868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1295400"/>
            <a:ext cx="8229600" cy="4419600"/>
          </a:xfrm>
        </p:spPr>
        <p:txBody>
          <a:bodyPr/>
          <a:lstStyle/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Welcome to the realm of mini-Mars(es) and mega-Mars …</a:t>
            </a:r>
          </a:p>
          <a:p>
            <a:pPr marL="609600" indent="-609600" algn="l" eaLnBrk="1" hangingPunct="1"/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Tell us something about the Solar System we should all know.</a:t>
            </a:r>
          </a:p>
          <a:p>
            <a:pPr marL="609600" indent="-609600" algn="l" eaLnBrk="1" hangingPunct="1"/>
            <a:endParaRPr lang="en-US" altLang="en-US" sz="24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r>
              <a:rPr lang="en-US" altLang="en-US" sz="28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			   DUE NOW!    25 AUG</a:t>
            </a:r>
            <a:endParaRPr lang="en-US" altLang="en-US" sz="2800" b="1" dirty="0">
              <a:ea typeface="ＭＳ Ｐゴシック" panose="020B0600070205080204" pitchFamily="34" charset="-128"/>
            </a:endParaRPr>
          </a:p>
          <a:p>
            <a:pPr marL="609600" indent="-609600" algn="l" eaLnBrk="1" hangingPunct="1"/>
            <a:endParaRPr lang="en-US" altLang="en-US" sz="2400" b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7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7F1AD539-CA4C-E946-E3FC-DC920D40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9163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26">
            <a:extLst>
              <a:ext uri="{FF2B5EF4-FFF2-40B4-BE49-F238E27FC236}">
                <a16:creationId xmlns:a16="http://schemas.microsoft.com/office/drawing/2014/main" id="{765BB6A8-02ED-3DD4-1B4C-0646D8F89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altLang="en-US" b="1" i="0" kern="0" dirty="0">
                <a:solidFill>
                  <a:srgbClr val="FFFFFF"/>
                </a:solidFill>
                <a:ea typeface="ＭＳ Ｐゴシック" panose="020B0600070205080204" pitchFamily="34" charset="-128"/>
              </a:rPr>
              <a:t>Solar System Overview I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EA79842D-AD25-4574-1321-1497AAF8E0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Solar System Inventory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80882F77-06BE-F2C3-AF6B-AB5C72B692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762000"/>
            <a:ext cx="3810000" cy="6096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stars</a:t>
            </a: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planets</a:t>
            </a: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moons</a:t>
            </a: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ring systems</a:t>
            </a: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minor planets</a:t>
            </a:r>
          </a:p>
          <a:p>
            <a:pPr marL="0" indent="0" eaLnBrk="1" hangingPunct="1">
              <a:buFontTx/>
              <a:buNone/>
              <a:defRPr/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Centaurs</a:t>
            </a:r>
          </a:p>
          <a:p>
            <a:pPr marL="0" indent="0" eaLnBrk="1" hangingPunct="1">
              <a:buFontTx/>
              <a:buNone/>
              <a:defRPr/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Trans-Neptunian Objects</a:t>
            </a:r>
          </a:p>
          <a:p>
            <a:pPr marL="0" indent="0" eaLnBrk="1" hangingPunct="1">
              <a:buFontTx/>
              <a:buNone/>
              <a:defRPr/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comets (any type)</a:t>
            </a:r>
          </a:p>
          <a:p>
            <a:pPr eaLnBrk="1" hangingPunct="1">
              <a:defRPr/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dust</a:t>
            </a:r>
          </a:p>
          <a:p>
            <a:pPr marL="0" indent="0" eaLnBrk="1" hangingPunct="1">
              <a:buFontTx/>
              <a:buNone/>
              <a:defRPr/>
            </a:pPr>
            <a:endParaRPr lang="en-US" sz="24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8CBDD56D-D5EF-F938-A952-0233F44F6B5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762000"/>
            <a:ext cx="49530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 b="1" dirty="0">
                <a:ea typeface="ＭＳ Ｐゴシック" panose="020B0600070205080204" pitchFamily="34" charset="-128"/>
              </a:rPr>
              <a:t>                 </a:t>
            </a:r>
            <a:r>
              <a:rPr lang="en-US" altLang="en-US" sz="2400" dirty="0">
                <a:ea typeface="ＭＳ Ｐゴシック" panose="020B0600070205080204" pitchFamily="34" charset="-128"/>
              </a:rPr>
              <a:t>1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    8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456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a</a:t>
            </a:r>
            <a:r>
              <a:rPr lang="en-US" altLang="en-US" sz="2400" dirty="0">
                <a:ea typeface="ＭＳ Ｐゴシック" panose="020B0600070205080204" pitchFamily="34" charset="-128"/>
              </a:rPr>
              <a:t>	JPL  2026 AUG 24</a:t>
            </a: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4 (+2)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1,558,811	JPL  2026 AUG 24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785,048 	JPL  2018 AUG 20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1,045	JPL  2026 AUG 24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432	JPL  2018 AUG 20 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7,285	JPL  2026 AUG 24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2,559       	JPL  2018 AUG 20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4,073	JPL  2026 AUG 24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3,535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ea typeface="ＭＳ Ｐゴシック" panose="020B0600070205080204" pitchFamily="34" charset="-128"/>
              </a:rPr>
              <a:t> 	JPL  2018 AUG 20 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some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9F51CF-FF8C-213C-567F-E977B82CD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6386513"/>
            <a:ext cx="1905000" cy="4714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2000" i="0" kern="0" baseline="30000" dirty="0">
                <a:ea typeface="ＭＳ Ｐゴシック" panose="020B0600070205080204" pitchFamily="34" charset="-128"/>
              </a:rPr>
              <a:t>a</a:t>
            </a:r>
            <a:r>
              <a:rPr lang="en-US" altLang="en-US" sz="2000" i="0" kern="0" dirty="0">
                <a:ea typeface="ＭＳ Ｐゴシック" panose="020B0600070205080204" pitchFamily="34" charset="-128"/>
              </a:rPr>
              <a:t> add 5 for Pluto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51BFE70C-1187-881A-A671-B674E3070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1662113"/>
            <a:ext cx="685800" cy="4714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1200" i="0" kern="0" dirty="0" err="1">
                <a:ea typeface="ＭＳ Ｐゴシック" panose="020B0600070205080204" pitchFamily="34" charset="-128"/>
              </a:rPr>
              <a:t>Jup</a:t>
            </a:r>
            <a:r>
              <a:rPr lang="en-US" altLang="en-US" sz="1200" i="0" kern="0" dirty="0">
                <a:ea typeface="ＭＳ Ｐゴシック" panose="020B0600070205080204" pitchFamily="34" charset="-128"/>
              </a:rPr>
              <a:t> 115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1200" i="0" kern="0" dirty="0">
                <a:ea typeface="ＭＳ Ｐゴシック" panose="020B0600070205080204" pitchFamily="34" charset="-128"/>
              </a:rPr>
              <a:t>Sat 293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2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25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2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2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2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2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2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2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2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52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525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52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258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52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B1CB4C73-912C-1F81-9853-4863A3393A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b="1">
                <a:ea typeface="ＭＳ Ｐゴシック" panose="020B0600070205080204" pitchFamily="34" charset="-128"/>
              </a:rPr>
              <a:t>Nomenclature</a:t>
            </a:r>
          </a:p>
        </p:txBody>
      </p:sp>
      <p:sp>
        <p:nvSpPr>
          <p:cNvPr id="194565" name="Rectangle 5">
            <a:extLst>
              <a:ext uri="{FF2B5EF4-FFF2-40B4-BE49-F238E27FC236}">
                <a16:creationId xmlns:a16="http://schemas.microsoft.com/office/drawing/2014/main" id="{44471356-3F5F-5BA2-825C-5D563E842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685800"/>
            <a:ext cx="7924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 i="0">
                <a:solidFill>
                  <a:srgbClr val="FF0000"/>
                </a:solidFill>
              </a:rPr>
              <a:t>terrestrials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Mercury, Venus, Earth, Mars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many moons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0">
                <a:solidFill>
                  <a:srgbClr val="FF0000"/>
                </a:solidFill>
              </a:rPr>
              <a:t>jovians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gas giants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Jupiter, Saturn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ice giants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Uranus, Neptune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i="0">
                <a:solidFill>
                  <a:srgbClr val="FF0000"/>
                </a:solidFill>
              </a:rPr>
              <a:t>minor planets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asteroids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Main Belt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Near-Earth Objects (NEOs)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Trojans and Greeks (</a:t>
            </a:r>
            <a:r>
              <a:rPr lang="en-US" altLang="en-US" sz="2000" i="0">
                <a:solidFill>
                  <a:srgbClr val="00B050"/>
                </a:solidFill>
              </a:rPr>
              <a:t>SSE!</a:t>
            </a:r>
            <a:r>
              <a:rPr lang="en-US" altLang="en-US" sz="2000" i="0"/>
              <a:t>) … and Hildas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Trans-Neptunian Objects (TNOs)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Plutinos		(Classical) Kuiper Belt Objects (KBOs)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/>
              <a:t>			Centaurs		Scattered Disk Objects (SDOs)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comets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i="0">
                <a:solidFill>
                  <a:schemeClr val="accent2"/>
                </a:solidFill>
              </a:rPr>
              <a:t>			</a:t>
            </a:r>
            <a:r>
              <a:rPr lang="en-US" altLang="en-US" sz="2000" i="0"/>
              <a:t>Jupiter-family, Chiron-type, Halley-type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4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4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94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45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45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945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945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45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9456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9456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9456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9456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4835</TotalTime>
  <Words>1102</Words>
  <Application>Microsoft Macintosh PowerPoint</Application>
  <PresentationFormat>On-screen Show (4:3)</PresentationFormat>
  <Paragraphs>239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 Rounded MT Bold</vt:lpstr>
      <vt:lpstr>Times New Roman</vt:lpstr>
      <vt:lpstr>Default Design</vt:lpstr>
      <vt:lpstr>2_Default Design</vt:lpstr>
      <vt:lpstr>1_Default Design</vt:lpstr>
      <vt:lpstr>5_Default Design</vt:lpstr>
      <vt:lpstr>PowerPoint Presentation</vt:lpstr>
      <vt:lpstr>ASTRONOMY 8850: Planetary Sciences</vt:lpstr>
      <vt:lpstr>How to do well in Planetary Sciences</vt:lpstr>
      <vt:lpstr>Grades in Planetary Sciences</vt:lpstr>
      <vt:lpstr>Solar System Explorers 2026</vt:lpstr>
      <vt:lpstr>Solar System Explorers 01</vt:lpstr>
      <vt:lpstr>PowerPoint Presentation</vt:lpstr>
      <vt:lpstr>Solar System Inventory</vt:lpstr>
      <vt:lpstr>Nomenclature</vt:lpstr>
      <vt:lpstr>Solar Family</vt:lpstr>
      <vt:lpstr>Jovians and Terrestrials</vt:lpstr>
      <vt:lpstr>Planet Spacing</vt:lpstr>
      <vt:lpstr>Planet Orbits</vt:lpstr>
      <vt:lpstr>Planet Orbits</vt:lpstr>
      <vt:lpstr>Planet Orbits</vt:lpstr>
      <vt:lpstr>Planet Orbits</vt:lpstr>
      <vt:lpstr>Solar System Explorers 02</vt:lpstr>
      <vt:lpstr>Solar System Explorers 03</vt:lpstr>
      <vt:lpstr>Save New Horizons Data!</vt:lpstr>
      <vt:lpstr>PowerPoint Presentation</vt:lpstr>
    </vt:vector>
  </TitlesOfParts>
  <Manager/>
  <Company>RECONS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ASTR 8850 week 1</dc:title>
  <dc:subject/>
  <dc:creator>Todd Henry</dc:creator>
  <cp:keywords/>
  <dc:description/>
  <cp:lastModifiedBy>Manzano Pisco</cp:lastModifiedBy>
  <cp:revision>301</cp:revision>
  <dcterms:created xsi:type="dcterms:W3CDTF">2012-01-19T02:55:01Z</dcterms:created>
  <dcterms:modified xsi:type="dcterms:W3CDTF">2026-08-27T16:52:14Z</dcterms:modified>
  <cp:category/>
</cp:coreProperties>
</file>