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4502" r:id="rId3"/>
    <p:sldMasterId id="2147484514" r:id="rId4"/>
  </p:sldMasterIdLst>
  <p:notesMasterIdLst>
    <p:notesMasterId r:id="rId43"/>
  </p:notesMasterIdLst>
  <p:handoutMasterIdLst>
    <p:handoutMasterId r:id="rId44"/>
  </p:handoutMasterIdLst>
  <p:sldIdLst>
    <p:sldId id="409" r:id="rId5"/>
    <p:sldId id="339" r:id="rId6"/>
    <p:sldId id="462" r:id="rId7"/>
    <p:sldId id="459" r:id="rId8"/>
    <p:sldId id="417" r:id="rId9"/>
    <p:sldId id="345" r:id="rId10"/>
    <p:sldId id="399" r:id="rId11"/>
    <p:sldId id="366" r:id="rId12"/>
    <p:sldId id="367" r:id="rId13"/>
    <p:sldId id="468" r:id="rId14"/>
    <p:sldId id="373" r:id="rId15"/>
    <p:sldId id="400" r:id="rId16"/>
    <p:sldId id="401" r:id="rId17"/>
    <p:sldId id="467" r:id="rId18"/>
    <p:sldId id="379" r:id="rId19"/>
    <p:sldId id="463" r:id="rId20"/>
    <p:sldId id="485" r:id="rId21"/>
    <p:sldId id="464" r:id="rId22"/>
    <p:sldId id="465" r:id="rId23"/>
    <p:sldId id="413" r:id="rId24"/>
    <p:sldId id="439" r:id="rId25"/>
    <p:sldId id="466" r:id="rId26"/>
    <p:sldId id="486" r:id="rId27"/>
    <p:sldId id="487" r:id="rId28"/>
    <p:sldId id="469" r:id="rId29"/>
    <p:sldId id="470" r:id="rId30"/>
    <p:sldId id="438" r:id="rId31"/>
    <p:sldId id="471" r:id="rId32"/>
    <p:sldId id="472" r:id="rId33"/>
    <p:sldId id="374" r:id="rId34"/>
    <p:sldId id="488" r:id="rId35"/>
    <p:sldId id="474" r:id="rId36"/>
    <p:sldId id="475" r:id="rId37"/>
    <p:sldId id="476" r:id="rId38"/>
    <p:sldId id="477" r:id="rId39"/>
    <p:sldId id="478" r:id="rId40"/>
    <p:sldId id="457" r:id="rId41"/>
    <p:sldId id="381" r:id="rId42"/>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5"/>
    <p:restoredTop sz="88743"/>
  </p:normalViewPr>
  <p:slideViewPr>
    <p:cSldViewPr>
      <p:cViewPr varScale="1">
        <p:scale>
          <a:sx n="139" d="100"/>
          <a:sy n="139" d="100"/>
        </p:scale>
        <p:origin x="168" y="784"/>
      </p:cViewPr>
      <p:guideLst>
        <p:guide orient="horz" pos="2112"/>
        <p:guide pos="2880"/>
      </p:guideLst>
    </p:cSldViewPr>
  </p:slideViewPr>
  <p:outlineViewPr>
    <p:cViewPr>
      <p:scale>
        <a:sx n="25" d="100"/>
        <a:sy n="25" d="100"/>
      </p:scale>
      <p:origin x="0" y="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_rels/viewProps.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285AF80-46BA-1305-F98F-D01A0BEA5A0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83A3CC9B-E8B2-7659-7138-62D990DDC649}"/>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995C82F3-E70D-7FFB-C670-975D6D1D442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160CC214-284E-CD32-079C-D8FF6E89CAF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F9AC471-6546-AC46-B109-339096C121B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15DCB3-C83C-854A-0041-5199BFB3FC8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2D3A0DEE-FF84-A3DB-9D2F-516CF096EAC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50180" name="Rectangle 4">
            <a:extLst>
              <a:ext uri="{FF2B5EF4-FFF2-40B4-BE49-F238E27FC236}">
                <a16:creationId xmlns:a16="http://schemas.microsoft.com/office/drawing/2014/main" id="{D8FF2E5E-7782-D018-7504-BCE260F5082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E155160E-2A0E-D756-105F-877C6D8D892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50C29FF-6D93-1F22-D395-D1B6CC828C9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8CC33C27-D5B8-BD43-5B7A-60B988B5AD2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ED968C83-C407-AF48-8272-F43F7E159C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a:extLst>
              <a:ext uri="{FF2B5EF4-FFF2-40B4-BE49-F238E27FC236}">
                <a16:creationId xmlns:a16="http://schemas.microsoft.com/office/drawing/2014/main" id="{5B33ACFB-8F3D-4F55-50AC-A3C4D27775E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3250" name="Rectangle 7">
            <a:extLst>
              <a:ext uri="{FF2B5EF4-FFF2-40B4-BE49-F238E27FC236}">
                <a16:creationId xmlns:a16="http://schemas.microsoft.com/office/drawing/2014/main" id="{0F7E5D3A-F015-DEA0-2B84-FDBE797EB2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AC7774-B644-634B-A26F-192AECBCE046}" type="slidenum">
              <a:rPr lang="en-US" altLang="en-US" smtClean="0">
                <a:solidFill>
                  <a:srgbClr val="000000"/>
                </a:solidFill>
              </a:rPr>
              <a:pPr>
                <a:spcBef>
                  <a:spcPct val="0"/>
                </a:spcBef>
              </a:pPr>
              <a:t>1</a:t>
            </a:fld>
            <a:endParaRPr lang="en-US" altLang="en-US">
              <a:solidFill>
                <a:srgbClr val="000000"/>
              </a:solidFill>
            </a:endParaRPr>
          </a:p>
        </p:txBody>
      </p:sp>
      <p:sp>
        <p:nvSpPr>
          <p:cNvPr id="53251" name="Rectangle 2">
            <a:extLst>
              <a:ext uri="{FF2B5EF4-FFF2-40B4-BE49-F238E27FC236}">
                <a16:creationId xmlns:a16="http://schemas.microsoft.com/office/drawing/2014/main" id="{FCB511B4-1A4A-FDE4-DF8B-9770D51685FA}"/>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AD534DED-CCC1-BA48-CC0F-3B028D5A1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These thermal images show a "hot" south pole on the planet Neptune (10K hotter than elsewhere). These warmer temperatures provide an avenue for methane to escape out of the deep atmosphere.</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upper left image samples temperatures near the top of Neptune's troposphere (near 100 millibar pressure, which is one-tenth the Earth atmospheric pressure at sea level). The hottest temperatures are indicated at the lower part of the image, at Neptune's south pole. The lower two images, taken 6.3 hours apart, sample temperatures at higher altitudes in Neptune's stratosphere. They do show generally warmer temperatures near, but not at, the south pole. They also show a distinct warm area which can be seen in the lower left image and rotated completely around the back of the planet and returned to the earth-facing hemisphere in the lower right image.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images were obtained with the Very Large Telescope in Chile, using an imager/spectrometer for mid-infrared wavelengths on Sept. 1 and 2, 2006.</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916FC5F-6A97-EE4D-DB44-511B302C15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AFF5D-3C0C-2F4F-88EC-851DE5B508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6372612E-C8B1-C11F-6E87-4794E8630E6F}"/>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D22D6DB-F836-DBF1-29BD-F4BB1EC6B0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0181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989D1AC-C894-A55B-A92D-1AB8A366C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19E713E-DD0D-B24D-BB8D-9C749AA3C454}" type="slidenum">
              <a:rPr lang="en-US" altLang="en-US" smtClean="0">
                <a:solidFill>
                  <a:srgbClr val="000000"/>
                </a:solidFill>
              </a:rPr>
              <a:pPr>
                <a:spcBef>
                  <a:spcPct val="0"/>
                </a:spcBef>
              </a:pPr>
              <a:t>11</a:t>
            </a:fld>
            <a:endParaRPr lang="en-US" altLang="en-US">
              <a:solidFill>
                <a:srgbClr val="000000"/>
              </a:solidFill>
            </a:endParaRPr>
          </a:p>
        </p:txBody>
      </p:sp>
      <p:sp>
        <p:nvSpPr>
          <p:cNvPr id="94210" name="Rectangle 2">
            <a:extLst>
              <a:ext uri="{FF2B5EF4-FFF2-40B4-BE49-F238E27FC236}">
                <a16:creationId xmlns:a16="http://schemas.microsoft.com/office/drawing/2014/main" id="{6BB8B123-C153-8AF5-DFB0-727724814ECE}"/>
              </a:ext>
            </a:extLst>
          </p:cNvPr>
          <p:cNvSpPr>
            <a:spLocks noGrp="1" noRot="1" noChangeAspect="1"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59F657D5-9603-649A-D008-7D5BB209CFB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A542265-C6D3-870A-F215-D66CB50809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5F51D67-389F-BC4C-8D7A-5F4B491C1460}" type="slidenum">
              <a:rPr lang="en-US" altLang="en-US" smtClean="0">
                <a:solidFill>
                  <a:srgbClr val="000000"/>
                </a:solidFill>
              </a:rPr>
              <a:pPr>
                <a:spcBef>
                  <a:spcPct val="0"/>
                </a:spcBef>
              </a:pPr>
              <a:t>12</a:t>
            </a:fld>
            <a:endParaRPr lang="en-US" altLang="en-US">
              <a:solidFill>
                <a:srgbClr val="000000"/>
              </a:solidFill>
            </a:endParaRPr>
          </a:p>
        </p:txBody>
      </p:sp>
      <p:sp>
        <p:nvSpPr>
          <p:cNvPr id="96258" name="Rectangle 2">
            <a:extLst>
              <a:ext uri="{FF2B5EF4-FFF2-40B4-BE49-F238E27FC236}">
                <a16:creationId xmlns:a16="http://schemas.microsoft.com/office/drawing/2014/main" id="{308F0398-BAFC-ECD5-CEF6-0503163FD8AD}"/>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C0CB4B9-E62E-60EA-2317-54BF9CEE7A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N2 has some emission lines in UV but nothing (?) in VIS/IR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E9311E56-3C19-5D89-E6D7-CA9A9CA8A0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0B39B98-888D-494D-A834-FC97E32AD4C2}" type="slidenum">
              <a:rPr lang="en-US" altLang="en-US" smtClean="0">
                <a:solidFill>
                  <a:srgbClr val="000000"/>
                </a:solidFill>
              </a:rPr>
              <a:pPr>
                <a:spcBef>
                  <a:spcPct val="0"/>
                </a:spcBef>
              </a:pPr>
              <a:t>13</a:t>
            </a:fld>
            <a:endParaRPr lang="en-US" altLang="en-US">
              <a:solidFill>
                <a:srgbClr val="000000"/>
              </a:solidFill>
            </a:endParaRPr>
          </a:p>
        </p:txBody>
      </p:sp>
      <p:sp>
        <p:nvSpPr>
          <p:cNvPr id="98306" name="Rectangle 2">
            <a:extLst>
              <a:ext uri="{FF2B5EF4-FFF2-40B4-BE49-F238E27FC236}">
                <a16:creationId xmlns:a16="http://schemas.microsoft.com/office/drawing/2014/main" id="{CB5ABB73-ACFD-5B38-9FA3-945C5684869D}"/>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B49AF76-35BC-E6B2-A3FB-4042F5D65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I have to keep updating CO2 on Earth …</a:t>
            </a:r>
          </a:p>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C2H2 = acetylene, ethyne</a:t>
            </a:r>
          </a:p>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C2H4 = ethylene</a:t>
            </a:r>
          </a:p>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C3H4 = methylacetylene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5CBD615-EA1E-EBD9-0D2F-50F76C9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8EDBF0-220D-0441-B740-AA717DEFC7F2}" type="slidenum">
              <a:rPr lang="en-US" altLang="en-US" smtClean="0"/>
              <a:pPr>
                <a:spcBef>
                  <a:spcPct val="0"/>
                </a:spcBef>
              </a:pPr>
              <a:t>14</a:t>
            </a:fld>
            <a:endParaRPr lang="en-US" altLang="en-US"/>
          </a:p>
        </p:txBody>
      </p:sp>
      <p:sp>
        <p:nvSpPr>
          <p:cNvPr id="59394" name="Rectangle 2">
            <a:extLst>
              <a:ext uri="{FF2B5EF4-FFF2-40B4-BE49-F238E27FC236}">
                <a16:creationId xmlns:a16="http://schemas.microsoft.com/office/drawing/2014/main" id="{9E9CD034-56BE-67AB-2E8C-7B502F54864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0A3C24F-8A04-A414-AE87-3849E9710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0007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837A828E-EBF4-9FA6-6182-F7427E8E84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2D783F-1E58-584B-B2FF-36462E93C375}" type="slidenum">
              <a:rPr lang="en-US" altLang="en-US" smtClean="0">
                <a:solidFill>
                  <a:srgbClr val="000000"/>
                </a:solidFill>
              </a:rPr>
              <a:pPr>
                <a:spcBef>
                  <a:spcPct val="0"/>
                </a:spcBef>
              </a:pPr>
              <a:t>15</a:t>
            </a:fld>
            <a:endParaRPr lang="en-US" altLang="en-US">
              <a:solidFill>
                <a:srgbClr val="000000"/>
              </a:solidFill>
            </a:endParaRPr>
          </a:p>
        </p:txBody>
      </p:sp>
      <p:sp>
        <p:nvSpPr>
          <p:cNvPr id="100354" name="Rectangle 2">
            <a:extLst>
              <a:ext uri="{FF2B5EF4-FFF2-40B4-BE49-F238E27FC236}">
                <a16:creationId xmlns:a16="http://schemas.microsoft.com/office/drawing/2014/main" id="{80CC23B6-113E-0550-4223-A3BBB2C409F9}"/>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50C7158B-267B-571A-095F-DBF12BB09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A12833D9-71AB-C6EE-05DF-0EB3DE38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4635F2-57B9-414D-A6AB-A3859AE786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BE6EFF5B-5400-1865-5314-C1CEC8A49840}"/>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EC2685BF-F95E-77B3-E951-2478F5C65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shown to scale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C657D1E-0C13-6EC7-DA29-0E7022C8A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1A161-9279-F547-9E2D-A9B726C0A8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6AFD2882-BFD0-2BA2-8446-0C01C9F67366}"/>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EE45090-9B9A-D00B-0380-E8C7E02857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CH4 not on </a:t>
            </a:r>
            <a:r>
              <a:rPr lang="en-US" altLang="en-US" dirty="0" err="1">
                <a:latin typeface="Times New Roman" panose="02020603050405020304" pitchFamily="18" charset="0"/>
                <a:ea typeface="ＭＳ Ｐゴシック" panose="020B0600070205080204" pitchFamily="34" charset="-128"/>
              </a:rPr>
              <a:t>Jup</a:t>
            </a:r>
            <a:r>
              <a:rPr lang="en-US" altLang="en-US" dirty="0">
                <a:latin typeface="Times New Roman" panose="02020603050405020304" pitchFamily="18" charset="0"/>
                <a:ea typeface="ＭＳ Ｐゴシック" panose="020B0600070205080204" pitchFamily="34" charset="-128"/>
              </a:rPr>
              <a:t> and Sat … too warm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PH3 = phosphine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H2S = hydrogen sulfide, rotten eggs</a:t>
            </a:r>
          </a:p>
        </p:txBody>
      </p:sp>
    </p:spTree>
    <p:extLst>
      <p:ext uri="{BB962C8B-B14F-4D97-AF65-F5344CB8AC3E}">
        <p14:creationId xmlns:p14="http://schemas.microsoft.com/office/powerpoint/2010/main" val="1243975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FED4637E-BBE0-F870-91CD-AF991AA66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B86041-E9E7-CC48-9004-BBA251AC9C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D62B1DE8-97F6-DA04-F055-F63A3465479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4AE004D-D9EC-758F-99F3-CE283A370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98EE0FF-6259-FCD8-94CD-95DA1CBA08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91F33-11BB-B247-8835-0F35BFB7E7C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9D199897-0CAB-5406-8609-4B618CD8DE60}"/>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1F09EFDD-4893-E600-627C-C8C7D3CE6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video created from images taken by NASA's Cassini spacecraft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F1185D3-0214-22CD-199F-3E63E68BB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808284-44A3-4A45-96ED-6AC740F9DFEB}" type="slidenum">
              <a:rPr lang="en-US" altLang="en-US" smtClean="0"/>
              <a:pPr>
                <a:spcBef>
                  <a:spcPct val="0"/>
                </a:spcBef>
              </a:pPr>
              <a:t>2</a:t>
            </a:fld>
            <a:endParaRPr lang="en-US" altLang="en-US"/>
          </a:p>
        </p:txBody>
      </p:sp>
      <p:sp>
        <p:nvSpPr>
          <p:cNvPr id="55298" name="Rectangle 2">
            <a:extLst>
              <a:ext uri="{FF2B5EF4-FFF2-40B4-BE49-F238E27FC236}">
                <a16:creationId xmlns:a16="http://schemas.microsoft.com/office/drawing/2014/main" id="{7C64E667-9FCB-2FD5-7D16-DE063599DD5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62EBD923-A608-5D48-8564-44D4555C8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spot has vanished</a:t>
            </a:r>
          </a:p>
          <a:p>
            <a:pPr eaLnBrk="1" hangingPunct="1"/>
            <a:r>
              <a:rPr lang="en-US" altLang="en-US">
                <a:latin typeface="Times New Roman" panose="02020603050405020304" pitchFamily="18" charset="0"/>
                <a:ea typeface="ＭＳ Ｐゴシック" panose="020B0600070205080204" pitchFamily="34" charset="-128"/>
              </a:rPr>
              <a:t>white clouds are methane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C657D1E-0C13-6EC7-DA29-0E7022C8A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1A161-9279-F547-9E2D-A9B726C0A8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6AFD2882-BFD0-2BA2-8446-0C01C9F67366}"/>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EE45090-9B9A-D00B-0380-E8C7E02857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B6FC95E7-5A85-F07F-37DE-8E79ED840F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D67857-0800-1244-85CF-65CB4BD278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5D2DA0C1-E10B-C6FB-6FF2-6394F47711C5}"/>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AA5F40C9-673D-FAC4-9CCD-F83E4154A1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During the first two minutes of entry, the probe experienced temperatures twice as hot as the Sun's surface and deceleration forces as great as 230 </a:t>
            </a:r>
            <a:r>
              <a:rPr lang="en-US" i="1" dirty="0"/>
              <a:t>g</a:t>
            </a:r>
            <a:r>
              <a:rPr lang="en-US" dirty="0"/>
              <a:t>'s as it was slowed by the atmosphere. The Galileo Orbiter, which entered orbit around Jupiter a few hours after the Probe's descent, recorded 57.6 minutes of data from instruments before the Probe fell silent. Because of an unexplained 53-second delay at the start of transmission, direct atmospheric measurements started deeper in the atmosphere than originally planned (0.35 bars instead of 0.1 bars). All six scientific instruments onboard the Probe operated properly.</a:t>
            </a:r>
          </a:p>
          <a:p>
            <a:pPr eaLnBrk="1" hangingPunct="1"/>
            <a:endParaRPr lang="en-US" altLang="en-US" dirty="0">
              <a:latin typeface="Times New Roman" panose="02020603050405020304" pitchFamily="18" charset="0"/>
              <a:ea typeface="ＭＳ Ｐゴシック" panose="020B0600070205080204" pitchFamily="34" charset="-128"/>
            </a:endParaRPr>
          </a:p>
          <a:p>
            <a:pPr marL="171450" indent="-171450" eaLnBrk="1" hangingPunct="1">
              <a:buFont typeface="Arial" panose="020B0604020202020204" pitchFamily="34" charset="0"/>
              <a:buChar char="•"/>
            </a:pPr>
            <a:r>
              <a:rPr lang="en-US" dirty="0"/>
              <a:t>upper atmospheric densities and temperatures that are significantly higher than predicted by most models --- an additional source of heating besides sunlight appears necessary to account for them</a:t>
            </a:r>
            <a:endParaRPr lang="en-US" dirty="0">
              <a:latin typeface="Times New Roman" panose="02020603050405020304" pitchFamily="18" charset="0"/>
              <a:ea typeface="ＭＳ Ｐゴシック" panose="020B0600070205080204" pitchFamily="34" charset="-128"/>
            </a:endParaRPr>
          </a:p>
          <a:p>
            <a:pPr marL="171450" indent="-171450" eaLnBrk="1" hangingPunct="1">
              <a:buFont typeface="Arial" panose="020B0604020202020204" pitchFamily="34" charset="0"/>
              <a:buChar char="•"/>
            </a:pPr>
            <a:r>
              <a:rPr lang="en-US" dirty="0"/>
              <a:t>deep atmosphere is drier than expected and is convective</a:t>
            </a:r>
            <a:endParaRPr lang="en-US" dirty="0">
              <a:latin typeface="Times New Roman" panose="02020603050405020304" pitchFamily="18" charset="0"/>
              <a:ea typeface="ＭＳ Ｐゴシック" panose="020B0600070205080204"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data transmission ended at an atmospheric pressure of 23 bars and a temperature of 305 F (152 C) --- upward and downward winds appear to be much stronger than expected, requiring a revision of ideas about the escape of heat from Jupiter's interior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visibility much greater than expected, no thick clouds --- laser beam to small mirror attached to probe used </a:t>
            </a:r>
          </a:p>
          <a:p>
            <a:pPr marL="171450" indent="-171450" eaLnBrk="1" hangingPunct="1">
              <a:buFont typeface="Arial" panose="020B0604020202020204" pitchFamily="34" charset="0"/>
              <a:buChar char="•"/>
            </a:pPr>
            <a:r>
              <a:rPr lang="en-US" dirty="0">
                <a:latin typeface="Times New Roman" panose="02020603050405020304" pitchFamily="18" charset="0"/>
                <a:ea typeface="ＭＳ Ｐゴシック" panose="020B0600070205080204" pitchFamily="34" charset="-128"/>
              </a:rPr>
              <a:t>high winds at depth powered by Jupiter not Sun</a:t>
            </a:r>
          </a:p>
          <a:p>
            <a:pPr marL="171450" indent="-171450" eaLnBrk="1" hangingPunct="1">
              <a:buFont typeface="Arial" panose="020B0604020202020204" pitchFamily="34" charset="0"/>
              <a:buChar char="•"/>
            </a:pPr>
            <a:r>
              <a:rPr lang="en-US" dirty="0"/>
              <a:t>no optical lightning flashes observed, but many discharges were observed at radio frequencies at distances about an Earth-diameter away from the craft --- bolts are much stronger than Earth's, but radio wave intensity suggests lightning activity is 3-10 times less than on Earth</a:t>
            </a:r>
            <a:endParaRPr 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220A18BC-A7CF-CB1C-5627-6AAC172CF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8B9DBD-8640-2D46-BC32-173EAAD215E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AE317EBF-1FB9-BA1C-29BE-3B5DFC680734}"/>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1A433821-425A-11B2-5A1D-3D36CC95C9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C2H2 is acetylene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69AD779D-177E-E665-21A4-A2E4EE5651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897B0F-9B7C-224D-A1D9-77E920DC18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47C14111-79A9-AAEA-45DB-7A60ABC7176C}"/>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751AA7B-FB4D-75C2-868B-9B5B71EAC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83F202D-38B3-9D0B-07B2-5967079EB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A71A5-3260-3B4A-929E-8FA6ED7E7F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4" name="Rectangle 2">
            <a:extLst>
              <a:ext uri="{FF2B5EF4-FFF2-40B4-BE49-F238E27FC236}">
                <a16:creationId xmlns:a16="http://schemas.microsoft.com/office/drawing/2014/main" id="{466C7E3C-274A-91CF-1D53-6C829B945B86}"/>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6B1C2A6B-27FB-D232-9841-6F912BF6A8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6">
            <a:extLst>
              <a:ext uri="{FF2B5EF4-FFF2-40B4-BE49-F238E27FC236}">
                <a16:creationId xmlns:a16="http://schemas.microsoft.com/office/drawing/2014/main" id="{5512586C-4910-11D7-A082-3C56ECE8F04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71682" name="Rectangle 7">
            <a:extLst>
              <a:ext uri="{FF2B5EF4-FFF2-40B4-BE49-F238E27FC236}">
                <a16:creationId xmlns:a16="http://schemas.microsoft.com/office/drawing/2014/main" id="{2C7E3411-D7D9-663C-BE69-D8587ADCD4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1F3E9E-F1E0-7E44-97D1-F82F2521134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09E72041-5576-3628-5FEB-EF5C5E73463D}"/>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8A2481BC-76E3-1652-B581-87CBF369B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long-lived jet stream that has swirled around the ringed planet's north pole for more than 30 years</a:t>
            </a:r>
          </a:p>
          <a:p>
            <a:r>
              <a:rPr lang="en-US" altLang="en-US">
                <a:latin typeface="Times New Roman" panose="02020603050405020304" pitchFamily="18" charset="0"/>
                <a:ea typeface="ＭＳ Ｐゴシック" panose="020B0600070205080204" pitchFamily="34" charset="-128"/>
              </a:rPr>
              <a:t>first spotted by NASA's Voyager mission in the early 1980s, still there when Cassini arrived in 2004</a:t>
            </a:r>
          </a:p>
          <a:p>
            <a:r>
              <a:rPr lang="en-US" altLang="en-US">
                <a:latin typeface="Times New Roman" panose="02020603050405020304" pitchFamily="18" charset="0"/>
                <a:ea typeface="ＭＳ Ｐゴシック" panose="020B0600070205080204" pitchFamily="34" charset="-128"/>
              </a:rPr>
              <a:t>20,000 miles (32,000 kilometers) wide, and thermal images show that it reaches roughly 60 miles (100 km) down into Saturn's atmosphere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Why? computer simulations of a jet stream flowing in a curving path near Saturn's north pole affected by small perturbations in the jet — the kind one might expect from jostling with other air currents — make it meander into a hexagonal shape … best hexagonal involves shallow jets at the cloud level … winds below the cloud level apparently help keep the shape of the hexagon sharp and control the rate at which the hexagon drifts</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SATURN BY CASSINI: This collage of images from NASA's Cassini spacecraft shows Saturn's northern hemisphere and rings as viewed with four different spectral filters. Each filter is sensitive to different wavelengths of light and reveals clouds and hazes at different altitudes.  Clockwise from top left, the filters used are sensitive to violet (420 nanometers), red (648 nanometers), near-infrared (728 nanometers) and infrared (939 nanometers) light.  The image was taken with the Cassini spacecraft wide-angle camera on Dec. 2, 2016, at a distance of about 400,000 miles (640,000 kilometers) from Saturn. Image scale is 95 miles (153 kilometers) per pixel. The images have been enlarged by a factor of two. The original versions of these images, as sent by the spacecraft, have a size of 256 pixels by 256 pixels. Cassini's images are sometimes planned to be compressed to smaller sizes due to data storage limitations on the spacecraft, or to allow a larger number of images to be taken than would otherwise be possible.  These images were obtained about two days before its first close pass by the outer edges of Saturn's main rings during its penultimate mission phase.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D6A47CA-5D5D-F42A-DF3E-736618DF5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AEE6AC-736C-274C-9400-06C9628F7BA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CA2D1CAE-C03E-CA9B-F295-70BB6FCE35A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575195E-770D-B74A-9CCB-37E16907B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SATURN BY CASSINI: eye of the hexagonal cloud structure at Saturn’s north pole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36ABAFAB-EFF8-60C9-DBF3-C465E8D5C0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1D0C8F-600F-BC4F-9EAE-370712EF86D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23D5F9AE-C623-58D8-3980-1E73775A4AD4}"/>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22C9A05F-BD4A-2255-609B-51F18B60C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E0C5C73F-6363-2FA7-DAE8-A8CDFB3B39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A522BE-63B5-3642-A438-34EB7EF4459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0129C034-A2EB-CFE4-F084-674B210389E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70B58610-1DC2-C2A5-1E0B-3F7B10BCE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855F3D16-0F7D-F5A1-870E-36AA77A07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A30C4B-221E-CD4C-BCAC-599F3B22439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1238B6D-58A4-C050-1ABC-2247DAAD289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FBBCA13-D60E-8F2F-3F49-FB8B8DA1A6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F1185D3-0214-22CD-199F-3E63E68BB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808284-44A3-4A45-96ED-6AC740F9DF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7C64E667-9FCB-2FD5-7D16-DE063599DD5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62EBD923-A608-5D48-8564-44D4555C8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Triton is brighter than Neptune … Neptune dark regions due to methane GAS absorption, bright spots and streaks are methane ICE clouds</a:t>
            </a:r>
          </a:p>
          <a:p>
            <a:pPr eaLnBrk="1" hangingPunct="1"/>
            <a:r>
              <a:rPr lang="en-US" altLang="en-US" dirty="0">
                <a:latin typeface="Times New Roman" panose="02020603050405020304" pitchFamily="18" charset="0"/>
                <a:ea typeface="ＭＳ Ｐゴシック" panose="020B0600070205080204" pitchFamily="34" charset="-128"/>
              </a:rPr>
              <a:t>Proteus is 2</a:t>
            </a:r>
            <a:r>
              <a:rPr lang="en-US" altLang="en-US" baseline="30000" dirty="0">
                <a:latin typeface="Times New Roman" panose="02020603050405020304" pitchFamily="18" charset="0"/>
                <a:ea typeface="ＭＳ Ｐゴシック" panose="020B0600070205080204" pitchFamily="34" charset="-128"/>
              </a:rPr>
              <a:t>nd</a:t>
            </a:r>
            <a:r>
              <a:rPr lang="en-US" altLang="en-US" dirty="0">
                <a:latin typeface="Times New Roman" panose="02020603050405020304" pitchFamily="18" charset="0"/>
                <a:ea typeface="ＭＳ Ｐゴシック" panose="020B0600070205080204" pitchFamily="34" charset="-128"/>
              </a:rPr>
              <a:t> largest moon found by Voyager 2 … closer to Neptune than Nereid 3</a:t>
            </a:r>
            <a:r>
              <a:rPr lang="en-US" altLang="en-US" baseline="30000" dirty="0">
                <a:latin typeface="Times New Roman" panose="02020603050405020304" pitchFamily="18" charset="0"/>
                <a:ea typeface="ＭＳ Ｐゴシック" panose="020B0600070205080204" pitchFamily="34" charset="-128"/>
              </a:rPr>
              <a:t>rd</a:t>
            </a:r>
            <a:r>
              <a:rPr lang="en-US" altLang="en-US" dirty="0">
                <a:latin typeface="Times New Roman" panose="02020603050405020304" pitchFamily="18" charset="0"/>
                <a:ea typeface="ＭＳ Ｐゴシック" panose="020B0600070205080204" pitchFamily="34" charset="-128"/>
              </a:rPr>
              <a:t> largest </a:t>
            </a:r>
          </a:p>
        </p:txBody>
      </p:sp>
    </p:spTree>
    <p:extLst>
      <p:ext uri="{BB962C8B-B14F-4D97-AF65-F5344CB8AC3E}">
        <p14:creationId xmlns:p14="http://schemas.microsoft.com/office/powerpoint/2010/main" val="255904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89AC6269-8798-78D1-6CBA-1C6250A87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0101B7-76A1-2049-8781-BDEC2EC86A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6B6D4FD-F467-8EB6-15E2-C842CC012999}"/>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E3EC8EEE-4C10-0891-D555-15D39F9B1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89AC6269-8798-78D1-6CBA-1C6250A87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0101B7-76A1-2049-8781-BDEC2EC86A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6B6D4FD-F467-8EB6-15E2-C842CC012999}"/>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E3EC8EEE-4C10-0891-D555-15D39F9B1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spectrometer was designed to investigate gases, measured the ring particles because they hit the spacecraft at such high velocities they vaporized</a:t>
            </a:r>
          </a:p>
          <a:p>
            <a:pPr eaLnBrk="1" hangingPunct="1"/>
            <a:r>
              <a:rPr lang="en-US" altLang="en-US" dirty="0" err="1">
                <a:latin typeface="Times New Roman" panose="02020603050405020304" pitchFamily="18" charset="0"/>
                <a:ea typeface="ＭＳ Ｐゴシック" panose="020B0600070205080204" pitchFamily="34" charset="-128"/>
              </a:rPr>
              <a:t>laser+mirror-on-arm</a:t>
            </a:r>
            <a:r>
              <a:rPr lang="en-US" altLang="en-US" dirty="0">
                <a:latin typeface="Times New Roman" panose="02020603050405020304" pitchFamily="18" charset="0"/>
                <a:ea typeface="ＭＳ Ｐゴシック" panose="020B0600070205080204" pitchFamily="34" charset="-128"/>
              </a:rPr>
              <a:t> experiment revealed possible NH3 patchy clouds</a:t>
            </a:r>
          </a:p>
        </p:txBody>
      </p:sp>
    </p:spTree>
    <p:extLst>
      <p:ext uri="{BB962C8B-B14F-4D97-AF65-F5344CB8AC3E}">
        <p14:creationId xmlns:p14="http://schemas.microsoft.com/office/powerpoint/2010/main" val="2121164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F8E3A08A-DA15-C326-060B-6357E00A57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CA3B5-C54D-5E4D-89FA-68907F72CC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5BEAD7FE-C73A-AE61-6693-F83394BCBF7F}"/>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C8F7E678-BDA4-5BA8-E9E3-A6EB0B1D5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H2S = hydrogen sulfide</a:t>
            </a:r>
          </a:p>
          <a:p>
            <a:pPr eaLnBrk="1" hangingPunct="1"/>
            <a:r>
              <a:rPr lang="en-US" altLang="en-US">
                <a:latin typeface="Times New Roman" panose="02020603050405020304" pitchFamily="18" charset="0"/>
                <a:ea typeface="ＭＳ Ｐゴシック" panose="020B0600070205080204" pitchFamily="34" charset="-128"/>
              </a:rPr>
              <a:t>NH4SH = ammonium hydrosulfide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BF68A36-C75E-1FA1-66E3-E264B28ABB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603008-C58B-C34C-93BB-C8645749197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2A189E9E-E34B-22D7-8D45-D12BF93E1DF6}"/>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1AAABC85-F354-CB92-F8AC-BE3E40CCA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NEPTUNE BY HST: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49B084A-5D05-5BFD-E587-B8CE4FC07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76F146-852E-E045-9843-AE49F1D69A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A9F66CC4-03F1-2C7C-EFD6-60164A46C667}"/>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ED5F0098-6828-69C8-7C74-513B01C40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URANUS BY HST: four major rings and by 8 of its 17 known satellites … taken 8/8/98 with NICMOS</a:t>
            </a:r>
          </a:p>
          <a:p>
            <a:r>
              <a:rPr lang="en-US" altLang="en-US">
                <a:latin typeface="Times New Roman" panose="02020603050405020304" pitchFamily="18" charset="0"/>
                <a:ea typeface="ＭＳ Ｐゴシック" panose="020B0600070205080204" pitchFamily="34" charset="-128"/>
              </a:rPr>
              <a:t>HST found about 20 clouds - nearly as many clouds on Uranus as the previous total in the history of modern observations</a:t>
            </a:r>
          </a:p>
          <a:p>
            <a:r>
              <a:rPr lang="en-US" altLang="en-US">
                <a:latin typeface="Times New Roman" panose="02020603050405020304" pitchFamily="18" charset="0"/>
                <a:ea typeface="ＭＳ Ｐゴシック" panose="020B0600070205080204" pitchFamily="34" charset="-128"/>
              </a:rPr>
              <a:t>orange-colored clouds near the prominent bright band circle the planet at more than 300 mph (500 km/h)</a:t>
            </a:r>
          </a:p>
          <a:p>
            <a:r>
              <a:rPr lang="en-US" altLang="en-US">
                <a:latin typeface="Times New Roman" panose="02020603050405020304" pitchFamily="18" charset="0"/>
                <a:ea typeface="ＭＳ Ｐゴシック" panose="020B0600070205080204" pitchFamily="34" charset="-128"/>
              </a:rPr>
              <a:t>one of the clouds on the right-hand side is brighter than any other cloud ever seen on Uranus</a:t>
            </a:r>
          </a:p>
          <a:p>
            <a:r>
              <a:rPr lang="en-US" altLang="en-US">
                <a:latin typeface="Times New Roman" panose="02020603050405020304" pitchFamily="18" charset="0"/>
                <a:ea typeface="ＭＳ Ｐゴシック" panose="020B0600070205080204" pitchFamily="34" charset="-128"/>
              </a:rPr>
              <a:t>colors indicate altitude: </a:t>
            </a:r>
          </a:p>
          <a:p>
            <a:r>
              <a:rPr lang="en-US" altLang="en-US">
                <a:latin typeface="Times New Roman" panose="02020603050405020304" pitchFamily="18" charset="0"/>
                <a:ea typeface="ＭＳ Ｐゴシック" panose="020B0600070205080204" pitchFamily="34" charset="-128"/>
              </a:rPr>
              <a:t>     green and blue regions show where the atmosphere is clear and sunlight can penetrate deep into Uranus</a:t>
            </a:r>
          </a:p>
          <a:p>
            <a:r>
              <a:rPr lang="en-US" altLang="en-US">
                <a:latin typeface="Times New Roman" panose="02020603050405020304" pitchFamily="18" charset="0"/>
                <a:ea typeface="ＭＳ Ｐゴシック" panose="020B0600070205080204" pitchFamily="34" charset="-128"/>
              </a:rPr>
              <a:t>     yellow and gray regions the sunlight reflects from a higher haze or cloud layer</a:t>
            </a:r>
          </a:p>
          <a:p>
            <a:r>
              <a:rPr lang="en-US" altLang="en-US">
                <a:latin typeface="Times New Roman" panose="02020603050405020304" pitchFamily="18" charset="0"/>
                <a:ea typeface="ＭＳ Ｐゴシック" panose="020B0600070205080204" pitchFamily="34" charset="-128"/>
              </a:rPr>
              <a:t>     orange and red colors indicate very high clouds, such as cirrus clouds on Earth.</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Hubble image is one of the first images revealing the precession of the brightest ring with respect to a previous image [PRC97-36a]. Precession makes the fainter part of the ring (currently on the upper right-hand side) slide around Uranus once every nine months. The fading is caused by ring particles crowding and hiding each other on one side of their eight-hour orbit around Uranus.</a:t>
            </a:r>
          </a:p>
          <a:p>
            <a:r>
              <a:rPr lang="en-US" altLang="en-US">
                <a:latin typeface="Times New Roman" panose="02020603050405020304" pitchFamily="18" charset="0"/>
                <a:ea typeface="ＭＳ Ｐゴシック" panose="020B0600070205080204" pitchFamily="34" charset="-128"/>
              </a:rPr>
              <a:t>The blue, green and red components of this false-color image correspond to exposures taken at near-infrared wavelengths of 0.9, 1.1, and 1.7 micrometers. Thus, regions on Uranus appearing blue, for example, reflect more sunlight at 0.9 micrometer than at the longer wavelengths. Apparent colors on Uranus are caused by absorption of methane gas in its atmosphere, an effect comparable to absorption in our atmosphere which can make distant clouds appear red.</a:t>
            </a:r>
          </a:p>
          <a:p>
            <a:r>
              <a:rPr lang="en-US" altLang="en-US">
                <a:latin typeface="Times New Roman" panose="02020603050405020304" pitchFamily="18" charset="0"/>
                <a:ea typeface="ＭＳ Ｐゴシック" panose="020B0600070205080204" pitchFamily="34" charset="-128"/>
              </a:rPr>
              <a:t>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C6A23A1-5853-5D61-89E0-54D4A0930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D5E0-4227-434E-81C0-3E75250439E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69A1541F-D16E-5351-ED10-C96512CD95E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30719421-7020-CA60-33D1-7335A1A7C1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NEPTUNE BY HST: Comparing August 2002 observations to similar observations in 1996, the authors found that Neptune’s reflectivity averaged across the planet’s face (disk-averaged) increased by 3.2% at 467 nm (blue), 5.6% at 673 nm (red), and 40% in the 850 nm–1000 nm band (near infrared). These changes result from even larger brightness increases in restricted latitude bands, reaching 100% in some cases. The reason for the increases may be seasonal forcing, which is the seasonal variation in local solar heating. </a:t>
            </a:r>
          </a:p>
          <a:p>
            <a:r>
              <a:rPr lang="en-US" altLang="en-US">
                <a:latin typeface="Times New Roman" panose="02020603050405020304" pitchFamily="18" charset="0"/>
                <a:ea typeface="ＭＳ Ｐゴシック" panose="020B0600070205080204" pitchFamily="34" charset="-128"/>
              </a:rPr>
              <a:t>Because Neptune’s equatorial plane is inclined 29º to its orbit plane, it is subject to seasonal solar forcing during its 164.8-year orbit of the sun. The resulting local variation in incident sunlight is similar in fractional amplitude to that on the earth, which has a 23.5º inclination, but the absolute variation is 900 times smaller and the rate of change is slower by an additional factor of 165. Remarkably, there is now evidence that Neptune is responding measurably to this weak forcing (of the sun’s heat). The long record of disk-averaged observations from Earth provides a key piece of evidence. When blue-filter (467-nm) observations with the Hubble Space Telescope from 1994 to 2002 are added to blue-filter (472-nm) Earth-based results of Lockwood and Thompson, the combined disk-averaged variation from 1972 to 2002 is consistent with a simple seasonal model having a hemispheric response delay relative to solar forcing of ~30 years (~73% of a full season).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8A433AD-3CD1-CF86-03D2-7293F82706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6F6667-371A-A64F-90D7-29C8E7ED60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2929ED10-08DE-CC83-D5A8-937300DC3F7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058FC943-2365-2701-DA2E-B62516114C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Univers Std 57 Condensed, Arial" charset="0"/>
                <a:ea typeface="ＭＳ Ｐゴシック" panose="020B0600070205080204" pitchFamily="34" charset="-128"/>
              </a:rPr>
              <a:t>The best-fit seasonal model (dashed curve) has its peak delayed 15.1 years relative to the upcoming hemispheric solar forcing peak in 2005, when the subsolar latitude will be at its southern extreme, as shown in the lower plot (B). </a:t>
            </a:r>
            <a:endParaRPr lang="en-US" altLang="en-US">
              <a:latin typeface="AGaramond, Garamond, Times New "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269E1EA-81B3-4296-5C68-BCE7DA0F4FD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579BD817-DCB1-C94D-AACB-7FF873754436}" type="slidenum">
              <a:rPr lang="en-US" altLang="en-US" baseline="0">
                <a:solidFill>
                  <a:srgbClr val="000000"/>
                </a:solidFill>
              </a:rPr>
              <a:pPr algn="r" eaLnBrk="1" hangingPunct="1">
                <a:spcBef>
                  <a:spcPct val="0"/>
                </a:spcBef>
              </a:pPr>
              <a:t>37</a:t>
            </a:fld>
            <a:endParaRPr lang="en-US" altLang="en-US" baseline="0">
              <a:solidFill>
                <a:srgbClr val="000000"/>
              </a:solidFill>
            </a:endParaRPr>
          </a:p>
        </p:txBody>
      </p:sp>
      <p:sp>
        <p:nvSpPr>
          <p:cNvPr id="102402" name="Rectangle 2">
            <a:extLst>
              <a:ext uri="{FF2B5EF4-FFF2-40B4-BE49-F238E27FC236}">
                <a16:creationId xmlns:a16="http://schemas.microsoft.com/office/drawing/2014/main" id="{EF97D24F-0527-B964-CF8A-9DBA97C0D482}"/>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52F72822-F9F6-85C1-4C4F-33812BD42DF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18BBFFFD-AD75-E9AB-2265-359E26C627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C6310E-5958-854E-80EE-C4FD81FC94D3}" type="slidenum">
              <a:rPr lang="en-US" altLang="en-US" smtClean="0"/>
              <a:pPr>
                <a:spcBef>
                  <a:spcPct val="0"/>
                </a:spcBef>
              </a:pPr>
              <a:t>38</a:t>
            </a:fld>
            <a:endParaRPr lang="en-US" altLang="en-US"/>
          </a:p>
        </p:txBody>
      </p:sp>
      <p:sp>
        <p:nvSpPr>
          <p:cNvPr id="104450" name="Rectangle 2">
            <a:extLst>
              <a:ext uri="{FF2B5EF4-FFF2-40B4-BE49-F238E27FC236}">
                <a16:creationId xmlns:a16="http://schemas.microsoft.com/office/drawing/2014/main" id="{781B0812-E204-5281-3A7C-EFA3560F7365}"/>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E0E14241-C92D-38E0-4E39-BA5B9D5069E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9624DA9-10A1-E726-C0C8-46D77ED62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5FAC66-297B-404D-9F86-311FD0361CFC}" type="slidenum">
              <a:rPr lang="en-US" altLang="en-US" smtClean="0">
                <a:solidFill>
                  <a:srgbClr val="000000"/>
                </a:solidFill>
              </a:rPr>
              <a:pPr>
                <a:spcBef>
                  <a:spcPct val="0"/>
                </a:spcBef>
              </a:pPr>
              <a:t>4</a:t>
            </a:fld>
            <a:endParaRPr lang="en-US" altLang="en-US">
              <a:solidFill>
                <a:srgbClr val="000000"/>
              </a:solidFill>
            </a:endParaRPr>
          </a:p>
        </p:txBody>
      </p:sp>
      <p:sp>
        <p:nvSpPr>
          <p:cNvPr id="57346" name="Rectangle 2">
            <a:extLst>
              <a:ext uri="{FF2B5EF4-FFF2-40B4-BE49-F238E27FC236}">
                <a16:creationId xmlns:a16="http://schemas.microsoft.com/office/drawing/2014/main" id="{B806FE5C-8E96-5E30-BA41-C6D194388026}"/>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86F8A24E-4150-0918-653C-74EFEC807B3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5CBD615-EA1E-EBD9-0D2F-50F76C9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8EDBF0-220D-0441-B740-AA717DEFC7F2}" type="slidenum">
              <a:rPr lang="en-US" altLang="en-US" smtClean="0"/>
              <a:pPr>
                <a:spcBef>
                  <a:spcPct val="0"/>
                </a:spcBef>
              </a:pPr>
              <a:t>5</a:t>
            </a:fld>
            <a:endParaRPr lang="en-US" altLang="en-US"/>
          </a:p>
        </p:txBody>
      </p:sp>
      <p:sp>
        <p:nvSpPr>
          <p:cNvPr id="59394" name="Rectangle 2">
            <a:extLst>
              <a:ext uri="{FF2B5EF4-FFF2-40B4-BE49-F238E27FC236}">
                <a16:creationId xmlns:a16="http://schemas.microsoft.com/office/drawing/2014/main" id="{9E9CD034-56BE-67AB-2E8C-7B502F54864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0A3C24F-8A04-A414-AE87-3849E9710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E9FB0610-5F9A-D816-278B-C13D26B4E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BF9926-2FD8-E945-9B81-7BDBC40E4EBD}" type="slidenum">
              <a:rPr lang="en-US" altLang="en-US" smtClean="0">
                <a:solidFill>
                  <a:srgbClr val="000000"/>
                </a:solidFill>
              </a:rPr>
              <a:pPr>
                <a:spcBef>
                  <a:spcPct val="0"/>
                </a:spcBef>
              </a:pPr>
              <a:t>6</a:t>
            </a:fld>
            <a:endParaRPr lang="en-US" altLang="en-US">
              <a:solidFill>
                <a:srgbClr val="000000"/>
              </a:solidFill>
            </a:endParaRPr>
          </a:p>
        </p:txBody>
      </p:sp>
      <p:sp>
        <p:nvSpPr>
          <p:cNvPr id="86018" name="Rectangle 2">
            <a:extLst>
              <a:ext uri="{FF2B5EF4-FFF2-40B4-BE49-F238E27FC236}">
                <a16:creationId xmlns:a16="http://schemas.microsoft.com/office/drawing/2014/main" id="{DE3F55B4-4B15-18AF-0563-29CA548CBA52}"/>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EEC70104-A4C2-9FDF-08A6-88DC8E78B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463810FA-8E04-67F3-A9FD-30DB1B347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F8EA062-E900-984E-B9E9-4C3F9B28F5D5}" type="slidenum">
              <a:rPr lang="en-US" altLang="en-US" smtClean="0">
                <a:solidFill>
                  <a:srgbClr val="000000"/>
                </a:solidFill>
              </a:rPr>
              <a:pPr>
                <a:spcBef>
                  <a:spcPct val="0"/>
                </a:spcBef>
              </a:pPr>
              <a:t>7</a:t>
            </a:fld>
            <a:endParaRPr lang="en-US" altLang="en-US">
              <a:solidFill>
                <a:srgbClr val="000000"/>
              </a:solidFill>
            </a:endParaRPr>
          </a:p>
        </p:txBody>
      </p:sp>
      <p:sp>
        <p:nvSpPr>
          <p:cNvPr id="88066" name="Rectangle 2">
            <a:extLst>
              <a:ext uri="{FF2B5EF4-FFF2-40B4-BE49-F238E27FC236}">
                <a16:creationId xmlns:a16="http://schemas.microsoft.com/office/drawing/2014/main" id="{F76CD861-519C-BD3F-4A3C-24BBC906CC52}"/>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F337CD49-3ED5-2E97-4D41-1EB893B51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0914451F-68DF-0BA3-069F-6BF05AB83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2595C8-F05F-AD4D-A6EC-603F5A7D7988}" type="slidenum">
              <a:rPr lang="en-US" altLang="en-US" smtClean="0">
                <a:solidFill>
                  <a:srgbClr val="000000"/>
                </a:solidFill>
              </a:rPr>
              <a:pPr>
                <a:spcBef>
                  <a:spcPct val="0"/>
                </a:spcBef>
              </a:pPr>
              <a:t>8</a:t>
            </a:fld>
            <a:endParaRPr lang="en-US" altLang="en-US">
              <a:solidFill>
                <a:srgbClr val="000000"/>
              </a:solidFill>
            </a:endParaRPr>
          </a:p>
        </p:txBody>
      </p:sp>
      <p:sp>
        <p:nvSpPr>
          <p:cNvPr id="90114" name="Rectangle 2">
            <a:extLst>
              <a:ext uri="{FF2B5EF4-FFF2-40B4-BE49-F238E27FC236}">
                <a16:creationId xmlns:a16="http://schemas.microsoft.com/office/drawing/2014/main" id="{FDE41BF5-CD50-7267-34C0-975F50443648}"/>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1148E6FC-39F5-24B1-690E-B2EFBAF8D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916FC5F-6A97-EE4D-DB44-511B302C15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32AFF5D-3C0C-2F4F-88EC-851DE5B508C1}" type="slidenum">
              <a:rPr lang="en-US" altLang="en-US" smtClean="0">
                <a:solidFill>
                  <a:srgbClr val="000000"/>
                </a:solidFill>
              </a:rPr>
              <a:pPr>
                <a:spcBef>
                  <a:spcPct val="0"/>
                </a:spcBef>
              </a:pPr>
              <a:t>9</a:t>
            </a:fld>
            <a:endParaRPr lang="en-US" altLang="en-US">
              <a:solidFill>
                <a:srgbClr val="000000"/>
              </a:solidFill>
            </a:endParaRPr>
          </a:p>
        </p:txBody>
      </p:sp>
      <p:sp>
        <p:nvSpPr>
          <p:cNvPr id="92162" name="Rectangle 2">
            <a:extLst>
              <a:ext uri="{FF2B5EF4-FFF2-40B4-BE49-F238E27FC236}">
                <a16:creationId xmlns:a16="http://schemas.microsoft.com/office/drawing/2014/main" id="{6372612E-C8B1-C11F-6E87-4794E8630E6F}"/>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D22D6DB-F836-DBF1-29BD-F4BB1EC6B0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BA433F8-727B-88C0-76A4-10E08C58EC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F0424-79A5-1911-67BC-56196B74A1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B2492C6-7C12-ABAA-3AEC-57558C8B2A9E}"/>
              </a:ext>
            </a:extLst>
          </p:cNvPr>
          <p:cNvSpPr>
            <a:spLocks noGrp="1" noChangeArrowheads="1"/>
          </p:cNvSpPr>
          <p:nvPr>
            <p:ph type="sldNum" sz="quarter" idx="12"/>
          </p:nvPr>
        </p:nvSpPr>
        <p:spPr>
          <a:ln/>
        </p:spPr>
        <p:txBody>
          <a:bodyPr/>
          <a:lstStyle>
            <a:lvl1pPr>
              <a:defRPr/>
            </a:lvl1pPr>
          </a:lstStyle>
          <a:p>
            <a:pPr>
              <a:defRPr/>
            </a:pPr>
            <a:fld id="{EF4A9006-CC09-DA45-86C7-E4A792152EB6}" type="slidenum">
              <a:rPr lang="en-US" altLang="en-US"/>
              <a:pPr>
                <a:defRPr/>
              </a:pPr>
              <a:t>‹#›</a:t>
            </a:fld>
            <a:endParaRPr lang="en-US" altLang="en-US"/>
          </a:p>
        </p:txBody>
      </p:sp>
    </p:spTree>
    <p:extLst>
      <p:ext uri="{BB962C8B-B14F-4D97-AF65-F5344CB8AC3E}">
        <p14:creationId xmlns:p14="http://schemas.microsoft.com/office/powerpoint/2010/main" val="295043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DBCBF1-DBFC-2010-5008-638DC4F4B5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05B7B8-3469-1732-1230-991368DA0D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E05E9E-EAD9-96F3-EB25-A34E2CB1486F}"/>
              </a:ext>
            </a:extLst>
          </p:cNvPr>
          <p:cNvSpPr>
            <a:spLocks noGrp="1" noChangeArrowheads="1"/>
          </p:cNvSpPr>
          <p:nvPr>
            <p:ph type="sldNum" sz="quarter" idx="12"/>
          </p:nvPr>
        </p:nvSpPr>
        <p:spPr>
          <a:ln/>
        </p:spPr>
        <p:txBody>
          <a:bodyPr/>
          <a:lstStyle>
            <a:lvl1pPr>
              <a:defRPr/>
            </a:lvl1pPr>
          </a:lstStyle>
          <a:p>
            <a:pPr>
              <a:defRPr/>
            </a:pPr>
            <a:fld id="{B66D3429-BE74-1041-AE0F-83BD4BE7D563}" type="slidenum">
              <a:rPr lang="en-US" altLang="en-US"/>
              <a:pPr>
                <a:defRPr/>
              </a:pPr>
              <a:t>‹#›</a:t>
            </a:fld>
            <a:endParaRPr lang="en-US" altLang="en-US"/>
          </a:p>
        </p:txBody>
      </p:sp>
    </p:spTree>
    <p:extLst>
      <p:ext uri="{BB962C8B-B14F-4D97-AF65-F5344CB8AC3E}">
        <p14:creationId xmlns:p14="http://schemas.microsoft.com/office/powerpoint/2010/main" val="2652140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911D02-C841-0624-9E54-07321DA10A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93D69F-45C6-3F64-1513-04CBACAD88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77A0B9-F08C-27A1-6673-3F74616160E6}"/>
              </a:ext>
            </a:extLst>
          </p:cNvPr>
          <p:cNvSpPr>
            <a:spLocks noGrp="1" noChangeArrowheads="1"/>
          </p:cNvSpPr>
          <p:nvPr>
            <p:ph type="sldNum" sz="quarter" idx="12"/>
          </p:nvPr>
        </p:nvSpPr>
        <p:spPr>
          <a:ln/>
        </p:spPr>
        <p:txBody>
          <a:bodyPr/>
          <a:lstStyle>
            <a:lvl1pPr>
              <a:defRPr/>
            </a:lvl1pPr>
          </a:lstStyle>
          <a:p>
            <a:pPr>
              <a:defRPr/>
            </a:pPr>
            <a:fld id="{4A2B7D00-1103-2C4F-89D0-6E9D233E248C}" type="slidenum">
              <a:rPr lang="en-US" altLang="en-US"/>
              <a:pPr>
                <a:defRPr/>
              </a:pPr>
              <a:t>‹#›</a:t>
            </a:fld>
            <a:endParaRPr lang="en-US" altLang="en-US"/>
          </a:p>
        </p:txBody>
      </p:sp>
    </p:spTree>
    <p:extLst>
      <p:ext uri="{BB962C8B-B14F-4D97-AF65-F5344CB8AC3E}">
        <p14:creationId xmlns:p14="http://schemas.microsoft.com/office/powerpoint/2010/main" val="1246993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4E33F2-BF00-BF75-C411-38A853A0B449}"/>
              </a:ext>
            </a:extLst>
          </p:cNvPr>
          <p:cNvSpPr>
            <a:spLocks noGrp="1" noChangeArrowheads="1"/>
          </p:cNvSpPr>
          <p:nvPr>
            <p:ph type="dt" sz="half" idx="10"/>
          </p:nvPr>
        </p:nvSpPr>
        <p:spPr/>
        <p:txBody>
          <a:bodyPr/>
          <a:lstStyle>
            <a:lvl1pPr>
              <a:defRPr baseline="-25000"/>
            </a:lvl1pPr>
          </a:lstStyle>
          <a:p>
            <a:pPr>
              <a:defRPr/>
            </a:pPr>
            <a:fld id="{927EF624-AED5-5940-8F98-942E9F82F10B}" type="datetime1">
              <a:rPr lang="en-US" altLang="en-US"/>
              <a:pPr>
                <a:defRPr/>
              </a:pPr>
              <a:t>10/3/22</a:t>
            </a:fld>
            <a:endParaRPr lang="en-US" altLang="en-US"/>
          </a:p>
        </p:txBody>
      </p:sp>
      <p:sp>
        <p:nvSpPr>
          <p:cNvPr id="5" name="Rectangle 5">
            <a:extLst>
              <a:ext uri="{FF2B5EF4-FFF2-40B4-BE49-F238E27FC236}">
                <a16:creationId xmlns:a16="http://schemas.microsoft.com/office/drawing/2014/main" id="{8FB4A149-73B0-B194-13A5-E836310ACC41}"/>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55BED27E-2D76-4BE5-A9B3-48C5119B6A17}"/>
              </a:ext>
            </a:extLst>
          </p:cNvPr>
          <p:cNvSpPr>
            <a:spLocks noGrp="1" noChangeArrowheads="1"/>
          </p:cNvSpPr>
          <p:nvPr>
            <p:ph type="sldNum" sz="quarter" idx="12"/>
          </p:nvPr>
        </p:nvSpPr>
        <p:spPr/>
        <p:txBody>
          <a:bodyPr/>
          <a:lstStyle>
            <a:lvl1pPr>
              <a:defRPr baseline="-25000"/>
            </a:lvl1pPr>
          </a:lstStyle>
          <a:p>
            <a:pPr>
              <a:defRPr/>
            </a:pPr>
            <a:fld id="{D5A74744-E369-4C41-85CC-7FE1D5FB2444}" type="slidenum">
              <a:rPr lang="en-US" altLang="en-US"/>
              <a:pPr>
                <a:defRPr/>
              </a:pPr>
              <a:t>‹#›</a:t>
            </a:fld>
            <a:endParaRPr lang="en-US" altLang="en-US"/>
          </a:p>
        </p:txBody>
      </p:sp>
    </p:spTree>
    <p:extLst>
      <p:ext uri="{BB962C8B-B14F-4D97-AF65-F5344CB8AC3E}">
        <p14:creationId xmlns:p14="http://schemas.microsoft.com/office/powerpoint/2010/main" val="63769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44ADDE-8CCF-526C-95E9-B68F07097962}"/>
              </a:ext>
            </a:extLst>
          </p:cNvPr>
          <p:cNvSpPr>
            <a:spLocks noGrp="1" noChangeArrowheads="1"/>
          </p:cNvSpPr>
          <p:nvPr>
            <p:ph type="dt" sz="half" idx="10"/>
          </p:nvPr>
        </p:nvSpPr>
        <p:spPr/>
        <p:txBody>
          <a:bodyPr/>
          <a:lstStyle>
            <a:lvl1pPr>
              <a:defRPr baseline="-25000"/>
            </a:lvl1pPr>
          </a:lstStyle>
          <a:p>
            <a:pPr>
              <a:defRPr/>
            </a:pPr>
            <a:fld id="{267BAC2D-B625-674D-84A7-DB0B4D50AE58}" type="datetime1">
              <a:rPr lang="en-US" altLang="en-US"/>
              <a:pPr>
                <a:defRPr/>
              </a:pPr>
              <a:t>10/3/22</a:t>
            </a:fld>
            <a:endParaRPr lang="en-US" altLang="en-US"/>
          </a:p>
        </p:txBody>
      </p:sp>
      <p:sp>
        <p:nvSpPr>
          <p:cNvPr id="5" name="Rectangle 5">
            <a:extLst>
              <a:ext uri="{FF2B5EF4-FFF2-40B4-BE49-F238E27FC236}">
                <a16:creationId xmlns:a16="http://schemas.microsoft.com/office/drawing/2014/main" id="{175DD13C-B121-AAD0-D220-B5FEB3447C6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B917392E-EAD6-1874-8035-4E492E729ADC}"/>
              </a:ext>
            </a:extLst>
          </p:cNvPr>
          <p:cNvSpPr>
            <a:spLocks noGrp="1" noChangeArrowheads="1"/>
          </p:cNvSpPr>
          <p:nvPr>
            <p:ph type="sldNum" sz="quarter" idx="12"/>
          </p:nvPr>
        </p:nvSpPr>
        <p:spPr/>
        <p:txBody>
          <a:bodyPr/>
          <a:lstStyle>
            <a:lvl1pPr>
              <a:defRPr baseline="-25000"/>
            </a:lvl1pPr>
          </a:lstStyle>
          <a:p>
            <a:pPr>
              <a:defRPr/>
            </a:pPr>
            <a:fld id="{C7522A3F-A130-5546-AFCB-1D22E9555665}" type="slidenum">
              <a:rPr lang="en-US" altLang="en-US"/>
              <a:pPr>
                <a:defRPr/>
              </a:pPr>
              <a:t>‹#›</a:t>
            </a:fld>
            <a:endParaRPr lang="en-US" altLang="en-US"/>
          </a:p>
        </p:txBody>
      </p:sp>
    </p:spTree>
    <p:extLst>
      <p:ext uri="{BB962C8B-B14F-4D97-AF65-F5344CB8AC3E}">
        <p14:creationId xmlns:p14="http://schemas.microsoft.com/office/powerpoint/2010/main" val="3393169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3A318AF-95D5-B1FB-E078-8A1EDB4A1DF1}"/>
              </a:ext>
            </a:extLst>
          </p:cNvPr>
          <p:cNvSpPr>
            <a:spLocks noGrp="1" noChangeArrowheads="1"/>
          </p:cNvSpPr>
          <p:nvPr>
            <p:ph type="dt" sz="half" idx="10"/>
          </p:nvPr>
        </p:nvSpPr>
        <p:spPr/>
        <p:txBody>
          <a:bodyPr/>
          <a:lstStyle>
            <a:lvl1pPr>
              <a:defRPr baseline="-25000"/>
            </a:lvl1pPr>
          </a:lstStyle>
          <a:p>
            <a:pPr>
              <a:defRPr/>
            </a:pPr>
            <a:fld id="{45FC42B5-48B3-6641-B853-F4FBD2025B8E}" type="datetime1">
              <a:rPr lang="en-US" altLang="en-US"/>
              <a:pPr>
                <a:defRPr/>
              </a:pPr>
              <a:t>10/3/22</a:t>
            </a:fld>
            <a:endParaRPr lang="en-US" altLang="en-US"/>
          </a:p>
        </p:txBody>
      </p:sp>
      <p:sp>
        <p:nvSpPr>
          <p:cNvPr id="5" name="Rectangle 5">
            <a:extLst>
              <a:ext uri="{FF2B5EF4-FFF2-40B4-BE49-F238E27FC236}">
                <a16:creationId xmlns:a16="http://schemas.microsoft.com/office/drawing/2014/main" id="{D026FB59-C528-E3DC-3F89-95777751773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4A53ECCA-E7DB-492F-B0FE-F06597326D96}"/>
              </a:ext>
            </a:extLst>
          </p:cNvPr>
          <p:cNvSpPr>
            <a:spLocks noGrp="1" noChangeArrowheads="1"/>
          </p:cNvSpPr>
          <p:nvPr>
            <p:ph type="sldNum" sz="quarter" idx="12"/>
          </p:nvPr>
        </p:nvSpPr>
        <p:spPr/>
        <p:txBody>
          <a:bodyPr/>
          <a:lstStyle>
            <a:lvl1pPr>
              <a:defRPr baseline="-25000"/>
            </a:lvl1pPr>
          </a:lstStyle>
          <a:p>
            <a:pPr>
              <a:defRPr/>
            </a:pPr>
            <a:fld id="{31B53255-B885-1540-9A65-864DA8AA85F0}" type="slidenum">
              <a:rPr lang="en-US" altLang="en-US"/>
              <a:pPr>
                <a:defRPr/>
              </a:pPr>
              <a:t>‹#›</a:t>
            </a:fld>
            <a:endParaRPr lang="en-US" altLang="en-US"/>
          </a:p>
        </p:txBody>
      </p:sp>
    </p:spTree>
    <p:extLst>
      <p:ext uri="{BB962C8B-B14F-4D97-AF65-F5344CB8AC3E}">
        <p14:creationId xmlns:p14="http://schemas.microsoft.com/office/powerpoint/2010/main" val="402816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1FAA0E-4810-A392-153C-90F16F02A564}"/>
              </a:ext>
            </a:extLst>
          </p:cNvPr>
          <p:cNvSpPr>
            <a:spLocks noGrp="1" noChangeArrowheads="1"/>
          </p:cNvSpPr>
          <p:nvPr>
            <p:ph type="dt" sz="half" idx="10"/>
          </p:nvPr>
        </p:nvSpPr>
        <p:spPr/>
        <p:txBody>
          <a:bodyPr/>
          <a:lstStyle>
            <a:lvl1pPr>
              <a:defRPr baseline="-25000"/>
            </a:lvl1pPr>
          </a:lstStyle>
          <a:p>
            <a:pPr>
              <a:defRPr/>
            </a:pPr>
            <a:fld id="{9858B2D5-3E9A-E448-808D-3CEB83B47724}"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5769DB99-BACA-DA7F-C27D-0218BDEC672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7297C119-964E-05F6-659E-9DBDC8247CB6}"/>
              </a:ext>
            </a:extLst>
          </p:cNvPr>
          <p:cNvSpPr>
            <a:spLocks noGrp="1" noChangeArrowheads="1"/>
          </p:cNvSpPr>
          <p:nvPr>
            <p:ph type="sldNum" sz="quarter" idx="12"/>
          </p:nvPr>
        </p:nvSpPr>
        <p:spPr/>
        <p:txBody>
          <a:bodyPr/>
          <a:lstStyle>
            <a:lvl1pPr>
              <a:defRPr baseline="-25000"/>
            </a:lvl1pPr>
          </a:lstStyle>
          <a:p>
            <a:pPr>
              <a:defRPr/>
            </a:pPr>
            <a:fld id="{1D7B5ED7-6A42-464F-B51F-7F2A2908B948}" type="slidenum">
              <a:rPr lang="en-US" altLang="en-US"/>
              <a:pPr>
                <a:defRPr/>
              </a:pPr>
              <a:t>‹#›</a:t>
            </a:fld>
            <a:endParaRPr lang="en-US" altLang="en-US"/>
          </a:p>
        </p:txBody>
      </p:sp>
    </p:spTree>
    <p:extLst>
      <p:ext uri="{BB962C8B-B14F-4D97-AF65-F5344CB8AC3E}">
        <p14:creationId xmlns:p14="http://schemas.microsoft.com/office/powerpoint/2010/main" val="307462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290BC7-354C-FFDA-BF11-5DB8C77CA53A}"/>
              </a:ext>
            </a:extLst>
          </p:cNvPr>
          <p:cNvSpPr>
            <a:spLocks noGrp="1" noChangeArrowheads="1"/>
          </p:cNvSpPr>
          <p:nvPr>
            <p:ph type="dt" sz="half" idx="10"/>
          </p:nvPr>
        </p:nvSpPr>
        <p:spPr/>
        <p:txBody>
          <a:bodyPr/>
          <a:lstStyle>
            <a:lvl1pPr>
              <a:defRPr baseline="-25000"/>
            </a:lvl1pPr>
          </a:lstStyle>
          <a:p>
            <a:pPr>
              <a:defRPr/>
            </a:pPr>
            <a:fld id="{76D2695F-7209-4E4B-B449-27A91DB47C68}" type="datetime1">
              <a:rPr lang="en-US" altLang="en-US"/>
              <a:pPr>
                <a:defRPr/>
              </a:pPr>
              <a:t>10/3/22</a:t>
            </a:fld>
            <a:endParaRPr lang="en-US" altLang="en-US"/>
          </a:p>
        </p:txBody>
      </p:sp>
      <p:sp>
        <p:nvSpPr>
          <p:cNvPr id="8" name="Rectangle 5">
            <a:extLst>
              <a:ext uri="{FF2B5EF4-FFF2-40B4-BE49-F238E27FC236}">
                <a16:creationId xmlns:a16="http://schemas.microsoft.com/office/drawing/2014/main" id="{F5D9F941-349A-031C-141A-8B8D4374E91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9" name="Rectangle 6">
            <a:extLst>
              <a:ext uri="{FF2B5EF4-FFF2-40B4-BE49-F238E27FC236}">
                <a16:creationId xmlns:a16="http://schemas.microsoft.com/office/drawing/2014/main" id="{5DDA9B0D-2805-0536-4E69-5FF9536ED14D}"/>
              </a:ext>
            </a:extLst>
          </p:cNvPr>
          <p:cNvSpPr>
            <a:spLocks noGrp="1" noChangeArrowheads="1"/>
          </p:cNvSpPr>
          <p:nvPr>
            <p:ph type="sldNum" sz="quarter" idx="12"/>
          </p:nvPr>
        </p:nvSpPr>
        <p:spPr/>
        <p:txBody>
          <a:bodyPr/>
          <a:lstStyle>
            <a:lvl1pPr>
              <a:defRPr baseline="-25000"/>
            </a:lvl1pPr>
          </a:lstStyle>
          <a:p>
            <a:pPr>
              <a:defRPr/>
            </a:pPr>
            <a:fld id="{01A6816D-74FB-184F-82F8-DF02D289C8D6}" type="slidenum">
              <a:rPr lang="en-US" altLang="en-US"/>
              <a:pPr>
                <a:defRPr/>
              </a:pPr>
              <a:t>‹#›</a:t>
            </a:fld>
            <a:endParaRPr lang="en-US" altLang="en-US"/>
          </a:p>
        </p:txBody>
      </p:sp>
    </p:spTree>
    <p:extLst>
      <p:ext uri="{BB962C8B-B14F-4D97-AF65-F5344CB8AC3E}">
        <p14:creationId xmlns:p14="http://schemas.microsoft.com/office/powerpoint/2010/main" val="94561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29D56EE-7982-E440-8C98-40D3A0FFD4CC}"/>
              </a:ext>
            </a:extLst>
          </p:cNvPr>
          <p:cNvSpPr>
            <a:spLocks noGrp="1" noChangeArrowheads="1"/>
          </p:cNvSpPr>
          <p:nvPr>
            <p:ph type="dt" sz="half" idx="10"/>
          </p:nvPr>
        </p:nvSpPr>
        <p:spPr/>
        <p:txBody>
          <a:bodyPr/>
          <a:lstStyle>
            <a:lvl1pPr>
              <a:defRPr baseline="-25000"/>
            </a:lvl1pPr>
          </a:lstStyle>
          <a:p>
            <a:pPr>
              <a:defRPr/>
            </a:pPr>
            <a:fld id="{2CC55764-C169-7145-8F1E-AA50F6AD8096}" type="datetime1">
              <a:rPr lang="en-US" altLang="en-US"/>
              <a:pPr>
                <a:defRPr/>
              </a:pPr>
              <a:t>10/3/22</a:t>
            </a:fld>
            <a:endParaRPr lang="en-US" altLang="en-US"/>
          </a:p>
        </p:txBody>
      </p:sp>
      <p:sp>
        <p:nvSpPr>
          <p:cNvPr id="4" name="Rectangle 5">
            <a:extLst>
              <a:ext uri="{FF2B5EF4-FFF2-40B4-BE49-F238E27FC236}">
                <a16:creationId xmlns:a16="http://schemas.microsoft.com/office/drawing/2014/main" id="{0B09BAD1-4E24-2FEE-9AC3-31FC27506B89}"/>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5" name="Rectangle 6">
            <a:extLst>
              <a:ext uri="{FF2B5EF4-FFF2-40B4-BE49-F238E27FC236}">
                <a16:creationId xmlns:a16="http://schemas.microsoft.com/office/drawing/2014/main" id="{846BA23B-2B2B-144C-758A-FEBAB320ECD1}"/>
              </a:ext>
            </a:extLst>
          </p:cNvPr>
          <p:cNvSpPr>
            <a:spLocks noGrp="1" noChangeArrowheads="1"/>
          </p:cNvSpPr>
          <p:nvPr>
            <p:ph type="sldNum" sz="quarter" idx="12"/>
          </p:nvPr>
        </p:nvSpPr>
        <p:spPr/>
        <p:txBody>
          <a:bodyPr/>
          <a:lstStyle>
            <a:lvl1pPr>
              <a:defRPr baseline="-25000"/>
            </a:lvl1pPr>
          </a:lstStyle>
          <a:p>
            <a:pPr>
              <a:defRPr/>
            </a:pPr>
            <a:fld id="{FB3703AB-CEAA-0D46-904B-A82ACEC32DA9}" type="slidenum">
              <a:rPr lang="en-US" altLang="en-US"/>
              <a:pPr>
                <a:defRPr/>
              </a:pPr>
              <a:t>‹#›</a:t>
            </a:fld>
            <a:endParaRPr lang="en-US" altLang="en-US"/>
          </a:p>
        </p:txBody>
      </p:sp>
    </p:spTree>
    <p:extLst>
      <p:ext uri="{BB962C8B-B14F-4D97-AF65-F5344CB8AC3E}">
        <p14:creationId xmlns:p14="http://schemas.microsoft.com/office/powerpoint/2010/main" val="76146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5E2F13-D53C-CF76-F250-142EC7EDE982}"/>
              </a:ext>
            </a:extLst>
          </p:cNvPr>
          <p:cNvSpPr>
            <a:spLocks noGrp="1" noChangeArrowheads="1"/>
          </p:cNvSpPr>
          <p:nvPr>
            <p:ph type="dt" sz="half" idx="10"/>
          </p:nvPr>
        </p:nvSpPr>
        <p:spPr/>
        <p:txBody>
          <a:bodyPr/>
          <a:lstStyle>
            <a:lvl1pPr>
              <a:defRPr baseline="-25000"/>
            </a:lvl1pPr>
          </a:lstStyle>
          <a:p>
            <a:pPr>
              <a:defRPr/>
            </a:pPr>
            <a:fld id="{9A4C21BA-AD95-B945-A17C-742BD52D0857}" type="datetime1">
              <a:rPr lang="en-US" altLang="en-US"/>
              <a:pPr>
                <a:defRPr/>
              </a:pPr>
              <a:t>10/3/22</a:t>
            </a:fld>
            <a:endParaRPr lang="en-US" altLang="en-US"/>
          </a:p>
        </p:txBody>
      </p:sp>
      <p:sp>
        <p:nvSpPr>
          <p:cNvPr id="3" name="Rectangle 5">
            <a:extLst>
              <a:ext uri="{FF2B5EF4-FFF2-40B4-BE49-F238E27FC236}">
                <a16:creationId xmlns:a16="http://schemas.microsoft.com/office/drawing/2014/main" id="{B2766701-B84C-FA4F-2695-8B88D135D2CC}"/>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4" name="Rectangle 6">
            <a:extLst>
              <a:ext uri="{FF2B5EF4-FFF2-40B4-BE49-F238E27FC236}">
                <a16:creationId xmlns:a16="http://schemas.microsoft.com/office/drawing/2014/main" id="{4F6C2F54-F8B9-77D5-9E32-07B5432C1310}"/>
              </a:ext>
            </a:extLst>
          </p:cNvPr>
          <p:cNvSpPr>
            <a:spLocks noGrp="1" noChangeArrowheads="1"/>
          </p:cNvSpPr>
          <p:nvPr>
            <p:ph type="sldNum" sz="quarter" idx="12"/>
          </p:nvPr>
        </p:nvSpPr>
        <p:spPr/>
        <p:txBody>
          <a:bodyPr/>
          <a:lstStyle>
            <a:lvl1pPr>
              <a:defRPr baseline="-25000"/>
            </a:lvl1pPr>
          </a:lstStyle>
          <a:p>
            <a:pPr>
              <a:defRPr/>
            </a:pPr>
            <a:fld id="{EDEF246F-2A3A-454F-9FB9-49503896B01F}" type="slidenum">
              <a:rPr lang="en-US" altLang="en-US"/>
              <a:pPr>
                <a:defRPr/>
              </a:pPr>
              <a:t>‹#›</a:t>
            </a:fld>
            <a:endParaRPr lang="en-US" altLang="en-US"/>
          </a:p>
        </p:txBody>
      </p:sp>
    </p:spTree>
    <p:extLst>
      <p:ext uri="{BB962C8B-B14F-4D97-AF65-F5344CB8AC3E}">
        <p14:creationId xmlns:p14="http://schemas.microsoft.com/office/powerpoint/2010/main" val="3001572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E4631F5-C2D8-CCDD-2073-247304410342}"/>
              </a:ext>
            </a:extLst>
          </p:cNvPr>
          <p:cNvSpPr>
            <a:spLocks noGrp="1" noChangeArrowheads="1"/>
          </p:cNvSpPr>
          <p:nvPr>
            <p:ph type="dt" sz="half" idx="10"/>
          </p:nvPr>
        </p:nvSpPr>
        <p:spPr/>
        <p:txBody>
          <a:bodyPr/>
          <a:lstStyle>
            <a:lvl1pPr>
              <a:defRPr baseline="-25000"/>
            </a:lvl1pPr>
          </a:lstStyle>
          <a:p>
            <a:pPr>
              <a:defRPr/>
            </a:pPr>
            <a:fld id="{739A0442-4A3E-3144-A3D7-96B764A23997}"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5F1DBD0A-6EF5-C7CA-0D16-EA5A501615D7}"/>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0B8ADA37-8010-9217-4D05-370FE7B3C802}"/>
              </a:ext>
            </a:extLst>
          </p:cNvPr>
          <p:cNvSpPr>
            <a:spLocks noGrp="1" noChangeArrowheads="1"/>
          </p:cNvSpPr>
          <p:nvPr>
            <p:ph type="sldNum" sz="quarter" idx="12"/>
          </p:nvPr>
        </p:nvSpPr>
        <p:spPr/>
        <p:txBody>
          <a:bodyPr/>
          <a:lstStyle>
            <a:lvl1pPr>
              <a:defRPr baseline="-25000"/>
            </a:lvl1pPr>
          </a:lstStyle>
          <a:p>
            <a:pPr>
              <a:defRPr/>
            </a:pPr>
            <a:fld id="{042804D3-165F-7C49-B9C1-0868519FFEB3}" type="slidenum">
              <a:rPr lang="en-US" altLang="en-US"/>
              <a:pPr>
                <a:defRPr/>
              </a:pPr>
              <a:t>‹#›</a:t>
            </a:fld>
            <a:endParaRPr lang="en-US" altLang="en-US"/>
          </a:p>
        </p:txBody>
      </p:sp>
    </p:spTree>
    <p:extLst>
      <p:ext uri="{BB962C8B-B14F-4D97-AF65-F5344CB8AC3E}">
        <p14:creationId xmlns:p14="http://schemas.microsoft.com/office/powerpoint/2010/main" val="378302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FBF7C4-8304-6A06-5EC2-CAA281300F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67970E-7DF0-5EC8-F45A-446939282FC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8FE9CE1-69CD-3C99-ECA3-8A3D7181587A}"/>
              </a:ext>
            </a:extLst>
          </p:cNvPr>
          <p:cNvSpPr>
            <a:spLocks noGrp="1" noChangeArrowheads="1"/>
          </p:cNvSpPr>
          <p:nvPr>
            <p:ph type="sldNum" sz="quarter" idx="12"/>
          </p:nvPr>
        </p:nvSpPr>
        <p:spPr>
          <a:ln/>
        </p:spPr>
        <p:txBody>
          <a:bodyPr/>
          <a:lstStyle>
            <a:lvl1pPr>
              <a:defRPr/>
            </a:lvl1pPr>
          </a:lstStyle>
          <a:p>
            <a:pPr>
              <a:defRPr/>
            </a:pPr>
            <a:fld id="{6E1F61C1-1B49-6342-92B3-EB54AEB2DA6A}" type="slidenum">
              <a:rPr lang="en-US" altLang="en-US"/>
              <a:pPr>
                <a:defRPr/>
              </a:pPr>
              <a:t>‹#›</a:t>
            </a:fld>
            <a:endParaRPr lang="en-US" altLang="en-US"/>
          </a:p>
        </p:txBody>
      </p:sp>
    </p:spTree>
    <p:extLst>
      <p:ext uri="{BB962C8B-B14F-4D97-AF65-F5344CB8AC3E}">
        <p14:creationId xmlns:p14="http://schemas.microsoft.com/office/powerpoint/2010/main" val="1724135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ECE069-391D-E3D2-70C2-08E621B7C046}"/>
              </a:ext>
            </a:extLst>
          </p:cNvPr>
          <p:cNvSpPr>
            <a:spLocks noGrp="1" noChangeArrowheads="1"/>
          </p:cNvSpPr>
          <p:nvPr>
            <p:ph type="dt" sz="half" idx="10"/>
          </p:nvPr>
        </p:nvSpPr>
        <p:spPr/>
        <p:txBody>
          <a:bodyPr/>
          <a:lstStyle>
            <a:lvl1pPr>
              <a:defRPr baseline="-25000"/>
            </a:lvl1pPr>
          </a:lstStyle>
          <a:p>
            <a:pPr>
              <a:defRPr/>
            </a:pPr>
            <a:fld id="{68D3B01E-4852-3440-BE75-0520FCAE9CDC}" type="datetime1">
              <a:rPr lang="en-US" altLang="en-US"/>
              <a:pPr>
                <a:defRPr/>
              </a:pPr>
              <a:t>10/3/22</a:t>
            </a:fld>
            <a:endParaRPr lang="en-US" altLang="en-US"/>
          </a:p>
        </p:txBody>
      </p:sp>
      <p:sp>
        <p:nvSpPr>
          <p:cNvPr id="6" name="Footer Placeholder 5">
            <a:extLst>
              <a:ext uri="{FF2B5EF4-FFF2-40B4-BE49-F238E27FC236}">
                <a16:creationId xmlns:a16="http://schemas.microsoft.com/office/drawing/2014/main" id="{3AC8FB4A-CCE4-9273-263C-043859295CFC}"/>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8A1A3C18-A78F-4C00-AA8A-08E53EBF25FF}"/>
              </a:ext>
            </a:extLst>
          </p:cNvPr>
          <p:cNvSpPr>
            <a:spLocks noGrp="1" noChangeArrowheads="1"/>
          </p:cNvSpPr>
          <p:nvPr>
            <p:ph type="sldNum" sz="quarter" idx="12"/>
          </p:nvPr>
        </p:nvSpPr>
        <p:spPr/>
        <p:txBody>
          <a:bodyPr/>
          <a:lstStyle>
            <a:lvl1pPr>
              <a:defRPr baseline="-25000"/>
            </a:lvl1pPr>
          </a:lstStyle>
          <a:p>
            <a:pPr>
              <a:defRPr/>
            </a:pPr>
            <a:fld id="{2A87036E-4E36-1843-B530-1332FF8DCFE8}" type="slidenum">
              <a:rPr lang="en-US" altLang="en-US"/>
              <a:pPr>
                <a:defRPr/>
              </a:pPr>
              <a:t>‹#›</a:t>
            </a:fld>
            <a:endParaRPr lang="en-US" altLang="en-US"/>
          </a:p>
        </p:txBody>
      </p:sp>
    </p:spTree>
    <p:extLst>
      <p:ext uri="{BB962C8B-B14F-4D97-AF65-F5344CB8AC3E}">
        <p14:creationId xmlns:p14="http://schemas.microsoft.com/office/powerpoint/2010/main" val="3102498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0FCCBE-7392-16C7-273B-B65DF78CAB9F}"/>
              </a:ext>
            </a:extLst>
          </p:cNvPr>
          <p:cNvSpPr>
            <a:spLocks noGrp="1" noChangeArrowheads="1"/>
          </p:cNvSpPr>
          <p:nvPr>
            <p:ph type="dt" sz="half" idx="10"/>
          </p:nvPr>
        </p:nvSpPr>
        <p:spPr/>
        <p:txBody>
          <a:bodyPr/>
          <a:lstStyle>
            <a:lvl1pPr>
              <a:defRPr baseline="-25000"/>
            </a:lvl1pPr>
          </a:lstStyle>
          <a:p>
            <a:pPr>
              <a:defRPr/>
            </a:pPr>
            <a:fld id="{4431C2DA-0755-A04D-9CB3-19AFEF37A034}" type="datetime1">
              <a:rPr lang="en-US" altLang="en-US"/>
              <a:pPr>
                <a:defRPr/>
              </a:pPr>
              <a:t>10/3/22</a:t>
            </a:fld>
            <a:endParaRPr lang="en-US" altLang="en-US"/>
          </a:p>
        </p:txBody>
      </p:sp>
      <p:sp>
        <p:nvSpPr>
          <p:cNvPr id="5" name="Rectangle 5">
            <a:extLst>
              <a:ext uri="{FF2B5EF4-FFF2-40B4-BE49-F238E27FC236}">
                <a16:creationId xmlns:a16="http://schemas.microsoft.com/office/drawing/2014/main" id="{EEE6C62F-9EEB-C608-F7B5-0FD388CF89C4}"/>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D3DD0DDF-6EC3-88BD-EBD7-0ACEA0015785}"/>
              </a:ext>
            </a:extLst>
          </p:cNvPr>
          <p:cNvSpPr>
            <a:spLocks noGrp="1" noChangeArrowheads="1"/>
          </p:cNvSpPr>
          <p:nvPr>
            <p:ph type="sldNum" sz="quarter" idx="12"/>
          </p:nvPr>
        </p:nvSpPr>
        <p:spPr/>
        <p:txBody>
          <a:bodyPr/>
          <a:lstStyle>
            <a:lvl1pPr>
              <a:defRPr baseline="-25000"/>
            </a:lvl1pPr>
          </a:lstStyle>
          <a:p>
            <a:pPr>
              <a:defRPr/>
            </a:pPr>
            <a:fld id="{C335A774-3034-DB47-ADE6-4C60AF25B9E9}" type="slidenum">
              <a:rPr lang="en-US" altLang="en-US"/>
              <a:pPr>
                <a:defRPr/>
              </a:pPr>
              <a:t>‹#›</a:t>
            </a:fld>
            <a:endParaRPr lang="en-US" altLang="en-US"/>
          </a:p>
        </p:txBody>
      </p:sp>
    </p:spTree>
    <p:extLst>
      <p:ext uri="{BB962C8B-B14F-4D97-AF65-F5344CB8AC3E}">
        <p14:creationId xmlns:p14="http://schemas.microsoft.com/office/powerpoint/2010/main" val="1771541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0E35B9-65F2-E16F-7311-F293BA5EBF96}"/>
              </a:ext>
            </a:extLst>
          </p:cNvPr>
          <p:cNvSpPr>
            <a:spLocks noGrp="1" noChangeArrowheads="1"/>
          </p:cNvSpPr>
          <p:nvPr>
            <p:ph type="dt" sz="half" idx="10"/>
          </p:nvPr>
        </p:nvSpPr>
        <p:spPr/>
        <p:txBody>
          <a:bodyPr/>
          <a:lstStyle>
            <a:lvl1pPr>
              <a:defRPr baseline="-25000"/>
            </a:lvl1pPr>
          </a:lstStyle>
          <a:p>
            <a:pPr>
              <a:defRPr/>
            </a:pPr>
            <a:fld id="{7A673D45-0A3D-7F4A-9B30-AD6C96732F46}" type="datetime1">
              <a:rPr lang="en-US" altLang="en-US"/>
              <a:pPr>
                <a:defRPr/>
              </a:pPr>
              <a:t>10/3/22</a:t>
            </a:fld>
            <a:endParaRPr lang="en-US" altLang="en-US"/>
          </a:p>
        </p:txBody>
      </p:sp>
      <p:sp>
        <p:nvSpPr>
          <p:cNvPr id="5" name="Rectangle 5">
            <a:extLst>
              <a:ext uri="{FF2B5EF4-FFF2-40B4-BE49-F238E27FC236}">
                <a16:creationId xmlns:a16="http://schemas.microsoft.com/office/drawing/2014/main" id="{907F67C4-FD2B-07EF-E1F3-8866E279A70E}"/>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C93B89C1-0ED0-24B3-4831-1A9D8B44310B}"/>
              </a:ext>
            </a:extLst>
          </p:cNvPr>
          <p:cNvSpPr>
            <a:spLocks noGrp="1" noChangeArrowheads="1"/>
          </p:cNvSpPr>
          <p:nvPr>
            <p:ph type="sldNum" sz="quarter" idx="12"/>
          </p:nvPr>
        </p:nvSpPr>
        <p:spPr/>
        <p:txBody>
          <a:bodyPr/>
          <a:lstStyle>
            <a:lvl1pPr>
              <a:defRPr baseline="-25000"/>
            </a:lvl1pPr>
          </a:lstStyle>
          <a:p>
            <a:pPr>
              <a:defRPr/>
            </a:pPr>
            <a:fld id="{CA4344FC-3A86-8D49-BA51-1985F603B981}" type="slidenum">
              <a:rPr lang="en-US" altLang="en-US"/>
              <a:pPr>
                <a:defRPr/>
              </a:pPr>
              <a:t>‹#›</a:t>
            </a:fld>
            <a:endParaRPr lang="en-US" altLang="en-US"/>
          </a:p>
        </p:txBody>
      </p:sp>
    </p:spTree>
    <p:extLst>
      <p:ext uri="{BB962C8B-B14F-4D97-AF65-F5344CB8AC3E}">
        <p14:creationId xmlns:p14="http://schemas.microsoft.com/office/powerpoint/2010/main" val="2496203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9A488D-5B75-2FC6-780F-2ECAC8B81E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D5A94-16EF-B00F-A504-7DDD42B85E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37D5CED-75BC-5C9F-8194-DD0861676017}"/>
              </a:ext>
            </a:extLst>
          </p:cNvPr>
          <p:cNvSpPr>
            <a:spLocks noGrp="1" noChangeArrowheads="1"/>
          </p:cNvSpPr>
          <p:nvPr>
            <p:ph type="sldNum" sz="quarter" idx="12"/>
          </p:nvPr>
        </p:nvSpPr>
        <p:spPr>
          <a:ln/>
        </p:spPr>
        <p:txBody>
          <a:bodyPr/>
          <a:lstStyle>
            <a:lvl1pPr>
              <a:defRPr/>
            </a:lvl1pPr>
          </a:lstStyle>
          <a:p>
            <a:pPr>
              <a:defRPr/>
            </a:pPr>
            <a:fld id="{92B28548-EA65-B847-95D7-D92717FBF260}" type="slidenum">
              <a:rPr lang="en-US" altLang="en-US"/>
              <a:pPr>
                <a:defRPr/>
              </a:pPr>
              <a:t>‹#›</a:t>
            </a:fld>
            <a:endParaRPr lang="en-US" altLang="en-US"/>
          </a:p>
        </p:txBody>
      </p:sp>
    </p:spTree>
    <p:extLst>
      <p:ext uri="{BB962C8B-B14F-4D97-AF65-F5344CB8AC3E}">
        <p14:creationId xmlns:p14="http://schemas.microsoft.com/office/powerpoint/2010/main" val="338919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C0999-D007-F8C4-7E9E-23E10687F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5144E-32C0-3A13-4232-836FE301FC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8E7F37-7B27-C551-38DF-D830EAB97D93}"/>
              </a:ext>
            </a:extLst>
          </p:cNvPr>
          <p:cNvSpPr>
            <a:spLocks noGrp="1" noChangeArrowheads="1"/>
          </p:cNvSpPr>
          <p:nvPr>
            <p:ph type="sldNum" sz="quarter" idx="12"/>
          </p:nvPr>
        </p:nvSpPr>
        <p:spPr>
          <a:ln/>
        </p:spPr>
        <p:txBody>
          <a:bodyPr/>
          <a:lstStyle>
            <a:lvl1pPr>
              <a:defRPr/>
            </a:lvl1pPr>
          </a:lstStyle>
          <a:p>
            <a:pPr>
              <a:defRPr/>
            </a:pPr>
            <a:fld id="{2898BBB9-4B02-F646-BAF2-B8E92997F4BD}" type="slidenum">
              <a:rPr lang="en-US" altLang="en-US"/>
              <a:pPr>
                <a:defRPr/>
              </a:pPr>
              <a:t>‹#›</a:t>
            </a:fld>
            <a:endParaRPr lang="en-US" altLang="en-US"/>
          </a:p>
        </p:txBody>
      </p:sp>
    </p:spTree>
    <p:extLst>
      <p:ext uri="{BB962C8B-B14F-4D97-AF65-F5344CB8AC3E}">
        <p14:creationId xmlns:p14="http://schemas.microsoft.com/office/powerpoint/2010/main" val="2793064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2DC40-571B-AA1A-E658-97776A726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940D-3855-E0F6-647A-DB648431DC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7248F0-E900-771B-FC81-FAECEF9177F8}"/>
              </a:ext>
            </a:extLst>
          </p:cNvPr>
          <p:cNvSpPr>
            <a:spLocks noGrp="1" noChangeArrowheads="1"/>
          </p:cNvSpPr>
          <p:nvPr>
            <p:ph type="sldNum" sz="quarter" idx="12"/>
          </p:nvPr>
        </p:nvSpPr>
        <p:spPr>
          <a:ln/>
        </p:spPr>
        <p:txBody>
          <a:bodyPr/>
          <a:lstStyle>
            <a:lvl1pPr>
              <a:defRPr/>
            </a:lvl1pPr>
          </a:lstStyle>
          <a:p>
            <a:pPr>
              <a:defRPr/>
            </a:pPr>
            <a:fld id="{C165D518-C2D0-F444-9C63-A9F75A7184F0}" type="slidenum">
              <a:rPr lang="en-US" altLang="en-US"/>
              <a:pPr>
                <a:defRPr/>
              </a:pPr>
              <a:t>‹#›</a:t>
            </a:fld>
            <a:endParaRPr lang="en-US" altLang="en-US"/>
          </a:p>
        </p:txBody>
      </p:sp>
    </p:spTree>
    <p:extLst>
      <p:ext uri="{BB962C8B-B14F-4D97-AF65-F5344CB8AC3E}">
        <p14:creationId xmlns:p14="http://schemas.microsoft.com/office/powerpoint/2010/main" val="2382592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5D02C7-C7C0-78F6-1659-D7C9E720D3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FB8048-2320-F024-57E6-EF64010F464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24B415D-1507-86DA-40D8-748C6DA5E804}"/>
              </a:ext>
            </a:extLst>
          </p:cNvPr>
          <p:cNvSpPr>
            <a:spLocks noGrp="1" noChangeArrowheads="1"/>
          </p:cNvSpPr>
          <p:nvPr>
            <p:ph type="sldNum" sz="quarter" idx="12"/>
          </p:nvPr>
        </p:nvSpPr>
        <p:spPr>
          <a:ln/>
        </p:spPr>
        <p:txBody>
          <a:bodyPr/>
          <a:lstStyle>
            <a:lvl1pPr>
              <a:defRPr/>
            </a:lvl1pPr>
          </a:lstStyle>
          <a:p>
            <a:pPr>
              <a:defRPr/>
            </a:pPr>
            <a:fld id="{96752220-D5F7-C642-BAF2-393F6C349068}" type="slidenum">
              <a:rPr lang="en-US" altLang="en-US"/>
              <a:pPr>
                <a:defRPr/>
              </a:pPr>
              <a:t>‹#›</a:t>
            </a:fld>
            <a:endParaRPr lang="en-US" altLang="en-US"/>
          </a:p>
        </p:txBody>
      </p:sp>
    </p:spTree>
    <p:extLst>
      <p:ext uri="{BB962C8B-B14F-4D97-AF65-F5344CB8AC3E}">
        <p14:creationId xmlns:p14="http://schemas.microsoft.com/office/powerpoint/2010/main" val="2602991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70B388-7E3C-C525-16E2-5C52AD70FB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B5EE9E-D05A-9587-0895-59C371A116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232A42-4CEE-AB07-DD07-050D39197A39}"/>
              </a:ext>
            </a:extLst>
          </p:cNvPr>
          <p:cNvSpPr>
            <a:spLocks noGrp="1" noChangeArrowheads="1"/>
          </p:cNvSpPr>
          <p:nvPr>
            <p:ph type="sldNum" sz="quarter" idx="12"/>
          </p:nvPr>
        </p:nvSpPr>
        <p:spPr>
          <a:ln/>
        </p:spPr>
        <p:txBody>
          <a:bodyPr/>
          <a:lstStyle>
            <a:lvl1pPr>
              <a:defRPr/>
            </a:lvl1pPr>
          </a:lstStyle>
          <a:p>
            <a:pPr>
              <a:defRPr/>
            </a:pPr>
            <a:fld id="{BBEC6622-D3ED-2840-92B0-FDCF9B7838B8}" type="slidenum">
              <a:rPr lang="en-US" altLang="en-US"/>
              <a:pPr>
                <a:defRPr/>
              </a:pPr>
              <a:t>‹#›</a:t>
            </a:fld>
            <a:endParaRPr lang="en-US" altLang="en-US"/>
          </a:p>
        </p:txBody>
      </p:sp>
    </p:spTree>
    <p:extLst>
      <p:ext uri="{BB962C8B-B14F-4D97-AF65-F5344CB8AC3E}">
        <p14:creationId xmlns:p14="http://schemas.microsoft.com/office/powerpoint/2010/main" val="770864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C6C51E-F116-C64F-37AF-FC69E9F99F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F6C886-2339-C6E7-50DB-B30632352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878F83-6A05-6EA3-2591-76875A252BF8}"/>
              </a:ext>
            </a:extLst>
          </p:cNvPr>
          <p:cNvSpPr>
            <a:spLocks noGrp="1" noChangeArrowheads="1"/>
          </p:cNvSpPr>
          <p:nvPr>
            <p:ph type="sldNum" sz="quarter" idx="12"/>
          </p:nvPr>
        </p:nvSpPr>
        <p:spPr>
          <a:ln/>
        </p:spPr>
        <p:txBody>
          <a:bodyPr/>
          <a:lstStyle>
            <a:lvl1pPr>
              <a:defRPr/>
            </a:lvl1pPr>
          </a:lstStyle>
          <a:p>
            <a:pPr>
              <a:defRPr/>
            </a:pPr>
            <a:fld id="{3DE38890-A9CC-794F-A9A7-2DEEE0C463AE}" type="slidenum">
              <a:rPr lang="en-US" altLang="en-US"/>
              <a:pPr>
                <a:defRPr/>
              </a:pPr>
              <a:t>‹#›</a:t>
            </a:fld>
            <a:endParaRPr lang="en-US" altLang="en-US"/>
          </a:p>
        </p:txBody>
      </p:sp>
    </p:spTree>
    <p:extLst>
      <p:ext uri="{BB962C8B-B14F-4D97-AF65-F5344CB8AC3E}">
        <p14:creationId xmlns:p14="http://schemas.microsoft.com/office/powerpoint/2010/main" val="917548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C4E473-2790-83CF-A5A7-F1D84EAE9A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81D2D-3185-047C-84BE-AC8DEF34FA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6A6BE9D-79D4-DDA3-8C72-EB8DF199153F}"/>
              </a:ext>
            </a:extLst>
          </p:cNvPr>
          <p:cNvSpPr>
            <a:spLocks noGrp="1" noChangeArrowheads="1"/>
          </p:cNvSpPr>
          <p:nvPr>
            <p:ph type="sldNum" sz="quarter" idx="12"/>
          </p:nvPr>
        </p:nvSpPr>
        <p:spPr>
          <a:ln/>
        </p:spPr>
        <p:txBody>
          <a:bodyPr/>
          <a:lstStyle>
            <a:lvl1pPr>
              <a:defRPr/>
            </a:lvl1pPr>
          </a:lstStyle>
          <a:p>
            <a:pPr>
              <a:defRPr/>
            </a:pPr>
            <a:fld id="{65ED2A4C-40E3-0144-AB88-7E8857468070}" type="slidenum">
              <a:rPr lang="en-US" altLang="en-US"/>
              <a:pPr>
                <a:defRPr/>
              </a:pPr>
              <a:t>‹#›</a:t>
            </a:fld>
            <a:endParaRPr lang="en-US" altLang="en-US"/>
          </a:p>
        </p:txBody>
      </p:sp>
    </p:spTree>
    <p:extLst>
      <p:ext uri="{BB962C8B-B14F-4D97-AF65-F5344CB8AC3E}">
        <p14:creationId xmlns:p14="http://schemas.microsoft.com/office/powerpoint/2010/main" val="165970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259385-76ED-651A-70EF-69BEDAC452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111090-08D3-B605-4A9C-7B11835CC96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E56DBC1-49D6-C482-AB86-7B9434794608}"/>
              </a:ext>
            </a:extLst>
          </p:cNvPr>
          <p:cNvSpPr>
            <a:spLocks noGrp="1" noChangeArrowheads="1"/>
          </p:cNvSpPr>
          <p:nvPr>
            <p:ph type="sldNum" sz="quarter" idx="12"/>
          </p:nvPr>
        </p:nvSpPr>
        <p:spPr>
          <a:ln/>
        </p:spPr>
        <p:txBody>
          <a:bodyPr/>
          <a:lstStyle>
            <a:lvl1pPr>
              <a:defRPr/>
            </a:lvl1pPr>
          </a:lstStyle>
          <a:p>
            <a:pPr>
              <a:defRPr/>
            </a:pPr>
            <a:fld id="{466E9094-045F-5543-97A0-137F0EF425A3}" type="slidenum">
              <a:rPr lang="en-US" altLang="en-US"/>
              <a:pPr>
                <a:defRPr/>
              </a:pPr>
              <a:t>‹#›</a:t>
            </a:fld>
            <a:endParaRPr lang="en-US" altLang="en-US"/>
          </a:p>
        </p:txBody>
      </p:sp>
    </p:spTree>
    <p:extLst>
      <p:ext uri="{BB962C8B-B14F-4D97-AF65-F5344CB8AC3E}">
        <p14:creationId xmlns:p14="http://schemas.microsoft.com/office/powerpoint/2010/main" val="2635719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447114-413F-4632-80FE-E8738DB43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FDBCC-C1E8-4250-610E-6B099F18F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7B6F57-7C64-D0F0-BE9E-5B5697FC4987}"/>
              </a:ext>
            </a:extLst>
          </p:cNvPr>
          <p:cNvSpPr>
            <a:spLocks noGrp="1" noChangeArrowheads="1"/>
          </p:cNvSpPr>
          <p:nvPr>
            <p:ph type="sldNum" sz="quarter" idx="12"/>
          </p:nvPr>
        </p:nvSpPr>
        <p:spPr>
          <a:ln/>
        </p:spPr>
        <p:txBody>
          <a:bodyPr/>
          <a:lstStyle>
            <a:lvl1pPr>
              <a:defRPr/>
            </a:lvl1pPr>
          </a:lstStyle>
          <a:p>
            <a:pPr>
              <a:defRPr/>
            </a:pPr>
            <a:fld id="{EFB6A572-64D9-7D4C-B22D-17B210D2A708}" type="slidenum">
              <a:rPr lang="en-US" altLang="en-US"/>
              <a:pPr>
                <a:defRPr/>
              </a:pPr>
              <a:t>‹#›</a:t>
            </a:fld>
            <a:endParaRPr lang="en-US" altLang="en-US"/>
          </a:p>
        </p:txBody>
      </p:sp>
    </p:spTree>
    <p:extLst>
      <p:ext uri="{BB962C8B-B14F-4D97-AF65-F5344CB8AC3E}">
        <p14:creationId xmlns:p14="http://schemas.microsoft.com/office/powerpoint/2010/main" val="1985473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539BE-99EF-23A4-882D-5A3AD4108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120E91-A18C-2622-F29C-189A028889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756ACBE-986A-3021-C541-C68AA3FFCD68}"/>
              </a:ext>
            </a:extLst>
          </p:cNvPr>
          <p:cNvSpPr>
            <a:spLocks noGrp="1" noChangeArrowheads="1"/>
          </p:cNvSpPr>
          <p:nvPr>
            <p:ph type="sldNum" sz="quarter" idx="12"/>
          </p:nvPr>
        </p:nvSpPr>
        <p:spPr>
          <a:ln/>
        </p:spPr>
        <p:txBody>
          <a:bodyPr/>
          <a:lstStyle>
            <a:lvl1pPr>
              <a:defRPr/>
            </a:lvl1pPr>
          </a:lstStyle>
          <a:p>
            <a:pPr>
              <a:defRPr/>
            </a:pPr>
            <a:fld id="{7651C6CD-CC28-E148-B2F5-50FB6CEE7F56}" type="slidenum">
              <a:rPr lang="en-US" altLang="en-US"/>
              <a:pPr>
                <a:defRPr/>
              </a:pPr>
              <a:t>‹#›</a:t>
            </a:fld>
            <a:endParaRPr lang="en-US" altLang="en-US"/>
          </a:p>
        </p:txBody>
      </p:sp>
    </p:spTree>
    <p:extLst>
      <p:ext uri="{BB962C8B-B14F-4D97-AF65-F5344CB8AC3E}">
        <p14:creationId xmlns:p14="http://schemas.microsoft.com/office/powerpoint/2010/main" val="380243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B97658-CC7C-9914-BC6D-7CC6A77328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B64B0-7592-99AE-3FD6-A598543B07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B59267-8B5E-4F4C-D76A-C8CDA9368B46}"/>
              </a:ext>
            </a:extLst>
          </p:cNvPr>
          <p:cNvSpPr>
            <a:spLocks noGrp="1" noChangeArrowheads="1"/>
          </p:cNvSpPr>
          <p:nvPr>
            <p:ph type="sldNum" sz="quarter" idx="12"/>
          </p:nvPr>
        </p:nvSpPr>
        <p:spPr>
          <a:ln/>
        </p:spPr>
        <p:txBody>
          <a:bodyPr/>
          <a:lstStyle>
            <a:lvl1pPr>
              <a:defRPr/>
            </a:lvl1pPr>
          </a:lstStyle>
          <a:p>
            <a:pPr>
              <a:defRPr/>
            </a:pPr>
            <a:fld id="{6602A0A6-9652-B143-9704-FCCE6AE686CC}" type="slidenum">
              <a:rPr lang="en-US" altLang="en-US"/>
              <a:pPr>
                <a:defRPr/>
              </a:pPr>
              <a:t>‹#›</a:t>
            </a:fld>
            <a:endParaRPr lang="en-US" altLang="en-US"/>
          </a:p>
        </p:txBody>
      </p:sp>
    </p:spTree>
    <p:extLst>
      <p:ext uri="{BB962C8B-B14F-4D97-AF65-F5344CB8AC3E}">
        <p14:creationId xmlns:p14="http://schemas.microsoft.com/office/powerpoint/2010/main" val="1196650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49D7A7-E31E-8CED-A82B-C9198117E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1DC3F-29DF-A1DD-F112-16D69C79C9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DA0C50-2F16-6063-035A-01068D1FA5C2}"/>
              </a:ext>
            </a:extLst>
          </p:cNvPr>
          <p:cNvSpPr>
            <a:spLocks noGrp="1" noChangeArrowheads="1"/>
          </p:cNvSpPr>
          <p:nvPr>
            <p:ph type="sldNum" sz="quarter" idx="12"/>
          </p:nvPr>
        </p:nvSpPr>
        <p:spPr>
          <a:ln/>
        </p:spPr>
        <p:txBody>
          <a:bodyPr/>
          <a:lstStyle>
            <a:lvl1pPr>
              <a:defRPr/>
            </a:lvl1pPr>
          </a:lstStyle>
          <a:p>
            <a:pPr>
              <a:defRPr/>
            </a:pPr>
            <a:fld id="{05D6C4F4-578F-D44E-A36C-ED6AF3207D30}" type="slidenum">
              <a:rPr lang="en-US" altLang="en-US"/>
              <a:pPr>
                <a:defRPr/>
              </a:pPr>
              <a:t>‹#›</a:t>
            </a:fld>
            <a:endParaRPr lang="en-US" altLang="en-US"/>
          </a:p>
        </p:txBody>
      </p:sp>
    </p:spTree>
    <p:extLst>
      <p:ext uri="{BB962C8B-B14F-4D97-AF65-F5344CB8AC3E}">
        <p14:creationId xmlns:p14="http://schemas.microsoft.com/office/powerpoint/2010/main" val="1754082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3F10E54-F6D6-6002-8A87-BBE03FC345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F72179-2CB0-7C0E-2DA6-AB2E2DB5280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764097-17F8-B473-11C1-761CA5530668}"/>
              </a:ext>
            </a:extLst>
          </p:cNvPr>
          <p:cNvSpPr>
            <a:spLocks noGrp="1" noChangeArrowheads="1"/>
          </p:cNvSpPr>
          <p:nvPr>
            <p:ph type="sldNum" sz="quarter" idx="12"/>
          </p:nvPr>
        </p:nvSpPr>
        <p:spPr>
          <a:ln/>
        </p:spPr>
        <p:txBody>
          <a:bodyPr/>
          <a:lstStyle>
            <a:lvl1pPr>
              <a:defRPr/>
            </a:lvl1pPr>
          </a:lstStyle>
          <a:p>
            <a:pPr>
              <a:defRPr/>
            </a:pPr>
            <a:fld id="{D3DFBA09-F1F3-4642-A4F6-05496E1D6427}" type="slidenum">
              <a:rPr lang="en-US" altLang="en-US"/>
              <a:pPr>
                <a:defRPr/>
              </a:pPr>
              <a:t>‹#›</a:t>
            </a:fld>
            <a:endParaRPr lang="en-US" altLang="en-US"/>
          </a:p>
        </p:txBody>
      </p:sp>
    </p:spTree>
    <p:extLst>
      <p:ext uri="{BB962C8B-B14F-4D97-AF65-F5344CB8AC3E}">
        <p14:creationId xmlns:p14="http://schemas.microsoft.com/office/powerpoint/2010/main" val="3948973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4A200D-3F03-DF4D-2654-FA9BF27389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DFEBAD-6EB7-46D0-5F70-3ACEB5655D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D95B378-12D8-E4B9-CCDA-E5893B80F20E}"/>
              </a:ext>
            </a:extLst>
          </p:cNvPr>
          <p:cNvSpPr>
            <a:spLocks noGrp="1" noChangeArrowheads="1"/>
          </p:cNvSpPr>
          <p:nvPr>
            <p:ph type="sldNum" sz="quarter" idx="12"/>
          </p:nvPr>
        </p:nvSpPr>
        <p:spPr>
          <a:ln/>
        </p:spPr>
        <p:txBody>
          <a:bodyPr/>
          <a:lstStyle>
            <a:lvl1pPr>
              <a:defRPr/>
            </a:lvl1pPr>
          </a:lstStyle>
          <a:p>
            <a:pPr>
              <a:defRPr/>
            </a:pPr>
            <a:fld id="{E1C4A809-35C0-0641-AB92-BA4346447630}" type="slidenum">
              <a:rPr lang="en-US" altLang="en-US"/>
              <a:pPr>
                <a:defRPr/>
              </a:pPr>
              <a:t>‹#›</a:t>
            </a:fld>
            <a:endParaRPr lang="en-US" altLang="en-US"/>
          </a:p>
        </p:txBody>
      </p:sp>
    </p:spTree>
    <p:extLst>
      <p:ext uri="{BB962C8B-B14F-4D97-AF65-F5344CB8AC3E}">
        <p14:creationId xmlns:p14="http://schemas.microsoft.com/office/powerpoint/2010/main" val="2938033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6190E8-4E61-B8D9-A2E0-6B2B8213D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04E6B-D06A-D1D4-3B0B-77A9CFA5EA2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21EB91B-2F44-2537-BF05-C254A5AC6439}"/>
              </a:ext>
            </a:extLst>
          </p:cNvPr>
          <p:cNvSpPr>
            <a:spLocks noGrp="1" noChangeArrowheads="1"/>
          </p:cNvSpPr>
          <p:nvPr>
            <p:ph type="sldNum" sz="quarter" idx="12"/>
          </p:nvPr>
        </p:nvSpPr>
        <p:spPr>
          <a:ln/>
        </p:spPr>
        <p:txBody>
          <a:bodyPr/>
          <a:lstStyle>
            <a:lvl1pPr>
              <a:defRPr/>
            </a:lvl1pPr>
          </a:lstStyle>
          <a:p>
            <a:pPr>
              <a:defRPr/>
            </a:pPr>
            <a:fld id="{CF02B086-86BC-F040-924E-B451E533B9A5}" type="slidenum">
              <a:rPr lang="en-US" altLang="en-US"/>
              <a:pPr>
                <a:defRPr/>
              </a:pPr>
              <a:t>‹#›</a:t>
            </a:fld>
            <a:endParaRPr lang="en-US" altLang="en-US"/>
          </a:p>
        </p:txBody>
      </p:sp>
    </p:spTree>
    <p:extLst>
      <p:ext uri="{BB962C8B-B14F-4D97-AF65-F5344CB8AC3E}">
        <p14:creationId xmlns:p14="http://schemas.microsoft.com/office/powerpoint/2010/main" val="1621701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3D77AB-0294-8E81-865D-12EF31B69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2C2C49-4779-97A6-3EC3-638044580A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DE7E40-4AA8-BC2D-38B7-9FCD538C61EC}"/>
              </a:ext>
            </a:extLst>
          </p:cNvPr>
          <p:cNvSpPr>
            <a:spLocks noGrp="1" noChangeArrowheads="1"/>
          </p:cNvSpPr>
          <p:nvPr>
            <p:ph type="sldNum" sz="quarter" idx="12"/>
          </p:nvPr>
        </p:nvSpPr>
        <p:spPr>
          <a:ln/>
        </p:spPr>
        <p:txBody>
          <a:bodyPr/>
          <a:lstStyle>
            <a:lvl1pPr>
              <a:defRPr/>
            </a:lvl1pPr>
          </a:lstStyle>
          <a:p>
            <a:pPr>
              <a:defRPr/>
            </a:pPr>
            <a:fld id="{9CD3C041-0685-5D4D-B211-D1F6CCEF9ECF}" type="slidenum">
              <a:rPr lang="en-US" altLang="en-US"/>
              <a:pPr>
                <a:defRPr/>
              </a:pPr>
              <a:t>‹#›</a:t>
            </a:fld>
            <a:endParaRPr lang="en-US" altLang="en-US"/>
          </a:p>
        </p:txBody>
      </p:sp>
    </p:spTree>
    <p:extLst>
      <p:ext uri="{BB962C8B-B14F-4D97-AF65-F5344CB8AC3E}">
        <p14:creationId xmlns:p14="http://schemas.microsoft.com/office/powerpoint/2010/main" val="838272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2449F2-D10B-DEC5-DFF7-4A81A94278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11D9DD-1960-2AB0-CD2C-60363F41B8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BF1A2BB7-F713-C030-55F7-3AE25C635ED4}"/>
              </a:ext>
            </a:extLst>
          </p:cNvPr>
          <p:cNvSpPr>
            <a:spLocks noGrp="1" noChangeArrowheads="1"/>
          </p:cNvSpPr>
          <p:nvPr>
            <p:ph type="sldNum" sz="quarter" idx="12"/>
          </p:nvPr>
        </p:nvSpPr>
        <p:spPr>
          <a:ln/>
        </p:spPr>
        <p:txBody>
          <a:bodyPr/>
          <a:lstStyle>
            <a:lvl1pPr>
              <a:defRPr/>
            </a:lvl1pPr>
          </a:lstStyle>
          <a:p>
            <a:pPr>
              <a:defRPr/>
            </a:pPr>
            <a:fld id="{F6DFD799-5E35-3249-A18C-C190BE3E1FAB}" type="slidenum">
              <a:rPr lang="en-US" altLang="en-US"/>
              <a:pPr>
                <a:defRPr/>
              </a:pPr>
              <a:t>‹#›</a:t>
            </a:fld>
            <a:endParaRPr lang="en-US" altLang="en-US"/>
          </a:p>
        </p:txBody>
      </p:sp>
    </p:spTree>
    <p:extLst>
      <p:ext uri="{BB962C8B-B14F-4D97-AF65-F5344CB8AC3E}">
        <p14:creationId xmlns:p14="http://schemas.microsoft.com/office/powerpoint/2010/main" val="742802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E38281-10AE-B6CB-A892-3B40619411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AB5E70-362D-1997-9406-C5A46B56FF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93C8519-190B-B5DD-3701-BEDFE549E4D9}"/>
              </a:ext>
            </a:extLst>
          </p:cNvPr>
          <p:cNvSpPr>
            <a:spLocks noGrp="1" noChangeArrowheads="1"/>
          </p:cNvSpPr>
          <p:nvPr>
            <p:ph type="sldNum" sz="quarter" idx="12"/>
          </p:nvPr>
        </p:nvSpPr>
        <p:spPr>
          <a:ln/>
        </p:spPr>
        <p:txBody>
          <a:bodyPr/>
          <a:lstStyle>
            <a:lvl1pPr>
              <a:defRPr/>
            </a:lvl1pPr>
          </a:lstStyle>
          <a:p>
            <a:pPr>
              <a:defRPr/>
            </a:pPr>
            <a:fld id="{00CBD429-4E0E-134A-84B3-843BB4804EA8}" type="slidenum">
              <a:rPr lang="en-US" altLang="en-US"/>
              <a:pPr>
                <a:defRPr/>
              </a:pPr>
              <a:t>‹#›</a:t>
            </a:fld>
            <a:endParaRPr lang="en-US" altLang="en-US"/>
          </a:p>
        </p:txBody>
      </p:sp>
    </p:spTree>
    <p:extLst>
      <p:ext uri="{BB962C8B-B14F-4D97-AF65-F5344CB8AC3E}">
        <p14:creationId xmlns:p14="http://schemas.microsoft.com/office/powerpoint/2010/main" val="242968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B09AB9-CE9B-3320-3018-938B32E5C9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AC690B-920C-D19C-7E09-1A861E8653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B53B7FD-7A73-2BA2-F313-EA1978E18251}"/>
              </a:ext>
            </a:extLst>
          </p:cNvPr>
          <p:cNvSpPr>
            <a:spLocks noGrp="1" noChangeArrowheads="1"/>
          </p:cNvSpPr>
          <p:nvPr>
            <p:ph type="sldNum" sz="quarter" idx="12"/>
          </p:nvPr>
        </p:nvSpPr>
        <p:spPr>
          <a:ln/>
        </p:spPr>
        <p:txBody>
          <a:bodyPr/>
          <a:lstStyle>
            <a:lvl1pPr>
              <a:defRPr/>
            </a:lvl1pPr>
          </a:lstStyle>
          <a:p>
            <a:pPr>
              <a:defRPr/>
            </a:pPr>
            <a:fld id="{E2874D0E-B5B3-2143-9D89-8376769658D1}" type="slidenum">
              <a:rPr lang="en-US" altLang="en-US"/>
              <a:pPr>
                <a:defRPr/>
              </a:pPr>
              <a:t>‹#›</a:t>
            </a:fld>
            <a:endParaRPr lang="en-US" altLang="en-US"/>
          </a:p>
        </p:txBody>
      </p:sp>
    </p:spTree>
    <p:extLst>
      <p:ext uri="{BB962C8B-B14F-4D97-AF65-F5344CB8AC3E}">
        <p14:creationId xmlns:p14="http://schemas.microsoft.com/office/powerpoint/2010/main" val="2043222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CE86B2-FDA1-6610-15F4-6BF99CA4DAE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DC4F07-F4D0-5410-4E8D-3B2677B3314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09AD291-912B-1899-50E1-FF3A2C60A890}"/>
              </a:ext>
            </a:extLst>
          </p:cNvPr>
          <p:cNvSpPr>
            <a:spLocks noGrp="1" noChangeArrowheads="1"/>
          </p:cNvSpPr>
          <p:nvPr>
            <p:ph type="sldNum" sz="quarter" idx="12"/>
          </p:nvPr>
        </p:nvSpPr>
        <p:spPr>
          <a:ln/>
        </p:spPr>
        <p:txBody>
          <a:bodyPr/>
          <a:lstStyle>
            <a:lvl1pPr>
              <a:defRPr/>
            </a:lvl1pPr>
          </a:lstStyle>
          <a:p>
            <a:pPr>
              <a:defRPr/>
            </a:pPr>
            <a:fld id="{72A4889A-1134-2A4E-80A3-413AA7AB7702}" type="slidenum">
              <a:rPr lang="en-US" altLang="en-US"/>
              <a:pPr>
                <a:defRPr/>
              </a:pPr>
              <a:t>‹#›</a:t>
            </a:fld>
            <a:endParaRPr lang="en-US" altLang="en-US"/>
          </a:p>
        </p:txBody>
      </p:sp>
    </p:spTree>
    <p:extLst>
      <p:ext uri="{BB962C8B-B14F-4D97-AF65-F5344CB8AC3E}">
        <p14:creationId xmlns:p14="http://schemas.microsoft.com/office/powerpoint/2010/main" val="178995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35888F-D561-2138-9A7B-66D0BE0ECA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22BE11-ACAF-0078-56C0-0BD4C96EFD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620D148-42B0-E7CE-A48E-4DCBDA2A473E}"/>
              </a:ext>
            </a:extLst>
          </p:cNvPr>
          <p:cNvSpPr>
            <a:spLocks noGrp="1" noChangeArrowheads="1"/>
          </p:cNvSpPr>
          <p:nvPr>
            <p:ph type="sldNum" sz="quarter" idx="12"/>
          </p:nvPr>
        </p:nvSpPr>
        <p:spPr>
          <a:ln/>
        </p:spPr>
        <p:txBody>
          <a:bodyPr/>
          <a:lstStyle>
            <a:lvl1pPr>
              <a:defRPr/>
            </a:lvl1pPr>
          </a:lstStyle>
          <a:p>
            <a:pPr>
              <a:defRPr/>
            </a:pPr>
            <a:fld id="{C9DB85B3-C9FA-BE4E-9798-13B8583446A1}" type="slidenum">
              <a:rPr lang="en-US" altLang="en-US"/>
              <a:pPr>
                <a:defRPr/>
              </a:pPr>
              <a:t>‹#›</a:t>
            </a:fld>
            <a:endParaRPr lang="en-US" altLang="en-US"/>
          </a:p>
        </p:txBody>
      </p:sp>
    </p:spTree>
    <p:extLst>
      <p:ext uri="{BB962C8B-B14F-4D97-AF65-F5344CB8AC3E}">
        <p14:creationId xmlns:p14="http://schemas.microsoft.com/office/powerpoint/2010/main" val="1809395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6D1A2E-B910-1DF3-7FE2-D304A5B8DD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7A3F1F-5398-499B-FC93-1EA443FFB9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A00584E-3B92-FDA5-81C7-67A27B2A6824}"/>
              </a:ext>
            </a:extLst>
          </p:cNvPr>
          <p:cNvSpPr>
            <a:spLocks noGrp="1" noChangeArrowheads="1"/>
          </p:cNvSpPr>
          <p:nvPr>
            <p:ph type="sldNum" sz="quarter" idx="12"/>
          </p:nvPr>
        </p:nvSpPr>
        <p:spPr>
          <a:ln/>
        </p:spPr>
        <p:txBody>
          <a:bodyPr/>
          <a:lstStyle>
            <a:lvl1pPr>
              <a:defRPr/>
            </a:lvl1pPr>
          </a:lstStyle>
          <a:p>
            <a:pPr>
              <a:defRPr/>
            </a:pPr>
            <a:fld id="{4DB93C33-FEB1-7641-B00A-C46EE99058C3}" type="slidenum">
              <a:rPr lang="en-US" altLang="en-US"/>
              <a:pPr>
                <a:defRPr/>
              </a:pPr>
              <a:t>‹#›</a:t>
            </a:fld>
            <a:endParaRPr lang="en-US" altLang="en-US"/>
          </a:p>
        </p:txBody>
      </p:sp>
    </p:spTree>
    <p:extLst>
      <p:ext uri="{BB962C8B-B14F-4D97-AF65-F5344CB8AC3E}">
        <p14:creationId xmlns:p14="http://schemas.microsoft.com/office/powerpoint/2010/main" val="3596129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C0F5D3-1F3A-25E4-EDFA-94CC0DD9A0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8E8EB8-026E-091A-BF1B-C8DD916AB4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CEB142E-A7A5-0AC3-AFA4-1F405D36B506}"/>
              </a:ext>
            </a:extLst>
          </p:cNvPr>
          <p:cNvSpPr>
            <a:spLocks noGrp="1" noChangeArrowheads="1"/>
          </p:cNvSpPr>
          <p:nvPr>
            <p:ph type="sldNum" sz="quarter" idx="12"/>
          </p:nvPr>
        </p:nvSpPr>
        <p:spPr>
          <a:ln/>
        </p:spPr>
        <p:txBody>
          <a:bodyPr/>
          <a:lstStyle>
            <a:lvl1pPr>
              <a:defRPr/>
            </a:lvl1pPr>
          </a:lstStyle>
          <a:p>
            <a:pPr>
              <a:defRPr/>
            </a:pPr>
            <a:fld id="{12954AF2-BFE4-1D41-BD06-88A42A4C7536}" type="slidenum">
              <a:rPr lang="en-US" altLang="en-US"/>
              <a:pPr>
                <a:defRPr/>
              </a:pPr>
              <a:t>‹#›</a:t>
            </a:fld>
            <a:endParaRPr lang="en-US" altLang="en-US"/>
          </a:p>
        </p:txBody>
      </p:sp>
    </p:spTree>
    <p:extLst>
      <p:ext uri="{BB962C8B-B14F-4D97-AF65-F5344CB8AC3E}">
        <p14:creationId xmlns:p14="http://schemas.microsoft.com/office/powerpoint/2010/main" val="520492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741BBD-6451-3E62-934D-456450CA3B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828777-104B-BC06-D81E-73966834C0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1FB34A8-8BE0-1038-940A-33326AE304E4}"/>
              </a:ext>
            </a:extLst>
          </p:cNvPr>
          <p:cNvSpPr>
            <a:spLocks noGrp="1" noChangeArrowheads="1"/>
          </p:cNvSpPr>
          <p:nvPr>
            <p:ph type="sldNum" sz="quarter" idx="12"/>
          </p:nvPr>
        </p:nvSpPr>
        <p:spPr>
          <a:ln/>
        </p:spPr>
        <p:txBody>
          <a:bodyPr/>
          <a:lstStyle>
            <a:lvl1pPr>
              <a:defRPr/>
            </a:lvl1pPr>
          </a:lstStyle>
          <a:p>
            <a:pPr>
              <a:defRPr/>
            </a:pPr>
            <a:fld id="{87D91381-C9E3-544F-BBCD-467530946175}" type="slidenum">
              <a:rPr lang="en-US" altLang="en-US"/>
              <a:pPr>
                <a:defRPr/>
              </a:pPr>
              <a:t>‹#›</a:t>
            </a:fld>
            <a:endParaRPr lang="en-US" altLang="en-US"/>
          </a:p>
        </p:txBody>
      </p:sp>
    </p:spTree>
    <p:extLst>
      <p:ext uri="{BB962C8B-B14F-4D97-AF65-F5344CB8AC3E}">
        <p14:creationId xmlns:p14="http://schemas.microsoft.com/office/powerpoint/2010/main" val="65498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A1AEB6-9A86-6FFD-F4BE-70B303C4A2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5A640F-7809-4EFF-9ACA-CAC86AAA38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B80367E-64A5-2D45-6BFF-FEDA52A337D8}"/>
              </a:ext>
            </a:extLst>
          </p:cNvPr>
          <p:cNvSpPr>
            <a:spLocks noGrp="1" noChangeArrowheads="1"/>
          </p:cNvSpPr>
          <p:nvPr>
            <p:ph type="sldNum" sz="quarter" idx="12"/>
          </p:nvPr>
        </p:nvSpPr>
        <p:spPr>
          <a:ln/>
        </p:spPr>
        <p:txBody>
          <a:bodyPr/>
          <a:lstStyle>
            <a:lvl1pPr>
              <a:defRPr/>
            </a:lvl1pPr>
          </a:lstStyle>
          <a:p>
            <a:pPr>
              <a:defRPr/>
            </a:pPr>
            <a:fld id="{3303C708-9A81-124C-AF2A-C9665BB63B74}" type="slidenum">
              <a:rPr lang="en-US" altLang="en-US"/>
              <a:pPr>
                <a:defRPr/>
              </a:pPr>
              <a:t>‹#›</a:t>
            </a:fld>
            <a:endParaRPr lang="en-US" altLang="en-US"/>
          </a:p>
        </p:txBody>
      </p:sp>
    </p:spTree>
    <p:extLst>
      <p:ext uri="{BB962C8B-B14F-4D97-AF65-F5344CB8AC3E}">
        <p14:creationId xmlns:p14="http://schemas.microsoft.com/office/powerpoint/2010/main" val="218055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C67DDB-E586-AA2C-C1B4-765FF6DE82C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219353-2B69-29DB-6BCA-4094B20280D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F7A00F3-8157-B16E-98FE-7FAC9547B875}"/>
              </a:ext>
            </a:extLst>
          </p:cNvPr>
          <p:cNvSpPr>
            <a:spLocks noGrp="1" noChangeArrowheads="1"/>
          </p:cNvSpPr>
          <p:nvPr>
            <p:ph type="sldNum" sz="quarter" idx="12"/>
          </p:nvPr>
        </p:nvSpPr>
        <p:spPr>
          <a:ln/>
        </p:spPr>
        <p:txBody>
          <a:bodyPr/>
          <a:lstStyle>
            <a:lvl1pPr>
              <a:defRPr/>
            </a:lvl1pPr>
          </a:lstStyle>
          <a:p>
            <a:pPr>
              <a:defRPr/>
            </a:pPr>
            <a:fld id="{7D1A9069-9C8D-F842-A65B-C2D3DDD3EA47}" type="slidenum">
              <a:rPr lang="en-US" altLang="en-US"/>
              <a:pPr>
                <a:defRPr/>
              </a:pPr>
              <a:t>‹#›</a:t>
            </a:fld>
            <a:endParaRPr lang="en-US" altLang="en-US"/>
          </a:p>
        </p:txBody>
      </p:sp>
    </p:spTree>
    <p:extLst>
      <p:ext uri="{BB962C8B-B14F-4D97-AF65-F5344CB8AC3E}">
        <p14:creationId xmlns:p14="http://schemas.microsoft.com/office/powerpoint/2010/main" val="341426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CB3425-8F77-BFA3-7F88-5EF8CF96FF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047902C-581A-6A81-780B-612B09A548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67D49BA-4259-99A5-75E7-1C54230C800F}"/>
              </a:ext>
            </a:extLst>
          </p:cNvPr>
          <p:cNvSpPr>
            <a:spLocks noGrp="1" noChangeArrowheads="1"/>
          </p:cNvSpPr>
          <p:nvPr>
            <p:ph type="sldNum" sz="quarter" idx="12"/>
          </p:nvPr>
        </p:nvSpPr>
        <p:spPr>
          <a:ln/>
        </p:spPr>
        <p:txBody>
          <a:bodyPr/>
          <a:lstStyle>
            <a:lvl1pPr>
              <a:defRPr/>
            </a:lvl1pPr>
          </a:lstStyle>
          <a:p>
            <a:pPr>
              <a:defRPr/>
            </a:pPr>
            <a:fld id="{70B74EB7-09B4-5E4B-ABA6-072D3763AEFF}" type="slidenum">
              <a:rPr lang="en-US" altLang="en-US"/>
              <a:pPr>
                <a:defRPr/>
              </a:pPr>
              <a:t>‹#›</a:t>
            </a:fld>
            <a:endParaRPr lang="en-US" altLang="en-US"/>
          </a:p>
        </p:txBody>
      </p:sp>
    </p:spTree>
    <p:extLst>
      <p:ext uri="{BB962C8B-B14F-4D97-AF65-F5344CB8AC3E}">
        <p14:creationId xmlns:p14="http://schemas.microsoft.com/office/powerpoint/2010/main" val="33433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2B60C3-5305-99BA-F23D-FE91D26088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4A5798-CF7C-E19F-A0AE-A07D85788C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DC76A91-1BF0-F0A3-019F-6A415B92F299}"/>
              </a:ext>
            </a:extLst>
          </p:cNvPr>
          <p:cNvSpPr>
            <a:spLocks noGrp="1" noChangeArrowheads="1"/>
          </p:cNvSpPr>
          <p:nvPr>
            <p:ph type="sldNum" sz="quarter" idx="12"/>
          </p:nvPr>
        </p:nvSpPr>
        <p:spPr>
          <a:ln/>
        </p:spPr>
        <p:txBody>
          <a:bodyPr/>
          <a:lstStyle>
            <a:lvl1pPr>
              <a:defRPr/>
            </a:lvl1pPr>
          </a:lstStyle>
          <a:p>
            <a:pPr>
              <a:defRPr/>
            </a:pPr>
            <a:fld id="{726296DF-8903-1242-BA43-051992F30167}" type="slidenum">
              <a:rPr lang="en-US" altLang="en-US"/>
              <a:pPr>
                <a:defRPr/>
              </a:pPr>
              <a:t>‹#›</a:t>
            </a:fld>
            <a:endParaRPr lang="en-US" altLang="en-US"/>
          </a:p>
        </p:txBody>
      </p:sp>
    </p:spTree>
    <p:extLst>
      <p:ext uri="{BB962C8B-B14F-4D97-AF65-F5344CB8AC3E}">
        <p14:creationId xmlns:p14="http://schemas.microsoft.com/office/powerpoint/2010/main" val="2139330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72589D-A4B6-B0EE-065F-E28537B0F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51D5B1-0A3F-3155-D2C3-23EC293E3F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649B064-64B4-C254-C06E-42BE20B40437}"/>
              </a:ext>
            </a:extLst>
          </p:cNvPr>
          <p:cNvSpPr>
            <a:spLocks noGrp="1" noChangeArrowheads="1"/>
          </p:cNvSpPr>
          <p:nvPr>
            <p:ph type="sldNum" sz="quarter" idx="12"/>
          </p:nvPr>
        </p:nvSpPr>
        <p:spPr>
          <a:ln/>
        </p:spPr>
        <p:txBody>
          <a:bodyPr/>
          <a:lstStyle>
            <a:lvl1pPr>
              <a:defRPr/>
            </a:lvl1pPr>
          </a:lstStyle>
          <a:p>
            <a:pPr>
              <a:defRPr/>
            </a:pPr>
            <a:fld id="{940A2CF9-9E02-2343-A19A-6F7568A77942}" type="slidenum">
              <a:rPr lang="en-US" altLang="en-US"/>
              <a:pPr>
                <a:defRPr/>
              </a:pPr>
              <a:t>‹#›</a:t>
            </a:fld>
            <a:endParaRPr lang="en-US" altLang="en-US"/>
          </a:p>
        </p:txBody>
      </p:sp>
    </p:spTree>
    <p:extLst>
      <p:ext uri="{BB962C8B-B14F-4D97-AF65-F5344CB8AC3E}">
        <p14:creationId xmlns:p14="http://schemas.microsoft.com/office/powerpoint/2010/main" val="28676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4A3E7A-EA05-0B9E-564A-73D0294B002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014D34C-1485-8311-E916-7F1CBAA46E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2D878F-4E1F-5BC7-D993-A9029C3E58F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97694D5-623D-D4E7-9B18-0DFF9166E9F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4FB2DBF7-EA99-E797-3BC5-6D85C14CCEE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FAD99346-2C9B-F54C-BAE6-5F8B4A31BE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1BE0B2-A055-00D2-D9A0-4934727A7A6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173A566-5992-0F0F-BDC0-51C2918F1CC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48CE0F5-0B7D-1E63-F932-7FD1B83B74A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cs typeface="Arial" panose="020B0604020202020204" pitchFamily="34" charset="0"/>
              </a:defRPr>
            </a:lvl1pPr>
          </a:lstStyle>
          <a:p>
            <a:pPr>
              <a:defRPr/>
            </a:pPr>
            <a:fld id="{12329F3B-69C6-C94C-AD14-F2ADB41758E9}"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8AD0ED65-950A-DB92-FF92-8F421216021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D72FF128-D0AA-01E0-658F-B6B73D8B43F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cs typeface="Arial" panose="020B0604020202020204" pitchFamily="34" charset="0"/>
              </a:defRPr>
            </a:lvl1pPr>
          </a:lstStyle>
          <a:p>
            <a:pPr>
              <a:defRPr/>
            </a:pPr>
            <a:fld id="{15240B02-6C0B-694F-A535-B0DB943E8DF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25A6849-8AA5-502A-AF2F-5542EA9D62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6B82BA7E-DBF5-01EA-BC9F-D377A59A6E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63F677-CB10-E27E-FA7C-0BF043D1B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AC6D5AF-4BC0-D410-B33C-23295D9D52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AC1C67F-089D-87D2-5CCD-BC915E3E72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5BDF5C0-5C2A-FA40-BC3A-31DA4A5E2B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2A293E5-CD4A-FEFB-D3C7-F62090D12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64E9C21-CC2C-D28F-E853-9CF31F57076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DF63AE-2330-90B6-D9DC-C479E341CF9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9BD92AC-9BDC-D71C-161D-7DE6E4CC5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0EEDE82-CD33-324A-B2E2-14F8ECB1A6F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85CCD679-CC6F-0E4A-B5E0-CDE053FCE0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5" name="Picture 1" descr="PIA09927.jpg">
            <a:extLst>
              <a:ext uri="{FF2B5EF4-FFF2-40B4-BE49-F238E27FC236}">
                <a16:creationId xmlns:a16="http://schemas.microsoft.com/office/drawing/2014/main" id="{9961449A-35CC-CB49-31D4-9ECCB154F2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a:extLst>
              <a:ext uri="{FF2B5EF4-FFF2-40B4-BE49-F238E27FC236}">
                <a16:creationId xmlns:a16="http://schemas.microsoft.com/office/drawing/2014/main" id="{2458658A-7A65-3ADF-9F73-CAD7E21D8453}"/>
              </a:ext>
            </a:extLst>
          </p:cNvPr>
          <p:cNvSpPr txBox="1">
            <a:spLocks noChangeArrowheads="1"/>
          </p:cNvSpPr>
          <p:nvPr/>
        </p:nvSpPr>
        <p:spPr bwMode="auto">
          <a:xfrm>
            <a:off x="7305675" y="26988"/>
            <a:ext cx="1828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Where </a:t>
            </a:r>
          </a:p>
          <a:p>
            <a:pPr algn="ctr" eaLnBrk="1" hangingPunct="1">
              <a:spcBef>
                <a:spcPct val="0"/>
              </a:spcBef>
              <a:buFontTx/>
              <a:buNone/>
            </a:pPr>
            <a:r>
              <a:rPr lang="en-US" altLang="en-US" sz="4400" b="1" baseline="0">
                <a:solidFill>
                  <a:srgbClr val="FFFFFF"/>
                </a:solidFill>
              </a:rPr>
              <a:t>is</a:t>
            </a:r>
          </a:p>
          <a:p>
            <a:pPr algn="ctr" eaLnBrk="1" hangingPunct="1">
              <a:spcBef>
                <a:spcPct val="0"/>
              </a:spcBef>
              <a:buFontTx/>
              <a:buNone/>
            </a:pPr>
            <a:r>
              <a:rPr lang="en-US" altLang="en-US" sz="4400" b="1" baseline="0">
                <a:solidFill>
                  <a:srgbClr val="FFFFFF"/>
                </a:solidFill>
              </a:rPr>
              <a:t>this?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F5FB6DC-6402-81C2-5582-0CB3DBC54345}"/>
              </a:ext>
            </a:extLst>
          </p:cNvPr>
          <p:cNvPicPr>
            <a:picLocks noChangeAspect="1"/>
          </p:cNvPicPr>
          <p:nvPr/>
        </p:nvPicPr>
        <p:blipFill>
          <a:blip r:embed="rId3"/>
          <a:stretch>
            <a:fillRect/>
          </a:stretch>
        </p:blipFill>
        <p:spPr>
          <a:xfrm>
            <a:off x="0" y="0"/>
            <a:ext cx="7772400" cy="2431638"/>
          </a:xfrm>
          <a:prstGeom prst="rect">
            <a:avLst/>
          </a:prstGeom>
        </p:spPr>
      </p:pic>
      <p:sp>
        <p:nvSpPr>
          <p:cNvPr id="91137" name="Rectangle 2">
            <a:extLst>
              <a:ext uri="{FF2B5EF4-FFF2-40B4-BE49-F238E27FC236}">
                <a16:creationId xmlns:a16="http://schemas.microsoft.com/office/drawing/2014/main" id="{8DF65522-F7CE-D968-F41F-987E53C82B60}"/>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Titan’s Atmosphere</a:t>
            </a:r>
          </a:p>
        </p:txBody>
      </p:sp>
      <p:pic>
        <p:nvPicPr>
          <p:cNvPr id="5" name="Picture 4" descr="Diagram&#10;&#10;Description automatically generated">
            <a:extLst>
              <a:ext uri="{FF2B5EF4-FFF2-40B4-BE49-F238E27FC236}">
                <a16:creationId xmlns:a16="http://schemas.microsoft.com/office/drawing/2014/main" id="{F1B2FDB9-90F9-9B3C-88E1-5CC2B6C98E7C}"/>
              </a:ext>
            </a:extLst>
          </p:cNvPr>
          <p:cNvPicPr>
            <a:picLocks noChangeAspect="1"/>
          </p:cNvPicPr>
          <p:nvPr/>
        </p:nvPicPr>
        <p:blipFill>
          <a:blip r:embed="rId4"/>
          <a:stretch>
            <a:fillRect/>
          </a:stretch>
        </p:blipFill>
        <p:spPr>
          <a:xfrm>
            <a:off x="712304" y="2514600"/>
            <a:ext cx="7772400" cy="4097847"/>
          </a:xfrm>
          <a:prstGeom prst="rect">
            <a:avLst/>
          </a:prstGeom>
        </p:spPr>
      </p:pic>
      <p:pic>
        <p:nvPicPr>
          <p:cNvPr id="7" name="Picture 6" descr="Table&#10;&#10;Description automatically generated">
            <a:extLst>
              <a:ext uri="{FF2B5EF4-FFF2-40B4-BE49-F238E27FC236}">
                <a16:creationId xmlns:a16="http://schemas.microsoft.com/office/drawing/2014/main" id="{3066DD55-CAB7-3136-4C18-8DF04912E650}"/>
              </a:ext>
            </a:extLst>
          </p:cNvPr>
          <p:cNvPicPr>
            <a:picLocks noChangeAspect="1"/>
          </p:cNvPicPr>
          <p:nvPr/>
        </p:nvPicPr>
        <p:blipFill>
          <a:blip r:embed="rId5"/>
          <a:stretch>
            <a:fillRect/>
          </a:stretch>
        </p:blipFill>
        <p:spPr>
          <a:xfrm>
            <a:off x="4800600" y="838200"/>
            <a:ext cx="4164197" cy="5638800"/>
          </a:xfrm>
          <a:prstGeom prst="rect">
            <a:avLst/>
          </a:prstGeom>
        </p:spPr>
      </p:pic>
      <p:sp>
        <p:nvSpPr>
          <p:cNvPr id="8" name="TextBox 7">
            <a:extLst>
              <a:ext uri="{FF2B5EF4-FFF2-40B4-BE49-F238E27FC236}">
                <a16:creationId xmlns:a16="http://schemas.microsoft.com/office/drawing/2014/main" id="{890794FF-F471-8866-D3CF-AA246507E028}"/>
              </a:ext>
            </a:extLst>
          </p:cNvPr>
          <p:cNvSpPr txBox="1"/>
          <p:nvPr/>
        </p:nvSpPr>
        <p:spPr>
          <a:xfrm>
            <a:off x="6172200" y="6443246"/>
            <a:ext cx="1463862" cy="338554"/>
          </a:xfrm>
          <a:prstGeom prst="rect">
            <a:avLst/>
          </a:prstGeom>
          <a:noFill/>
        </p:spPr>
        <p:txBody>
          <a:bodyPr wrap="none" rtlCol="0">
            <a:spAutoFit/>
          </a:bodyPr>
          <a:lstStyle/>
          <a:p>
            <a:r>
              <a:rPr lang="en-US" sz="1600" baseline="0" dirty="0"/>
              <a:t>and many more</a:t>
            </a:r>
          </a:p>
        </p:txBody>
      </p:sp>
    </p:spTree>
    <p:extLst>
      <p:ext uri="{BB962C8B-B14F-4D97-AF65-F5344CB8AC3E}">
        <p14:creationId xmlns:p14="http://schemas.microsoft.com/office/powerpoint/2010/main" val="28028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B0EC4A60-81CA-0B10-FFC0-82490011F2B7}"/>
              </a:ext>
            </a:extLst>
          </p:cNvPr>
          <p:cNvSpPr>
            <a:spLocks noGrp="1" noChangeArrowheads="1"/>
          </p:cNvSpPr>
          <p:nvPr>
            <p:ph type="title"/>
          </p:nvPr>
        </p:nvSpPr>
        <p:spPr>
          <a:xfrm>
            <a:off x="304800" y="76200"/>
            <a:ext cx="6096000" cy="838200"/>
          </a:xfrm>
        </p:spPr>
        <p:txBody>
          <a:bodyPr/>
          <a:lstStyle/>
          <a:p>
            <a:pPr algn="l" eaLnBrk="1" hangingPunct="1"/>
            <a:r>
              <a:rPr lang="en-US" altLang="en-US" b="1">
                <a:ea typeface="ＭＳ Ｐゴシック" panose="020B0600070205080204" pitchFamily="34" charset="-128"/>
              </a:rPr>
              <a:t>Terrestrial Atmospheres</a:t>
            </a:r>
            <a:endParaRPr lang="en-US" altLang="en-US">
              <a:ea typeface="ＭＳ Ｐゴシック" panose="020B0600070205080204" pitchFamily="34" charset="-128"/>
            </a:endParaRPr>
          </a:p>
        </p:txBody>
      </p:sp>
      <p:pic>
        <p:nvPicPr>
          <p:cNvPr id="277507" name="Picture 3" descr="AACHCRV0">
            <a:extLst>
              <a:ext uri="{FF2B5EF4-FFF2-40B4-BE49-F238E27FC236}">
                <a16:creationId xmlns:a16="http://schemas.microsoft.com/office/drawing/2014/main" id="{DB3BFE9D-E145-F462-24E7-9142B6AAD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2362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4" descr="AACHCOR0">
            <a:extLst>
              <a:ext uri="{FF2B5EF4-FFF2-40B4-BE49-F238E27FC236}">
                <a16:creationId xmlns:a16="http://schemas.microsoft.com/office/drawing/2014/main" id="{72E48067-2D2E-3EC2-B5CE-E6FFEC439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006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5" descr="AACHCST0">
            <a:extLst>
              <a:ext uri="{FF2B5EF4-FFF2-40B4-BE49-F238E27FC236}">
                <a16:creationId xmlns:a16="http://schemas.microsoft.com/office/drawing/2014/main" id="{AC63D888-AEC3-A3B1-C60B-8FE00D5EA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114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0" name="Picture 6" descr="AACHCVA0">
            <a:extLst>
              <a:ext uri="{FF2B5EF4-FFF2-40B4-BE49-F238E27FC236}">
                <a16:creationId xmlns:a16="http://schemas.microsoft.com/office/drawing/2014/main" id="{AA90579D-F62F-0922-49EF-4A79BC491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6713" y="0"/>
            <a:ext cx="2503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1" name="Text Box 7">
            <a:extLst>
              <a:ext uri="{FF2B5EF4-FFF2-40B4-BE49-F238E27FC236}">
                <a16:creationId xmlns:a16="http://schemas.microsoft.com/office/drawing/2014/main" id="{785CEE86-09A4-D639-0FB6-26BEACD9F806}"/>
              </a:ext>
            </a:extLst>
          </p:cNvPr>
          <p:cNvSpPr txBox="1">
            <a:spLocks noChangeArrowheads="1"/>
          </p:cNvSpPr>
          <p:nvPr/>
        </p:nvSpPr>
        <p:spPr bwMode="auto">
          <a:xfrm>
            <a:off x="152400" y="830263"/>
            <a:ext cx="66579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note temperature structures --- Earth’</a:t>
            </a:r>
            <a:r>
              <a:rPr lang="en-US" altLang="ja-JP" sz="2000" baseline="0" dirty="0">
                <a:solidFill>
                  <a:srgbClr val="000000"/>
                </a:solidFill>
              </a:rPr>
              <a:t>s O</a:t>
            </a:r>
            <a:r>
              <a:rPr lang="en-US" altLang="ja-JP" sz="2000" dirty="0">
                <a:solidFill>
                  <a:srgbClr val="000000"/>
                </a:solidFill>
              </a:rPr>
              <a:t>3</a:t>
            </a:r>
            <a:r>
              <a:rPr lang="en-US" altLang="ja-JP" sz="2000" baseline="0" dirty="0">
                <a:solidFill>
                  <a:srgbClr val="000000"/>
                </a:solidFill>
              </a:rPr>
              <a:t> causes stratopause</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pressure scale height:           </a:t>
            </a:r>
            <a:r>
              <a:rPr lang="en-US" altLang="en-US" sz="2000" baseline="0" dirty="0">
                <a:solidFill>
                  <a:srgbClr val="00B050"/>
                </a:solidFill>
              </a:rPr>
              <a:t>H</a:t>
            </a:r>
            <a:r>
              <a:rPr lang="en-US" altLang="en-US" sz="2000" dirty="0">
                <a:solidFill>
                  <a:srgbClr val="00B050"/>
                </a:solidFill>
              </a:rPr>
              <a:t>P</a:t>
            </a:r>
            <a:r>
              <a:rPr lang="en-US" altLang="en-US" sz="2000" baseline="0" dirty="0">
                <a:solidFill>
                  <a:srgbClr val="00B050"/>
                </a:solidFill>
              </a:rPr>
              <a:t>(z) = </a:t>
            </a:r>
            <a:r>
              <a:rPr lang="en-US" altLang="en-US" sz="2000" baseline="0" dirty="0" err="1">
                <a:solidFill>
                  <a:srgbClr val="00B050"/>
                </a:solidFill>
              </a:rPr>
              <a:t>kT</a:t>
            </a:r>
            <a:r>
              <a:rPr lang="en-US" altLang="en-US" sz="2000" baseline="0" dirty="0">
                <a:solidFill>
                  <a:srgbClr val="00B050"/>
                </a:solidFill>
              </a:rPr>
              <a:t>(z) / g(z) </a:t>
            </a:r>
            <a:r>
              <a:rPr lang="en-US" altLang="en-US" sz="2000" baseline="0" dirty="0" err="1">
                <a:solidFill>
                  <a:srgbClr val="00B050"/>
                </a:solidFill>
              </a:rPr>
              <a:t>μ</a:t>
            </a:r>
            <a:r>
              <a:rPr lang="en-US" altLang="en-US" sz="2000" baseline="0" dirty="0">
                <a:solidFill>
                  <a:srgbClr val="00B050"/>
                </a:solidFill>
              </a:rPr>
              <a:t> m</a:t>
            </a:r>
          </a:p>
          <a:p>
            <a:pPr eaLnBrk="1" hangingPunct="1">
              <a:spcBef>
                <a:spcPct val="0"/>
              </a:spcBef>
              <a:buFontTx/>
              <a:buNone/>
            </a:pPr>
            <a:r>
              <a:rPr lang="en-US" altLang="en-US" sz="1800" baseline="0" dirty="0">
                <a:solidFill>
                  <a:srgbClr val="000000"/>
                </a:solidFill>
              </a:rPr>
              <a:t>                                   	 </a:t>
            </a:r>
            <a:r>
              <a:rPr lang="en-US" altLang="en-US" sz="1400" baseline="0" dirty="0" err="1">
                <a:solidFill>
                  <a:srgbClr val="000000"/>
                </a:solidFill>
              </a:rPr>
              <a:t>μ</a:t>
            </a:r>
            <a:r>
              <a:rPr lang="en-US" altLang="en-US" sz="1400" baseline="0" dirty="0">
                <a:solidFill>
                  <a:srgbClr val="000000"/>
                </a:solidFill>
              </a:rPr>
              <a:t>  =  mean molecular weight (in amu)   </a:t>
            </a:r>
          </a:p>
          <a:p>
            <a:pPr eaLnBrk="1" hangingPunct="1">
              <a:spcBef>
                <a:spcPct val="0"/>
              </a:spcBef>
              <a:buFontTx/>
              <a:buNone/>
            </a:pPr>
            <a:r>
              <a:rPr lang="en-US" altLang="en-US" sz="1400" baseline="0" dirty="0">
                <a:solidFill>
                  <a:srgbClr val="000000"/>
                </a:solidFill>
              </a:rPr>
              <a:t>                                                  	       m  =  1.67 x 10</a:t>
            </a:r>
            <a:r>
              <a:rPr lang="en-US" altLang="en-US" sz="1400" baseline="30000" dirty="0">
                <a:solidFill>
                  <a:srgbClr val="000000"/>
                </a:solidFill>
              </a:rPr>
              <a:t>-24</a:t>
            </a:r>
            <a:r>
              <a:rPr lang="en-US" altLang="en-US" sz="1400" baseline="0" dirty="0">
                <a:solidFill>
                  <a:srgbClr val="000000"/>
                </a:solidFill>
              </a:rPr>
              <a:t> g (one amu)</a:t>
            </a:r>
          </a:p>
          <a:p>
            <a:pPr eaLnBrk="1" hangingPunct="1">
              <a:spcBef>
                <a:spcPct val="0"/>
              </a:spcBef>
              <a:buFontTx/>
              <a:buNone/>
            </a:pPr>
            <a:endParaRPr lang="en-US" altLang="en-US" sz="1400" baseline="0" dirty="0">
              <a:solidFill>
                <a:srgbClr val="000000"/>
              </a:solidFill>
            </a:endParaRPr>
          </a:p>
          <a:p>
            <a:pPr eaLnBrk="1" hangingPunct="1">
              <a:spcBef>
                <a:spcPct val="0"/>
              </a:spcBef>
              <a:buFontTx/>
              <a:buNone/>
            </a:pPr>
            <a:r>
              <a:rPr lang="en-US" altLang="en-US" sz="1600" baseline="0" dirty="0">
                <a:solidFill>
                  <a:srgbClr val="000000"/>
                </a:solidFill>
              </a:rPr>
              <a:t>                 Venus                               Earth                            Mars            Titan</a:t>
            </a:r>
          </a:p>
          <a:p>
            <a:pPr eaLnBrk="1" hangingPunct="1">
              <a:spcBef>
                <a:spcPct val="0"/>
              </a:spcBef>
              <a:buFontTx/>
              <a:buNone/>
            </a:pPr>
            <a:r>
              <a:rPr lang="en-US" altLang="en-US" sz="2000" baseline="0" dirty="0" err="1">
                <a:solidFill>
                  <a:srgbClr val="00B050"/>
                </a:solidFill>
              </a:rPr>
              <a:t>H</a:t>
            </a:r>
            <a:r>
              <a:rPr lang="en-US" altLang="en-US" sz="2000" dirty="0" err="1">
                <a:solidFill>
                  <a:srgbClr val="00B050"/>
                </a:solidFill>
              </a:rPr>
              <a:t>surf</a:t>
            </a:r>
            <a:r>
              <a:rPr lang="en-US" altLang="en-US" sz="2000" dirty="0">
                <a:solidFill>
                  <a:srgbClr val="00B050"/>
                </a:solidFill>
              </a:rPr>
              <a:t>        </a:t>
            </a:r>
            <a:r>
              <a:rPr lang="en-US" altLang="en-US" sz="2000" baseline="0" dirty="0">
                <a:solidFill>
                  <a:srgbClr val="00B050"/>
                </a:solidFill>
              </a:rPr>
              <a:t>16 km                         8.5                        11             20</a:t>
            </a:r>
          </a:p>
          <a:p>
            <a:pPr eaLnBrk="1" hangingPunct="1">
              <a:spcBef>
                <a:spcPct val="0"/>
              </a:spcBef>
              <a:buFontTx/>
              <a:buNone/>
            </a:pPr>
            <a:r>
              <a:rPr lang="en-US" altLang="en-US" sz="2000" baseline="0" dirty="0">
                <a:solidFill>
                  <a:schemeClr val="accent2"/>
                </a:solidFill>
              </a:rPr>
              <a:t>P</a:t>
            </a:r>
            <a:r>
              <a:rPr lang="en-US" altLang="en-US" sz="2000" dirty="0">
                <a:solidFill>
                  <a:schemeClr val="accent2"/>
                </a:solidFill>
              </a:rPr>
              <a:t>100 km  </a:t>
            </a:r>
            <a:r>
              <a:rPr lang="en-US" altLang="en-US" sz="2000" baseline="0" dirty="0">
                <a:solidFill>
                  <a:schemeClr val="accent2"/>
                </a:solidFill>
              </a:rPr>
              <a:t>10</a:t>
            </a:r>
            <a:r>
              <a:rPr lang="en-US" altLang="en-US" sz="2000" baseline="30000" dirty="0">
                <a:solidFill>
                  <a:schemeClr val="accent2"/>
                </a:solidFill>
              </a:rPr>
              <a:t>-4  </a:t>
            </a:r>
            <a:r>
              <a:rPr lang="en-US" altLang="en-US" sz="2000" baseline="0" dirty="0">
                <a:solidFill>
                  <a:schemeClr val="accent2"/>
                </a:solidFill>
              </a:rPr>
              <a:t>bar                       10</a:t>
            </a:r>
            <a:r>
              <a:rPr lang="en-US" altLang="en-US" sz="2000" baseline="30000" dirty="0">
                <a:solidFill>
                  <a:schemeClr val="accent2"/>
                </a:solidFill>
              </a:rPr>
              <a:t>-6</a:t>
            </a:r>
            <a:r>
              <a:rPr lang="en-US" altLang="en-US" sz="2000" baseline="0" dirty="0">
                <a:solidFill>
                  <a:schemeClr val="accent2"/>
                </a:solidFill>
              </a:rPr>
              <a:t>                       10</a:t>
            </a:r>
            <a:r>
              <a:rPr lang="en-US" altLang="en-US" sz="2000" baseline="30000" dirty="0">
                <a:solidFill>
                  <a:schemeClr val="accent2"/>
                </a:solidFill>
              </a:rPr>
              <a:t>-8</a:t>
            </a:r>
            <a:r>
              <a:rPr lang="en-US" altLang="en-US" sz="2000" baseline="0" dirty="0">
                <a:solidFill>
                  <a:schemeClr val="accent2"/>
                </a:solidFill>
              </a:rPr>
              <a:t>          10</a:t>
            </a:r>
            <a:r>
              <a:rPr lang="en-US" altLang="en-US" sz="2000" baseline="30000" dirty="0">
                <a:solidFill>
                  <a:schemeClr val="accent2"/>
                </a:solidFill>
              </a:rPr>
              <a:t>-2</a:t>
            </a:r>
          </a:p>
        </p:txBody>
      </p:sp>
      <p:cxnSp>
        <p:nvCxnSpPr>
          <p:cNvPr id="3" name="Straight Connector 2">
            <a:extLst>
              <a:ext uri="{FF2B5EF4-FFF2-40B4-BE49-F238E27FC236}">
                <a16:creationId xmlns:a16="http://schemas.microsoft.com/office/drawing/2014/main" id="{476C3119-71E4-6750-59F5-DC8E4138E97C}"/>
              </a:ext>
            </a:extLst>
          </p:cNvPr>
          <p:cNvCxnSpPr>
            <a:cxnSpLocks/>
          </p:cNvCxnSpPr>
          <p:nvPr/>
        </p:nvCxnSpPr>
        <p:spPr bwMode="auto">
          <a:xfrm>
            <a:off x="304800" y="4953000"/>
            <a:ext cx="8412163" cy="0"/>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7511">
                                            <p:txEl>
                                              <p:pRg st="6" end="6"/>
                                            </p:txEl>
                                          </p:spTgt>
                                        </p:tgtEl>
                                        <p:attrNameLst>
                                          <p:attrName>style.visibility</p:attrName>
                                        </p:attrNameLst>
                                      </p:cBhvr>
                                      <p:to>
                                        <p:strVal val="visible"/>
                                      </p:to>
                                    </p:set>
                                    <p:animEffect transition="in" filter="fade">
                                      <p:cBhvr>
                                        <p:cTn id="7" dur="2000"/>
                                        <p:tgtEl>
                                          <p:spTgt spid="277511">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7507"/>
                                        </p:tgtEl>
                                        <p:attrNameLst>
                                          <p:attrName>style.visibility</p:attrName>
                                        </p:attrNameLst>
                                      </p:cBhvr>
                                      <p:to>
                                        <p:strVal val="visible"/>
                                      </p:to>
                                    </p:set>
                                    <p:animEffect transition="in" filter="fade">
                                      <p:cBhvr>
                                        <p:cTn id="12" dur="2000"/>
                                        <p:tgtEl>
                                          <p:spTgt spid="2775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7508"/>
                                        </p:tgtEl>
                                        <p:attrNameLst>
                                          <p:attrName>style.visibility</p:attrName>
                                        </p:attrNameLst>
                                      </p:cBhvr>
                                      <p:to>
                                        <p:strVal val="visible"/>
                                      </p:to>
                                    </p:set>
                                    <p:animEffect transition="in" filter="fade">
                                      <p:cBhvr>
                                        <p:cTn id="22" dur="2000"/>
                                        <p:tgtEl>
                                          <p:spTgt spid="277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7509"/>
                                        </p:tgtEl>
                                        <p:attrNameLst>
                                          <p:attrName>style.visibility</p:attrName>
                                        </p:attrNameLst>
                                      </p:cBhvr>
                                      <p:to>
                                        <p:strVal val="visible"/>
                                      </p:to>
                                    </p:set>
                                    <p:animEffect transition="in" filter="fade">
                                      <p:cBhvr>
                                        <p:cTn id="27" dur="2000"/>
                                        <p:tgtEl>
                                          <p:spTgt spid="2775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77510"/>
                                        </p:tgtEl>
                                        <p:attrNameLst>
                                          <p:attrName>style.visibility</p:attrName>
                                        </p:attrNameLst>
                                      </p:cBhvr>
                                      <p:to>
                                        <p:strVal val="visible"/>
                                      </p:to>
                                    </p:set>
                                    <p:animEffect transition="in" filter="fade">
                                      <p:cBhvr>
                                        <p:cTn id="32" dur="2000"/>
                                        <p:tgtEl>
                                          <p:spTgt spid="2775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77511">
                                            <p:txEl>
                                              <p:pRg st="8" end="8"/>
                                            </p:txEl>
                                          </p:spTgt>
                                        </p:tgtEl>
                                        <p:attrNameLst>
                                          <p:attrName>style.visibility</p:attrName>
                                        </p:attrNameLst>
                                      </p:cBhvr>
                                      <p:to>
                                        <p:strVal val="visible"/>
                                      </p:to>
                                    </p:set>
                                    <p:animEffect transition="in" filter="fade">
                                      <p:cBhvr>
                                        <p:cTn id="37" dur="2000"/>
                                        <p:tgtEl>
                                          <p:spTgt spid="277511">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77511">
                                            <p:txEl>
                                              <p:pRg st="0" end="0"/>
                                            </p:txEl>
                                          </p:spTgt>
                                        </p:tgtEl>
                                        <p:attrNameLst>
                                          <p:attrName>style.visibility</p:attrName>
                                        </p:attrNameLst>
                                      </p:cBhvr>
                                      <p:to>
                                        <p:strVal val="visible"/>
                                      </p:to>
                                    </p:set>
                                    <p:animEffect transition="in" filter="fade">
                                      <p:cBhvr>
                                        <p:cTn id="42" dur="2000"/>
                                        <p:tgtEl>
                                          <p:spTgt spid="27751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77511">
                                            <p:txEl>
                                              <p:pRg st="2" end="2"/>
                                            </p:txEl>
                                          </p:spTgt>
                                        </p:tgtEl>
                                        <p:attrNameLst>
                                          <p:attrName>style.visibility</p:attrName>
                                        </p:attrNameLst>
                                      </p:cBhvr>
                                      <p:to>
                                        <p:strVal val="visible"/>
                                      </p:to>
                                    </p:set>
                                    <p:animEffect transition="in" filter="fade">
                                      <p:cBhvr>
                                        <p:cTn id="47" dur="2000"/>
                                        <p:tgtEl>
                                          <p:spTgt spid="277511">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77511">
                                            <p:txEl>
                                              <p:pRg st="3" end="3"/>
                                            </p:txEl>
                                          </p:spTgt>
                                        </p:tgtEl>
                                        <p:attrNameLst>
                                          <p:attrName>style.visibility</p:attrName>
                                        </p:attrNameLst>
                                      </p:cBhvr>
                                      <p:to>
                                        <p:strVal val="visible"/>
                                      </p:to>
                                    </p:set>
                                    <p:animEffect transition="in" filter="fade">
                                      <p:cBhvr>
                                        <p:cTn id="50" dur="2000"/>
                                        <p:tgtEl>
                                          <p:spTgt spid="277511">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77511">
                                            <p:txEl>
                                              <p:pRg st="4" end="4"/>
                                            </p:txEl>
                                          </p:spTgt>
                                        </p:tgtEl>
                                        <p:attrNameLst>
                                          <p:attrName>style.visibility</p:attrName>
                                        </p:attrNameLst>
                                      </p:cBhvr>
                                      <p:to>
                                        <p:strVal val="visible"/>
                                      </p:to>
                                    </p:set>
                                    <p:animEffect transition="in" filter="fade">
                                      <p:cBhvr>
                                        <p:cTn id="53" dur="2000"/>
                                        <p:tgtEl>
                                          <p:spTgt spid="277511">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77511">
                                            <p:txEl>
                                              <p:pRg st="7" end="7"/>
                                            </p:txEl>
                                          </p:spTgt>
                                        </p:tgtEl>
                                        <p:attrNameLst>
                                          <p:attrName>style.visibility</p:attrName>
                                        </p:attrNameLst>
                                      </p:cBhvr>
                                      <p:to>
                                        <p:strVal val="visible"/>
                                      </p:to>
                                    </p:set>
                                    <p:animEffect transition="in" filter="fade">
                                      <p:cBhvr>
                                        <p:cTn id="58" dur="2000"/>
                                        <p:tgtEl>
                                          <p:spTgt spid="2775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964BA4A7-F08C-8CE6-1E26-71DF9A0D15D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Atmospheric Composition</a:t>
            </a:r>
          </a:p>
        </p:txBody>
      </p:sp>
      <p:sp>
        <p:nvSpPr>
          <p:cNvPr id="217094" name="Text Box 6">
            <a:extLst>
              <a:ext uri="{FF2B5EF4-FFF2-40B4-BE49-F238E27FC236}">
                <a16:creationId xmlns:a16="http://schemas.microsoft.com/office/drawing/2014/main" id="{027B5B24-6432-A0BD-F99E-3FBBEAA1CA8D}"/>
              </a:ext>
            </a:extLst>
          </p:cNvPr>
          <p:cNvSpPr txBox="1">
            <a:spLocks noChangeArrowheads="1"/>
          </p:cNvSpPr>
          <p:nvPr/>
        </p:nvSpPr>
        <p:spPr bwMode="auto">
          <a:xfrm>
            <a:off x="381000" y="10414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SPECTROSCOPY</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line position … which gas?</a:t>
            </a:r>
          </a:p>
          <a:p>
            <a:pPr eaLnBrk="1" hangingPunct="1">
              <a:spcBef>
                <a:spcPct val="0"/>
              </a:spcBef>
              <a:buFontTx/>
              <a:buNone/>
            </a:pPr>
            <a:r>
              <a:rPr lang="en-US" altLang="en-US" sz="2000" baseline="0">
                <a:solidFill>
                  <a:srgbClr val="000000"/>
                </a:solidFill>
              </a:rPr>
              <a:t>          line depth … how much?</a:t>
            </a:r>
          </a:p>
          <a:p>
            <a:pPr eaLnBrk="1" hangingPunct="1">
              <a:spcBef>
                <a:spcPct val="0"/>
              </a:spcBef>
              <a:buFontTx/>
              <a:buNone/>
            </a:pPr>
            <a:r>
              <a:rPr lang="en-US" altLang="en-US" sz="2000" baseline="0">
                <a:solidFill>
                  <a:srgbClr val="000000"/>
                </a:solidFill>
              </a:rPr>
              <a:t>          line shape … moving?  T?  P?</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WHAT TO LOOK FOR, WHERE TO LOOK</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excitation/de-excitation		typically in </a:t>
            </a:r>
            <a:r>
              <a:rPr lang="en-US" altLang="en-US" sz="2000" baseline="0">
                <a:solidFill>
                  <a:srgbClr val="FF0000"/>
                </a:solidFill>
              </a:rPr>
              <a:t>ultraviolet or visible</a:t>
            </a:r>
          </a:p>
          <a:p>
            <a:pPr eaLnBrk="1" hangingPunct="1">
              <a:spcBef>
                <a:spcPct val="0"/>
              </a:spcBef>
              <a:buFontTx/>
              <a:buNone/>
            </a:pPr>
            <a:r>
              <a:rPr lang="en-US" altLang="en-US" sz="2000" baseline="0">
                <a:solidFill>
                  <a:srgbClr val="000000"/>
                </a:solidFill>
              </a:rPr>
              <a:t>          vibration				typically in </a:t>
            </a:r>
            <a:r>
              <a:rPr lang="en-US" altLang="en-US" sz="2000" baseline="0">
                <a:solidFill>
                  <a:srgbClr val="FF0000"/>
                </a:solidFill>
              </a:rPr>
              <a:t>infrared</a:t>
            </a:r>
          </a:p>
          <a:p>
            <a:pPr eaLnBrk="1" hangingPunct="1">
              <a:spcBef>
                <a:spcPct val="0"/>
              </a:spcBef>
              <a:buFontTx/>
              <a:buNone/>
            </a:pPr>
            <a:r>
              <a:rPr lang="en-US" altLang="en-US" sz="2000" baseline="0">
                <a:solidFill>
                  <a:srgbClr val="000000"/>
                </a:solidFill>
              </a:rPr>
              <a:t>          rotation				typically in </a:t>
            </a:r>
            <a:r>
              <a:rPr lang="en-US" altLang="en-US" sz="2000" baseline="0">
                <a:solidFill>
                  <a:srgbClr val="FF0000"/>
                </a:solidFill>
              </a:rPr>
              <a:t>radio</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GO THERE!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(GC)MS = (gas chromatograph) mass spectrograph</a:t>
            </a:r>
          </a:p>
          <a:p>
            <a:pPr eaLnBrk="1" hangingPunct="1">
              <a:spcBef>
                <a:spcPct val="0"/>
              </a:spcBef>
              <a:buFontTx/>
              <a:buNone/>
            </a:pPr>
            <a:r>
              <a:rPr lang="en-US" altLang="en-US" sz="2000" baseline="0">
                <a:solidFill>
                  <a:srgbClr val="000000"/>
                </a:solidFill>
              </a:rPr>
              <a:t>          	Earth, Moon, Venus, Mars, Jupiter, Titan</a:t>
            </a:r>
          </a:p>
          <a:p>
            <a:pPr eaLnBrk="1" hangingPunct="1">
              <a:spcBef>
                <a:spcPct val="0"/>
              </a:spcBef>
              <a:buFontTx/>
              <a:buNone/>
            </a:pPr>
            <a:r>
              <a:rPr lang="en-US" altLang="en-US" sz="2000" baseline="0">
                <a:solidFill>
                  <a:srgbClr val="000000"/>
                </a:solidFill>
              </a:rPr>
              <a:t>          	particularly good for He, Ne, Ar, N</a:t>
            </a:r>
            <a:r>
              <a:rPr lang="en-US" altLang="en-US" sz="2000">
                <a:solidFill>
                  <a:srgbClr val="000000"/>
                </a:solidFill>
              </a:rPr>
              <a:t>2</a:t>
            </a:r>
          </a:p>
          <a:p>
            <a:pPr eaLnBrk="1" hangingPunct="1">
              <a:spcBef>
                <a:spcPct val="0"/>
              </a:spcBef>
              <a:buFontTx/>
              <a:buNone/>
            </a:pPr>
            <a:endParaRPr lang="en-US" altLang="en-US" sz="2000" baseline="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7094">
                                            <p:txEl>
                                              <p:pRg st="0" end="0"/>
                                            </p:txEl>
                                          </p:spTgt>
                                        </p:tgtEl>
                                        <p:attrNameLst>
                                          <p:attrName>style.visibility</p:attrName>
                                        </p:attrNameLst>
                                      </p:cBhvr>
                                      <p:to>
                                        <p:strVal val="visible"/>
                                      </p:to>
                                    </p:set>
                                    <p:animEffect transition="in" filter="fade">
                                      <p:cBhvr>
                                        <p:cTn id="7" dur="2000"/>
                                        <p:tgtEl>
                                          <p:spTgt spid="2170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7094">
                                            <p:txEl>
                                              <p:pRg st="2" end="2"/>
                                            </p:txEl>
                                          </p:spTgt>
                                        </p:tgtEl>
                                        <p:attrNameLst>
                                          <p:attrName>style.visibility</p:attrName>
                                        </p:attrNameLst>
                                      </p:cBhvr>
                                      <p:to>
                                        <p:strVal val="visible"/>
                                      </p:to>
                                    </p:set>
                                    <p:animEffect transition="in" filter="fade">
                                      <p:cBhvr>
                                        <p:cTn id="12" dur="2000"/>
                                        <p:tgtEl>
                                          <p:spTgt spid="21709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7094">
                                            <p:txEl>
                                              <p:pRg st="3" end="3"/>
                                            </p:txEl>
                                          </p:spTgt>
                                        </p:tgtEl>
                                        <p:attrNameLst>
                                          <p:attrName>style.visibility</p:attrName>
                                        </p:attrNameLst>
                                      </p:cBhvr>
                                      <p:to>
                                        <p:strVal val="visible"/>
                                      </p:to>
                                    </p:set>
                                    <p:animEffect transition="in" filter="fade">
                                      <p:cBhvr>
                                        <p:cTn id="17" dur="2000"/>
                                        <p:tgtEl>
                                          <p:spTgt spid="21709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7094">
                                            <p:txEl>
                                              <p:pRg st="4" end="4"/>
                                            </p:txEl>
                                          </p:spTgt>
                                        </p:tgtEl>
                                        <p:attrNameLst>
                                          <p:attrName>style.visibility</p:attrName>
                                        </p:attrNameLst>
                                      </p:cBhvr>
                                      <p:to>
                                        <p:strVal val="visible"/>
                                      </p:to>
                                    </p:set>
                                    <p:animEffect transition="in" filter="fade">
                                      <p:cBhvr>
                                        <p:cTn id="22" dur="2000"/>
                                        <p:tgtEl>
                                          <p:spTgt spid="21709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7094">
                                            <p:txEl>
                                              <p:pRg st="6" end="6"/>
                                            </p:txEl>
                                          </p:spTgt>
                                        </p:tgtEl>
                                        <p:attrNameLst>
                                          <p:attrName>style.visibility</p:attrName>
                                        </p:attrNameLst>
                                      </p:cBhvr>
                                      <p:to>
                                        <p:strVal val="visible"/>
                                      </p:to>
                                    </p:set>
                                    <p:animEffect transition="in" filter="fade">
                                      <p:cBhvr>
                                        <p:cTn id="27" dur="2000"/>
                                        <p:tgtEl>
                                          <p:spTgt spid="217094">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17094">
                                            <p:txEl>
                                              <p:pRg st="8" end="8"/>
                                            </p:txEl>
                                          </p:spTgt>
                                        </p:tgtEl>
                                        <p:attrNameLst>
                                          <p:attrName>style.visibility</p:attrName>
                                        </p:attrNameLst>
                                      </p:cBhvr>
                                      <p:to>
                                        <p:strVal val="visible"/>
                                      </p:to>
                                    </p:set>
                                    <p:animEffect transition="in" filter="fade">
                                      <p:cBhvr>
                                        <p:cTn id="32" dur="2000"/>
                                        <p:tgtEl>
                                          <p:spTgt spid="217094">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17094">
                                            <p:txEl>
                                              <p:pRg st="9" end="9"/>
                                            </p:txEl>
                                          </p:spTgt>
                                        </p:tgtEl>
                                        <p:attrNameLst>
                                          <p:attrName>style.visibility</p:attrName>
                                        </p:attrNameLst>
                                      </p:cBhvr>
                                      <p:to>
                                        <p:strVal val="visible"/>
                                      </p:to>
                                    </p:set>
                                    <p:animEffect transition="in" filter="fade">
                                      <p:cBhvr>
                                        <p:cTn id="37" dur="2000"/>
                                        <p:tgtEl>
                                          <p:spTgt spid="217094">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17094">
                                            <p:txEl>
                                              <p:pRg st="10" end="10"/>
                                            </p:txEl>
                                          </p:spTgt>
                                        </p:tgtEl>
                                        <p:attrNameLst>
                                          <p:attrName>style.visibility</p:attrName>
                                        </p:attrNameLst>
                                      </p:cBhvr>
                                      <p:to>
                                        <p:strVal val="visible"/>
                                      </p:to>
                                    </p:set>
                                    <p:animEffect transition="in" filter="fade">
                                      <p:cBhvr>
                                        <p:cTn id="42" dur="2000"/>
                                        <p:tgtEl>
                                          <p:spTgt spid="217094">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17094">
                                            <p:txEl>
                                              <p:pRg st="12" end="12"/>
                                            </p:txEl>
                                          </p:spTgt>
                                        </p:tgtEl>
                                        <p:attrNameLst>
                                          <p:attrName>style.visibility</p:attrName>
                                        </p:attrNameLst>
                                      </p:cBhvr>
                                      <p:to>
                                        <p:strVal val="visible"/>
                                      </p:to>
                                    </p:set>
                                    <p:animEffect transition="in" filter="fade">
                                      <p:cBhvr>
                                        <p:cTn id="47" dur="2000"/>
                                        <p:tgtEl>
                                          <p:spTgt spid="217094">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17094">
                                            <p:txEl>
                                              <p:pRg st="14" end="14"/>
                                            </p:txEl>
                                          </p:spTgt>
                                        </p:tgtEl>
                                        <p:attrNameLst>
                                          <p:attrName>style.visibility</p:attrName>
                                        </p:attrNameLst>
                                      </p:cBhvr>
                                      <p:to>
                                        <p:strVal val="visible"/>
                                      </p:to>
                                    </p:set>
                                    <p:animEffect transition="in" filter="fade">
                                      <p:cBhvr>
                                        <p:cTn id="52" dur="2000"/>
                                        <p:tgtEl>
                                          <p:spTgt spid="217094">
                                            <p:txEl>
                                              <p:pRg st="14" end="1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17094">
                                            <p:txEl>
                                              <p:pRg st="15" end="15"/>
                                            </p:txEl>
                                          </p:spTgt>
                                        </p:tgtEl>
                                        <p:attrNameLst>
                                          <p:attrName>style.visibility</p:attrName>
                                        </p:attrNameLst>
                                      </p:cBhvr>
                                      <p:to>
                                        <p:strVal val="visible"/>
                                      </p:to>
                                    </p:set>
                                    <p:animEffect transition="in" filter="fade">
                                      <p:cBhvr>
                                        <p:cTn id="57" dur="2000"/>
                                        <p:tgtEl>
                                          <p:spTgt spid="217094">
                                            <p:txEl>
                                              <p:pRg st="15" end="1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17094">
                                            <p:txEl>
                                              <p:pRg st="16" end="16"/>
                                            </p:txEl>
                                          </p:spTgt>
                                        </p:tgtEl>
                                        <p:attrNameLst>
                                          <p:attrName>style.visibility</p:attrName>
                                        </p:attrNameLst>
                                      </p:cBhvr>
                                      <p:to>
                                        <p:strVal val="visible"/>
                                      </p:to>
                                    </p:set>
                                    <p:animEffect transition="in" filter="fade">
                                      <p:cBhvr>
                                        <p:cTn id="62" dur="2000"/>
                                        <p:tgtEl>
                                          <p:spTgt spid="21709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ADBECF2A-8192-6AA8-8710-4DBB3EE0EB1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Terrestrial Compositions</a:t>
            </a:r>
          </a:p>
        </p:txBody>
      </p:sp>
      <p:graphicFrame>
        <p:nvGraphicFramePr>
          <p:cNvPr id="219370" name="Group 234">
            <a:extLst>
              <a:ext uri="{FF2B5EF4-FFF2-40B4-BE49-F238E27FC236}">
                <a16:creationId xmlns:a16="http://schemas.microsoft.com/office/drawing/2014/main" id="{79A91DBE-74DE-B66E-0008-38A80F53BACC}"/>
              </a:ext>
            </a:extLst>
          </p:cNvPr>
          <p:cNvGraphicFramePr>
            <a:graphicFrameLocks noGrp="1"/>
          </p:cNvGraphicFramePr>
          <p:nvPr/>
        </p:nvGraphicFramePr>
        <p:xfrm>
          <a:off x="1981200" y="1397000"/>
          <a:ext cx="5715000" cy="1879600"/>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377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78%</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97%</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95%</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95-99%</a:t>
                      </a: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26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1600" b="1" i="0" u="none" strike="noStrike" cap="none" normalizeH="0" baseline="-25000">
                          <a:ln>
                            <a:noFill/>
                          </a:ln>
                          <a:solidFill>
                            <a:srgbClr val="009973"/>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rgbClr val="009973"/>
                          </a:solidFill>
                          <a:effectLst/>
                          <a:latin typeface="Times New Roman" charset="0"/>
                          <a:ea typeface="ＭＳ Ｐゴシック" charset="0"/>
                          <a:cs typeface="ＭＳ Ｐゴシック" charset="0"/>
                        </a:rPr>
                        <a:t>      21%</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3%</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3%</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1600" b="1"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1600" b="1" i="0" u="none" strike="noStrike" cap="none" normalizeH="0" baseline="0" dirty="0">
                          <a:ln>
                            <a:noFill/>
                          </a:ln>
                          <a:solidFill>
                            <a:srgbClr val="FF00FF"/>
                          </a:solidFill>
                          <a:effectLst/>
                          <a:latin typeface="Times New Roman" charset="0"/>
                          <a:ea typeface="ＭＳ Ｐゴシック" charset="0"/>
                          <a:cs typeface="ＭＳ Ｐゴシック" charset="0"/>
                        </a:rPr>
                        <a:t>       1-5%</a:t>
                      </a: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26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0000FF"/>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O  &lt; 3%</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         2%</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7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        1% </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7309" name="Text Box 105">
            <a:extLst>
              <a:ext uri="{FF2B5EF4-FFF2-40B4-BE49-F238E27FC236}">
                <a16:creationId xmlns:a16="http://schemas.microsoft.com/office/drawing/2014/main" id="{C7482F73-7D12-4C87-C7AD-41F39CAA679B}"/>
              </a:ext>
            </a:extLst>
          </p:cNvPr>
          <p:cNvSpPr txBox="1">
            <a:spLocks noChangeArrowheads="1"/>
          </p:cNvSpPr>
          <p:nvPr/>
        </p:nvSpPr>
        <p:spPr bwMode="auto">
          <a:xfrm>
            <a:off x="417513" y="1920875"/>
            <a:ext cx="1106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a:solidFill>
                  <a:srgbClr val="000000"/>
                </a:solidFill>
              </a:rPr>
              <a:t>at least</a:t>
            </a:r>
          </a:p>
          <a:p>
            <a:pPr eaLnBrk="1" hangingPunct="1">
              <a:spcBef>
                <a:spcPct val="0"/>
              </a:spcBef>
              <a:buFontTx/>
              <a:buNone/>
            </a:pPr>
            <a:r>
              <a:rPr lang="en-US" altLang="en-US" sz="2400" b="1" baseline="0">
                <a:solidFill>
                  <a:srgbClr val="000000"/>
                </a:solidFill>
              </a:rPr>
              <a:t>    1%</a:t>
            </a:r>
          </a:p>
        </p:txBody>
      </p:sp>
      <p:graphicFrame>
        <p:nvGraphicFramePr>
          <p:cNvPr id="219388" name="Group 252">
            <a:extLst>
              <a:ext uri="{FF2B5EF4-FFF2-40B4-BE49-F238E27FC236}">
                <a16:creationId xmlns:a16="http://schemas.microsoft.com/office/drawing/2014/main" id="{D7F0B604-5EA0-E3C0-8F3F-1EF2451B312C}"/>
              </a:ext>
            </a:extLst>
          </p:cNvPr>
          <p:cNvGraphicFramePr>
            <a:graphicFrameLocks noGrp="1"/>
          </p:cNvGraphicFramePr>
          <p:nvPr>
            <p:extLst>
              <p:ext uri="{D42A27DB-BD31-4B8C-83A1-F6EECF244321}">
                <p14:modId xmlns:p14="http://schemas.microsoft.com/office/powerpoint/2010/main" val="2162160012"/>
              </p:ext>
            </p:extLst>
          </p:nvPr>
        </p:nvGraphicFramePr>
        <p:xfrm>
          <a:off x="1981200" y="3616325"/>
          <a:ext cx="5715000" cy="2936876"/>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00"/>
                          </a:solidFill>
                          <a:effectLst/>
                          <a:latin typeface="Times New Roman" charset="0"/>
                          <a:ea typeface="ＭＳ Ｐゴシック" charset="0"/>
                          <a:cs typeface="ＭＳ Ｐゴシック" charset="0"/>
                        </a:rPr>
                        <a:t>CO</a:t>
                      </a:r>
                      <a:r>
                        <a:rPr kumimoji="0" lang="en-US" sz="2000" b="0" i="0" u="none" strike="noStrike" cap="none" normalizeH="0" baseline="-25000" dirty="0">
                          <a:ln>
                            <a:noFill/>
                          </a:ln>
                          <a:solidFill>
                            <a:srgbClr val="FF0000"/>
                          </a:solidFill>
                          <a:effectLst/>
                          <a:latin typeface="Times New Roman" charset="0"/>
                          <a:ea typeface="ＭＳ Ｐゴシック" charset="0"/>
                          <a:cs typeface="ＭＳ Ｐゴシック" charset="0"/>
                        </a:rPr>
                        <a:t>2 </a:t>
                      </a:r>
                      <a:r>
                        <a:rPr kumimoji="0" lang="en-US" sz="2000" b="0" i="0" u="none" strike="noStrike" cap="none" normalizeH="0" baseline="0" dirty="0">
                          <a:ln>
                            <a:noFill/>
                          </a:ln>
                          <a:solidFill>
                            <a:srgbClr val="FF0000"/>
                          </a:solidFill>
                          <a:effectLst/>
                          <a:latin typeface="Times New Roman" charset="0"/>
                          <a:ea typeface="ＭＳ Ｐゴシック" charset="0"/>
                          <a:cs typeface="ＭＳ Ｐゴシック" charset="0"/>
                        </a:rPr>
                        <a:t>   421+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SO</a:t>
                      </a:r>
                      <a:r>
                        <a:rPr kumimoji="0" lang="en-US" sz="2000" b="0" i="0" u="none" strike="noStrike" cap="none" normalizeH="0" baseline="-25000">
                          <a:ln>
                            <a:noFill/>
                          </a:ln>
                          <a:solidFill>
                            <a:srgbClr val="FF0000"/>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2000" b="0" i="0" u="none" strike="noStrike" cap="none" normalizeH="0" baseline="-25000">
                          <a:ln>
                            <a:noFill/>
                          </a:ln>
                          <a:solidFill>
                            <a:srgbClr val="009973"/>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       1300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4000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         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Times New Roman" charset="0"/>
                          <a:ea typeface="ＭＳ Ｐゴシック" charset="0"/>
                          <a:cs typeface="ＭＳ Ｐゴシック" charset="0"/>
                        </a:rPr>
                        <a:t>Ar           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Times New Roman" charset="0"/>
                          <a:ea typeface="ＭＳ Ｐゴシック" charset="0"/>
                          <a:cs typeface="ＭＳ Ｐゴシック" charset="0"/>
                        </a:rPr>
                        <a:t>CO        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     189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2000" b="0" i="0" u="none" strike="noStrike" cap="none" normalizeH="0" baseline="-25000">
                          <a:ln>
                            <a:noFill/>
                          </a:ln>
                          <a:solidFill>
                            <a:srgbClr val="009973"/>
                          </a:solidFill>
                          <a:effectLst/>
                          <a:latin typeface="Times New Roman" charset="0"/>
                          <a:ea typeface="ＭＳ Ｐゴシック" charset="0"/>
                          <a:cs typeface="ＭＳ Ｐゴシック" charset="0"/>
                        </a:rPr>
                        <a:t>3  </a:t>
                      </a: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        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O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O   &lt;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6</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     121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He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CO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CO         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4</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He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NO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4 </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      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Kr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2000" b="0" i="0" u="none" strike="noStrike" cap="none" normalizeH="0" baseline="-25000">
                          <a:ln>
                            <a:noFill/>
                          </a:ln>
                          <a:solidFill>
                            <a:srgbClr val="009973"/>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Ar           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9303" name="Text Box 167">
            <a:extLst>
              <a:ext uri="{FF2B5EF4-FFF2-40B4-BE49-F238E27FC236}">
                <a16:creationId xmlns:a16="http://schemas.microsoft.com/office/drawing/2014/main" id="{CA507104-DC5C-D807-7AE8-D3146CBE8C2A}"/>
              </a:ext>
            </a:extLst>
          </p:cNvPr>
          <p:cNvSpPr txBox="1">
            <a:spLocks noChangeArrowheads="1"/>
          </p:cNvSpPr>
          <p:nvPr/>
        </p:nvSpPr>
        <p:spPr bwMode="auto">
          <a:xfrm>
            <a:off x="593725" y="44958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dirty="0">
                <a:solidFill>
                  <a:srgbClr val="000000"/>
                </a:solidFill>
              </a:rPr>
              <a:t>ppm</a:t>
            </a:r>
          </a:p>
        </p:txBody>
      </p:sp>
      <p:sp>
        <p:nvSpPr>
          <p:cNvPr id="97353" name="Text Box 168">
            <a:extLst>
              <a:ext uri="{FF2B5EF4-FFF2-40B4-BE49-F238E27FC236}">
                <a16:creationId xmlns:a16="http://schemas.microsoft.com/office/drawing/2014/main" id="{D7F4B248-2E4A-9A49-2B15-A412BB209A51}"/>
              </a:ext>
            </a:extLst>
          </p:cNvPr>
          <p:cNvSpPr txBox="1">
            <a:spLocks noChangeArrowheads="1"/>
          </p:cNvSpPr>
          <p:nvPr/>
        </p:nvSpPr>
        <p:spPr bwMode="auto">
          <a:xfrm>
            <a:off x="2149475" y="762000"/>
            <a:ext cx="5221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a:solidFill>
                  <a:srgbClr val="000000"/>
                </a:solidFill>
              </a:rPr>
              <a:t>Earth        Venus          Mars         Titan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303"/>
                                        </p:tgtEl>
                                        <p:attrNameLst>
                                          <p:attrName>style.visibility</p:attrName>
                                        </p:attrNameLst>
                                      </p:cBhvr>
                                      <p:to>
                                        <p:strVal val="visible"/>
                                      </p:to>
                                    </p:set>
                                    <p:animEffect transition="in" filter="fade">
                                      <p:cBhvr>
                                        <p:cTn id="7" dur="2000"/>
                                        <p:tgtEl>
                                          <p:spTgt spid="219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388"/>
                                        </p:tgtEl>
                                        <p:attrNameLst>
                                          <p:attrName>style.visibility</p:attrName>
                                        </p:attrNameLst>
                                      </p:cBhvr>
                                      <p:to>
                                        <p:strVal val="visible"/>
                                      </p:to>
                                    </p:set>
                                    <p:animEffect transition="in" filter="fade">
                                      <p:cBhvr>
                                        <p:cTn id="12" dur="2000"/>
                                        <p:tgtEl>
                                          <p:spTgt spid="219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3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D13186B-BCF4-4C81-35F4-B6F69FCA450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44F7A10F-5D36-6E66-6566-4213694C28B2}"/>
              </a:ext>
            </a:extLst>
          </p:cNvPr>
          <p:cNvSpPr txBox="1">
            <a:spLocks noChangeArrowheads="1"/>
          </p:cNvSpPr>
          <p:nvPr/>
        </p:nvSpPr>
        <p:spPr bwMode="auto">
          <a:xfrm>
            <a:off x="898276" y="1066800"/>
            <a:ext cx="724429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t>For each of the following worlds, </a:t>
            </a:r>
          </a:p>
          <a:p>
            <a:pPr algn="ctr" eaLnBrk="1" hangingPunct="1">
              <a:spcBef>
                <a:spcPct val="0"/>
              </a:spcBef>
              <a:buFontTx/>
              <a:buNone/>
            </a:pPr>
            <a:r>
              <a:rPr lang="en-US" altLang="en-US" sz="2400" baseline="0" dirty="0"/>
              <a:t>describe 2 aspects of the atmosphere that makes it unique</a:t>
            </a:r>
          </a:p>
          <a:p>
            <a:pPr algn="ctr" eaLnBrk="1" hangingPunct="1">
              <a:spcBef>
                <a:spcPct val="0"/>
              </a:spcBef>
              <a:buFontTx/>
              <a:buNone/>
            </a:pPr>
            <a:r>
              <a:rPr lang="en-US" altLang="en-US" sz="2400" baseline="0" dirty="0"/>
              <a:t>(compared to the others):</a:t>
            </a:r>
          </a:p>
          <a:p>
            <a:pPr algn="ctr" eaLnBrk="1" hangingPunct="1">
              <a:spcBef>
                <a:spcPct val="0"/>
              </a:spcBef>
              <a:buFontTx/>
              <a:buNone/>
            </a:pPr>
            <a:r>
              <a:rPr lang="en-US" altLang="en-US" sz="2400" baseline="0" dirty="0"/>
              <a:t> </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Venus</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Mars</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a:t>
            </a:r>
            <a:endParaRPr lang="en-US" altLang="en-US" sz="2400" dirty="0">
              <a:solidFill>
                <a:srgbClr val="00B050"/>
              </a:solidFill>
            </a:endParaRPr>
          </a:p>
          <a:p>
            <a:pPr algn="ctr" eaLnBrk="1" hangingPunct="1">
              <a:spcBef>
                <a:spcPct val="0"/>
              </a:spcBef>
              <a:buFontTx/>
              <a:buNone/>
            </a:pPr>
            <a:r>
              <a:rPr lang="en-US" altLang="en-US" sz="2400" baseline="0" dirty="0">
                <a:solidFill>
                  <a:srgbClr val="00B050"/>
                </a:solidFill>
              </a:rPr>
              <a:t>Titan</a:t>
            </a:r>
          </a:p>
          <a:p>
            <a:pPr algn="ctr" eaLnBrk="1" hangingPunct="1">
              <a:spcBef>
                <a:spcPct val="0"/>
              </a:spcBef>
              <a:buFontTx/>
              <a:buNone/>
            </a:pPr>
            <a:endParaRPr lang="en-US" altLang="en-US" sz="2400" baseline="0" dirty="0">
              <a:solidFill>
                <a:srgbClr val="00B050"/>
              </a:solidFill>
            </a:endParaRPr>
          </a:p>
          <a:p>
            <a:pPr algn="ctr" eaLnBrk="1" hangingPunct="1">
              <a:spcBef>
                <a:spcPct val="0"/>
              </a:spcBef>
              <a:buFontTx/>
              <a:buNone/>
            </a:pPr>
            <a:r>
              <a:rPr lang="en-US" altLang="en-US" sz="2400" baseline="0" dirty="0"/>
              <a:t>…</a:t>
            </a:r>
            <a:endParaRPr lang="en-US" altLang="en-US" sz="2400" dirty="0">
              <a:solidFill>
                <a:srgbClr val="00B050"/>
              </a:solidFill>
            </a:endParaRPr>
          </a:p>
          <a:p>
            <a:pPr algn="ctr" eaLnBrk="1" hangingPunct="1">
              <a:spcBef>
                <a:spcPct val="0"/>
              </a:spcBef>
              <a:buFontTx/>
              <a:buNone/>
            </a:pPr>
            <a:r>
              <a:rPr lang="en-US" altLang="en-US" sz="2400" baseline="0" dirty="0">
                <a:solidFill>
                  <a:srgbClr val="00B050"/>
                </a:solidFill>
              </a:rPr>
              <a:t>Earth</a:t>
            </a:r>
          </a:p>
        </p:txBody>
      </p:sp>
    </p:spTree>
    <p:extLst>
      <p:ext uri="{BB962C8B-B14F-4D97-AF65-F5344CB8AC3E}">
        <p14:creationId xmlns:p14="http://schemas.microsoft.com/office/powerpoint/2010/main" val="2691862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5" end="5"/>
                                            </p:txEl>
                                          </p:spTgt>
                                        </p:tgtEl>
                                        <p:attrNameLst>
                                          <p:attrName>style.visibility</p:attrName>
                                        </p:attrNameLst>
                                      </p:cBhvr>
                                      <p:to>
                                        <p:strVal val="visible"/>
                                      </p:to>
                                    </p:set>
                                    <p:animEffect transition="in" filter="fade">
                                      <p:cBhvr>
                                        <p:cTn id="27" dur="2000"/>
                                        <p:tgtEl>
                                          <p:spTgt spid="20685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7" end="7"/>
                                            </p:txEl>
                                          </p:spTgt>
                                        </p:tgtEl>
                                        <p:attrNameLst>
                                          <p:attrName>style.visibility</p:attrName>
                                        </p:attrNameLst>
                                      </p:cBhvr>
                                      <p:to>
                                        <p:strVal val="visible"/>
                                      </p:to>
                                    </p:set>
                                    <p:animEffect transition="in" filter="fade">
                                      <p:cBhvr>
                                        <p:cTn id="32" dur="2000"/>
                                        <p:tgtEl>
                                          <p:spTgt spid="206852">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8" end="8"/>
                                            </p:txEl>
                                          </p:spTgt>
                                        </p:tgtEl>
                                        <p:attrNameLst>
                                          <p:attrName>style.visibility</p:attrName>
                                        </p:attrNameLst>
                                      </p:cBhvr>
                                      <p:to>
                                        <p:strVal val="visible"/>
                                      </p:to>
                                    </p:set>
                                    <p:animEffect transition="in" filter="fade">
                                      <p:cBhvr>
                                        <p:cTn id="37" dur="2000"/>
                                        <p:tgtEl>
                                          <p:spTgt spid="206852">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10" end="10"/>
                                            </p:txEl>
                                          </p:spTgt>
                                        </p:tgtEl>
                                        <p:attrNameLst>
                                          <p:attrName>style.visibility</p:attrName>
                                        </p:attrNameLst>
                                      </p:cBhvr>
                                      <p:to>
                                        <p:strVal val="visible"/>
                                      </p:to>
                                    </p:set>
                                    <p:animEffect transition="in" filter="fade">
                                      <p:cBhvr>
                                        <p:cTn id="42" dur="2000"/>
                                        <p:tgtEl>
                                          <p:spTgt spid="20685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11" end="11"/>
                                            </p:txEl>
                                          </p:spTgt>
                                        </p:tgtEl>
                                        <p:attrNameLst>
                                          <p:attrName>style.visibility</p:attrName>
                                        </p:attrNameLst>
                                      </p:cBhvr>
                                      <p:to>
                                        <p:strVal val="visible"/>
                                      </p:to>
                                    </p:set>
                                    <p:animEffect transition="in" filter="fade">
                                      <p:cBhvr>
                                        <p:cTn id="47" dur="2000"/>
                                        <p:tgtEl>
                                          <p:spTgt spid="20685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3" end="13"/>
                                            </p:txEl>
                                          </p:spTgt>
                                        </p:tgtEl>
                                        <p:attrNameLst>
                                          <p:attrName>style.visibility</p:attrName>
                                        </p:attrNameLst>
                                      </p:cBhvr>
                                      <p:to>
                                        <p:strVal val="visible"/>
                                      </p:to>
                                    </p:set>
                                    <p:animEffect transition="in" filter="fade">
                                      <p:cBhvr>
                                        <p:cTn id="52" dur="2000"/>
                                        <p:tgtEl>
                                          <p:spTgt spid="206852">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6852">
                                            <p:txEl>
                                              <p:pRg st="14" end="14"/>
                                            </p:txEl>
                                          </p:spTgt>
                                        </p:tgtEl>
                                        <p:attrNameLst>
                                          <p:attrName>style.visibility</p:attrName>
                                        </p:attrNameLst>
                                      </p:cBhvr>
                                      <p:to>
                                        <p:strVal val="visible"/>
                                      </p:to>
                                    </p:set>
                                    <p:animEffect transition="in" filter="fade">
                                      <p:cBhvr>
                                        <p:cTn id="57" dur="2000"/>
                                        <p:tgtEl>
                                          <p:spTgt spid="20685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5A4A767-3F93-3017-173F-0053A1793903}"/>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Terrestrial Atm Highlights</a:t>
            </a:r>
          </a:p>
        </p:txBody>
      </p:sp>
      <p:sp>
        <p:nvSpPr>
          <p:cNvPr id="229450" name="Text Box 74">
            <a:extLst>
              <a:ext uri="{FF2B5EF4-FFF2-40B4-BE49-F238E27FC236}">
                <a16:creationId xmlns:a16="http://schemas.microsoft.com/office/drawing/2014/main" id="{FDB8E8AB-2CBA-3CE6-5B87-3DF9A2FC4427}"/>
              </a:ext>
            </a:extLst>
          </p:cNvPr>
          <p:cNvSpPr txBox="1">
            <a:spLocks noChangeArrowheads="1"/>
          </p:cNvSpPr>
          <p:nvPr/>
        </p:nvSpPr>
        <p:spPr bwMode="auto">
          <a:xfrm>
            <a:off x="533400" y="962025"/>
            <a:ext cx="7924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dirty="0">
                <a:solidFill>
                  <a:srgbClr val="000000"/>
                </a:solidFill>
              </a:rPr>
              <a:t>Earth</a:t>
            </a:r>
          </a:p>
          <a:p>
            <a:pPr eaLnBrk="1" hangingPunct="1">
              <a:spcBef>
                <a:spcPct val="0"/>
              </a:spcBef>
              <a:buFontTx/>
              <a:buNone/>
            </a:pPr>
            <a:r>
              <a:rPr lang="en-US" altLang="en-US" sz="2000" b="1" baseline="0" dirty="0">
                <a:solidFill>
                  <a:srgbClr val="000000"/>
                </a:solidFill>
              </a:rPr>
              <a:t>		</a:t>
            </a:r>
            <a:r>
              <a:rPr lang="en-US" altLang="en-US" sz="2000" baseline="0" dirty="0">
                <a:solidFill>
                  <a:srgbClr val="000000"/>
                </a:solidFill>
              </a:rPr>
              <a:t>O</a:t>
            </a:r>
            <a:r>
              <a:rPr lang="en-US" altLang="en-US" sz="2000" dirty="0">
                <a:solidFill>
                  <a:srgbClr val="000000"/>
                </a:solidFill>
              </a:rPr>
              <a:t>2</a:t>
            </a:r>
            <a:r>
              <a:rPr lang="en-US" altLang="en-US" sz="2000" baseline="0" dirty="0">
                <a:solidFill>
                  <a:srgbClr val="000000"/>
                </a:solidFill>
              </a:rPr>
              <a:t> out of equilibrium + O</a:t>
            </a:r>
            <a:r>
              <a:rPr lang="en-US" altLang="en-US" sz="2000" dirty="0">
                <a:solidFill>
                  <a:srgbClr val="000000"/>
                </a:solidFill>
              </a:rPr>
              <a:t>3</a:t>
            </a:r>
            <a:r>
              <a:rPr lang="en-US" altLang="en-US" sz="2000" baseline="0" dirty="0">
                <a:solidFill>
                  <a:srgbClr val="000000"/>
                </a:solidFill>
              </a:rPr>
              <a:t> blanket      </a:t>
            </a:r>
          </a:p>
          <a:p>
            <a:pPr eaLnBrk="1" hangingPunct="1">
              <a:spcBef>
                <a:spcPct val="0"/>
              </a:spcBef>
              <a:buFontTx/>
              <a:buNone/>
            </a:pPr>
            <a:r>
              <a:rPr lang="en-US" altLang="en-US" sz="2000" baseline="0" dirty="0">
                <a:solidFill>
                  <a:srgbClr val="000000"/>
                </a:solidFill>
              </a:rPr>
              <a:t>		largest % atmospheric H</a:t>
            </a:r>
            <a:r>
              <a:rPr lang="en-US" altLang="en-US" sz="2000" dirty="0">
                <a:solidFill>
                  <a:srgbClr val="000000"/>
                </a:solidFill>
              </a:rPr>
              <a:t>2</a:t>
            </a:r>
            <a:r>
              <a:rPr lang="en-US" altLang="en-US" sz="2000" baseline="0" dirty="0">
                <a:solidFill>
                  <a:srgbClr val="000000"/>
                </a:solidFill>
              </a:rPr>
              <a:t>O in Solar System</a:t>
            </a:r>
          </a:p>
          <a:p>
            <a:pPr eaLnBrk="1" hangingPunct="1">
              <a:spcBef>
                <a:spcPct val="0"/>
              </a:spcBef>
              <a:buFontTx/>
              <a:buNone/>
            </a:pPr>
            <a:r>
              <a:rPr lang="en-US" altLang="en-US" sz="2000" baseline="0" dirty="0">
                <a:solidFill>
                  <a:srgbClr val="000000"/>
                </a:solidFill>
              </a:rPr>
              <a:t>		6 greenhouse gases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400" b="1" baseline="0" dirty="0">
                <a:solidFill>
                  <a:srgbClr val="000000"/>
                </a:solidFill>
              </a:rPr>
              <a:t>Venus</a:t>
            </a:r>
          </a:p>
          <a:p>
            <a:pPr eaLnBrk="1" hangingPunct="1">
              <a:spcBef>
                <a:spcPct val="0"/>
              </a:spcBef>
              <a:buFontTx/>
              <a:buNone/>
            </a:pPr>
            <a:r>
              <a:rPr lang="en-US" altLang="en-US" sz="2000" b="1" baseline="0" dirty="0">
                <a:solidFill>
                  <a:srgbClr val="000000"/>
                </a:solidFill>
              </a:rPr>
              <a:t>		</a:t>
            </a:r>
            <a:r>
              <a:rPr lang="en-US" altLang="en-US" sz="2000" baseline="0" dirty="0">
                <a:solidFill>
                  <a:srgbClr val="000000"/>
                </a:solidFill>
              </a:rPr>
              <a:t>~100X Earth pressure</a:t>
            </a:r>
          </a:p>
          <a:p>
            <a:pPr eaLnBrk="1" hangingPunct="1">
              <a:spcBef>
                <a:spcPct val="0"/>
              </a:spcBef>
              <a:buFontTx/>
              <a:buNone/>
            </a:pPr>
            <a:r>
              <a:rPr lang="en-US" altLang="en-US" sz="2000" baseline="0" dirty="0">
                <a:solidFill>
                  <a:srgbClr val="000000"/>
                </a:solidFill>
              </a:rPr>
              <a:t>		SO</a:t>
            </a:r>
            <a:r>
              <a:rPr lang="en-US" altLang="en-US" sz="2000" dirty="0">
                <a:solidFill>
                  <a:srgbClr val="000000"/>
                </a:solidFill>
              </a:rPr>
              <a:t>2</a:t>
            </a:r>
            <a:r>
              <a:rPr lang="en-US" altLang="en-US" sz="2000" baseline="0" dirty="0">
                <a:solidFill>
                  <a:srgbClr val="000000"/>
                </a:solidFill>
              </a:rPr>
              <a:t> from vulcanism</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400" b="1" baseline="0" dirty="0">
                <a:solidFill>
                  <a:srgbClr val="000000"/>
                </a:solidFill>
              </a:rPr>
              <a:t>Mars</a:t>
            </a:r>
            <a:r>
              <a:rPr lang="en-US" altLang="en-US" sz="2000" baseline="0" dirty="0">
                <a:solidFill>
                  <a:srgbClr val="000000"/>
                </a:solidFill>
              </a:rPr>
              <a:t>		</a:t>
            </a:r>
          </a:p>
          <a:p>
            <a:pPr eaLnBrk="1" hangingPunct="1">
              <a:spcBef>
                <a:spcPct val="0"/>
              </a:spcBef>
              <a:buFontTx/>
              <a:buNone/>
            </a:pPr>
            <a:r>
              <a:rPr lang="en-US" altLang="en-US" sz="2000" baseline="0" dirty="0">
                <a:solidFill>
                  <a:srgbClr val="000000"/>
                </a:solidFill>
              </a:rPr>
              <a:t>		~1% Earth pressure … wimpy O</a:t>
            </a:r>
            <a:r>
              <a:rPr lang="en-US" altLang="en-US" sz="2000" dirty="0">
                <a:solidFill>
                  <a:srgbClr val="000000"/>
                </a:solidFill>
              </a:rPr>
              <a:t>3</a:t>
            </a:r>
            <a:r>
              <a:rPr lang="en-US" altLang="en-US" sz="2000" baseline="0" dirty="0">
                <a:solidFill>
                  <a:srgbClr val="000000"/>
                </a:solidFill>
              </a:rPr>
              <a:t> blanket, H</a:t>
            </a:r>
            <a:r>
              <a:rPr lang="en-US" altLang="en-US" sz="2000" dirty="0">
                <a:solidFill>
                  <a:srgbClr val="000000"/>
                </a:solidFill>
              </a:rPr>
              <a:t>2</a:t>
            </a:r>
            <a:r>
              <a:rPr lang="en-US" altLang="en-US" sz="2000" baseline="0" dirty="0">
                <a:solidFill>
                  <a:srgbClr val="000000"/>
                </a:solidFill>
              </a:rPr>
              <a:t>O content</a:t>
            </a:r>
          </a:p>
          <a:p>
            <a:pPr eaLnBrk="1" hangingPunct="1">
              <a:spcBef>
                <a:spcPct val="0"/>
              </a:spcBef>
              <a:buFontTx/>
              <a:buNone/>
            </a:pPr>
            <a:r>
              <a:rPr lang="en-US" altLang="en-US" sz="2000" baseline="0" dirty="0">
                <a:solidFill>
                  <a:srgbClr val="000000"/>
                </a:solidFill>
              </a:rPr>
              <a:t>		sublimation/condensation cycles</a:t>
            </a:r>
          </a:p>
          <a:p>
            <a:pPr eaLnBrk="1" hangingPunct="1">
              <a:spcBef>
                <a:spcPct val="0"/>
              </a:spcBef>
              <a:buFontTx/>
              <a:buNone/>
            </a:pPr>
            <a:r>
              <a:rPr lang="en-US" altLang="en-US" sz="2000" baseline="0" dirty="0">
                <a:solidFill>
                  <a:srgbClr val="000000"/>
                </a:solidFill>
              </a:rPr>
              <a:t>		dust a major component        </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400" b="1" baseline="0" dirty="0">
                <a:solidFill>
                  <a:srgbClr val="000000"/>
                </a:solidFill>
              </a:rPr>
              <a:t>Titan</a:t>
            </a:r>
          </a:p>
          <a:p>
            <a:pPr eaLnBrk="1" hangingPunct="1">
              <a:spcBef>
                <a:spcPct val="0"/>
              </a:spcBef>
              <a:buFontTx/>
              <a:buNone/>
            </a:pPr>
            <a:r>
              <a:rPr lang="en-US" altLang="en-US" sz="2000" baseline="0" dirty="0">
                <a:solidFill>
                  <a:srgbClr val="000000"/>
                </a:solidFill>
              </a:rPr>
              <a:t>		Earthlike structure and pressure, but puffed up</a:t>
            </a:r>
          </a:p>
          <a:p>
            <a:pPr eaLnBrk="1" hangingPunct="1">
              <a:spcBef>
                <a:spcPct val="0"/>
              </a:spcBef>
              <a:buFontTx/>
              <a:buNone/>
            </a:pPr>
            <a:r>
              <a:rPr lang="en-US" altLang="en-US" sz="2000" baseline="0" dirty="0">
                <a:solidFill>
                  <a:srgbClr val="000000"/>
                </a:solidFill>
              </a:rPr>
              <a:t>		hydrocarbons + nitriles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9450">
                                            <p:txEl>
                                              <p:pRg st="0" end="0"/>
                                            </p:txEl>
                                          </p:spTgt>
                                        </p:tgtEl>
                                        <p:attrNameLst>
                                          <p:attrName>style.visibility</p:attrName>
                                        </p:attrNameLst>
                                      </p:cBhvr>
                                      <p:to>
                                        <p:strVal val="visible"/>
                                      </p:to>
                                    </p:set>
                                    <p:animEffect transition="in" filter="fade">
                                      <p:cBhvr>
                                        <p:cTn id="7" dur="2000"/>
                                        <p:tgtEl>
                                          <p:spTgt spid="2294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9450">
                                            <p:txEl>
                                              <p:pRg st="1" end="1"/>
                                            </p:txEl>
                                          </p:spTgt>
                                        </p:tgtEl>
                                        <p:attrNameLst>
                                          <p:attrName>style.visibility</p:attrName>
                                        </p:attrNameLst>
                                      </p:cBhvr>
                                      <p:to>
                                        <p:strVal val="visible"/>
                                      </p:to>
                                    </p:set>
                                    <p:animEffect transition="in" filter="fade">
                                      <p:cBhvr>
                                        <p:cTn id="12" dur="2000"/>
                                        <p:tgtEl>
                                          <p:spTgt spid="22945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9450">
                                            <p:txEl>
                                              <p:pRg st="2" end="2"/>
                                            </p:txEl>
                                          </p:spTgt>
                                        </p:tgtEl>
                                        <p:attrNameLst>
                                          <p:attrName>style.visibility</p:attrName>
                                        </p:attrNameLst>
                                      </p:cBhvr>
                                      <p:to>
                                        <p:strVal val="visible"/>
                                      </p:to>
                                    </p:set>
                                    <p:animEffect transition="in" filter="fade">
                                      <p:cBhvr>
                                        <p:cTn id="15" dur="2000"/>
                                        <p:tgtEl>
                                          <p:spTgt spid="22945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9450">
                                            <p:txEl>
                                              <p:pRg st="3" end="3"/>
                                            </p:txEl>
                                          </p:spTgt>
                                        </p:tgtEl>
                                        <p:attrNameLst>
                                          <p:attrName>style.visibility</p:attrName>
                                        </p:attrNameLst>
                                      </p:cBhvr>
                                      <p:to>
                                        <p:strVal val="visible"/>
                                      </p:to>
                                    </p:set>
                                    <p:animEffect transition="in" filter="fade">
                                      <p:cBhvr>
                                        <p:cTn id="18" dur="2000"/>
                                        <p:tgtEl>
                                          <p:spTgt spid="22945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29450">
                                            <p:txEl>
                                              <p:pRg st="5" end="5"/>
                                            </p:txEl>
                                          </p:spTgt>
                                        </p:tgtEl>
                                        <p:attrNameLst>
                                          <p:attrName>style.visibility</p:attrName>
                                        </p:attrNameLst>
                                      </p:cBhvr>
                                      <p:to>
                                        <p:strVal val="visible"/>
                                      </p:to>
                                    </p:set>
                                    <p:animEffect transition="in" filter="fade">
                                      <p:cBhvr>
                                        <p:cTn id="23" dur="2000"/>
                                        <p:tgtEl>
                                          <p:spTgt spid="229450">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29450">
                                            <p:txEl>
                                              <p:pRg st="6" end="6"/>
                                            </p:txEl>
                                          </p:spTgt>
                                        </p:tgtEl>
                                        <p:attrNameLst>
                                          <p:attrName>style.visibility</p:attrName>
                                        </p:attrNameLst>
                                      </p:cBhvr>
                                      <p:to>
                                        <p:strVal val="visible"/>
                                      </p:to>
                                    </p:set>
                                    <p:animEffect transition="in" filter="fade">
                                      <p:cBhvr>
                                        <p:cTn id="28" dur="2000"/>
                                        <p:tgtEl>
                                          <p:spTgt spid="229450">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29450">
                                            <p:txEl>
                                              <p:pRg st="7" end="7"/>
                                            </p:txEl>
                                          </p:spTgt>
                                        </p:tgtEl>
                                        <p:attrNameLst>
                                          <p:attrName>style.visibility</p:attrName>
                                        </p:attrNameLst>
                                      </p:cBhvr>
                                      <p:to>
                                        <p:strVal val="visible"/>
                                      </p:to>
                                    </p:set>
                                    <p:animEffect transition="in" filter="fade">
                                      <p:cBhvr>
                                        <p:cTn id="31" dur="2000"/>
                                        <p:tgtEl>
                                          <p:spTgt spid="229450">
                                            <p:txEl>
                                              <p:pRg st="7" end="7"/>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29450">
                                            <p:txEl>
                                              <p:pRg st="9" end="9"/>
                                            </p:txEl>
                                          </p:spTgt>
                                        </p:tgtEl>
                                        <p:attrNameLst>
                                          <p:attrName>style.visibility</p:attrName>
                                        </p:attrNameLst>
                                      </p:cBhvr>
                                      <p:to>
                                        <p:strVal val="visible"/>
                                      </p:to>
                                    </p:set>
                                    <p:animEffect transition="in" filter="fade">
                                      <p:cBhvr>
                                        <p:cTn id="36" dur="2000"/>
                                        <p:tgtEl>
                                          <p:spTgt spid="229450">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29450">
                                            <p:txEl>
                                              <p:pRg st="10" end="10"/>
                                            </p:txEl>
                                          </p:spTgt>
                                        </p:tgtEl>
                                        <p:attrNameLst>
                                          <p:attrName>style.visibility</p:attrName>
                                        </p:attrNameLst>
                                      </p:cBhvr>
                                      <p:to>
                                        <p:strVal val="visible"/>
                                      </p:to>
                                    </p:set>
                                    <p:animEffect transition="in" filter="fade">
                                      <p:cBhvr>
                                        <p:cTn id="41" dur="2000"/>
                                        <p:tgtEl>
                                          <p:spTgt spid="229450">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29450">
                                            <p:txEl>
                                              <p:pRg st="11" end="11"/>
                                            </p:txEl>
                                          </p:spTgt>
                                        </p:tgtEl>
                                        <p:attrNameLst>
                                          <p:attrName>style.visibility</p:attrName>
                                        </p:attrNameLst>
                                      </p:cBhvr>
                                      <p:to>
                                        <p:strVal val="visible"/>
                                      </p:to>
                                    </p:set>
                                    <p:animEffect transition="in" filter="fade">
                                      <p:cBhvr>
                                        <p:cTn id="44" dur="2000"/>
                                        <p:tgtEl>
                                          <p:spTgt spid="229450">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29450">
                                            <p:txEl>
                                              <p:pRg st="12" end="12"/>
                                            </p:txEl>
                                          </p:spTgt>
                                        </p:tgtEl>
                                        <p:attrNameLst>
                                          <p:attrName>style.visibility</p:attrName>
                                        </p:attrNameLst>
                                      </p:cBhvr>
                                      <p:to>
                                        <p:strVal val="visible"/>
                                      </p:to>
                                    </p:set>
                                    <p:animEffect transition="in" filter="fade">
                                      <p:cBhvr>
                                        <p:cTn id="47" dur="2000"/>
                                        <p:tgtEl>
                                          <p:spTgt spid="229450">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29450">
                                            <p:txEl>
                                              <p:pRg st="14" end="14"/>
                                            </p:txEl>
                                          </p:spTgt>
                                        </p:tgtEl>
                                        <p:attrNameLst>
                                          <p:attrName>style.visibility</p:attrName>
                                        </p:attrNameLst>
                                      </p:cBhvr>
                                      <p:to>
                                        <p:strVal val="visible"/>
                                      </p:to>
                                    </p:set>
                                    <p:animEffect transition="in" filter="fade">
                                      <p:cBhvr>
                                        <p:cTn id="52" dur="2000"/>
                                        <p:tgtEl>
                                          <p:spTgt spid="229450">
                                            <p:txEl>
                                              <p:pRg st="14" end="1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29450">
                                            <p:txEl>
                                              <p:pRg st="15" end="15"/>
                                            </p:txEl>
                                          </p:spTgt>
                                        </p:tgtEl>
                                        <p:attrNameLst>
                                          <p:attrName>style.visibility</p:attrName>
                                        </p:attrNameLst>
                                      </p:cBhvr>
                                      <p:to>
                                        <p:strVal val="visible"/>
                                      </p:to>
                                    </p:set>
                                    <p:animEffect transition="in" filter="fade">
                                      <p:cBhvr>
                                        <p:cTn id="57" dur="2000"/>
                                        <p:tgtEl>
                                          <p:spTgt spid="229450">
                                            <p:txEl>
                                              <p:pRg st="15" end="1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29450">
                                            <p:txEl>
                                              <p:pRg st="16" end="16"/>
                                            </p:txEl>
                                          </p:spTgt>
                                        </p:tgtEl>
                                        <p:attrNameLst>
                                          <p:attrName>style.visibility</p:attrName>
                                        </p:attrNameLst>
                                      </p:cBhvr>
                                      <p:to>
                                        <p:strVal val="visible"/>
                                      </p:to>
                                    </p:set>
                                    <p:animEffect transition="in" filter="fade">
                                      <p:cBhvr>
                                        <p:cTn id="60" dur="2000"/>
                                        <p:tgtEl>
                                          <p:spTgt spid="22945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1" descr="PIA01492_modest.jpg">
            <a:extLst>
              <a:ext uri="{FF2B5EF4-FFF2-40B4-BE49-F238E27FC236}">
                <a16:creationId xmlns:a16="http://schemas.microsoft.com/office/drawing/2014/main" id="{D4C0F940-BED1-4227-6336-CD9D0E1B04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760913"/>
            <a:ext cx="16144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indoor, egg, sitting, food&#10;&#10;Description automatically generated">
            <a:extLst>
              <a:ext uri="{FF2B5EF4-FFF2-40B4-BE49-F238E27FC236}">
                <a16:creationId xmlns:a16="http://schemas.microsoft.com/office/drawing/2014/main" id="{BB57AEDF-0179-201D-2EAC-4AED957B0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304800"/>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up, table, coffee, plate&#10;&#10;Description automatically generated">
            <a:extLst>
              <a:ext uri="{FF2B5EF4-FFF2-40B4-BE49-F238E27FC236}">
                <a16:creationId xmlns:a16="http://schemas.microsoft.com/office/drawing/2014/main" id="{365A588A-CC99-84E7-4967-B3F95323F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81748">
            <a:off x="2654300" y="2757488"/>
            <a:ext cx="783907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 descr="01_jupiter_red_spot.ngsversion.1469640601452.adapt.768.1.jpg">
            <a:extLst>
              <a:ext uri="{FF2B5EF4-FFF2-40B4-BE49-F238E27FC236}">
                <a16:creationId xmlns:a16="http://schemas.microsoft.com/office/drawing/2014/main" id="{168C410A-4EC0-C4E8-A2B3-E6F22BBB4D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838" y="-176213"/>
            <a:ext cx="4446587"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B0AA5E2-480E-E864-3322-41FC2FEAD1EA}"/>
              </a:ext>
            </a:extLst>
          </p:cNvPr>
          <p:cNvSpPr txBox="1">
            <a:spLocks noChangeArrowheads="1"/>
          </p:cNvSpPr>
          <p:nvPr/>
        </p:nvSpPr>
        <p:spPr bwMode="auto">
          <a:xfrm>
            <a:off x="1447800" y="457200"/>
            <a:ext cx="65944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120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347FC2D-E221-6178-7F39-94773C72B085}"/>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a:t>
            </a:r>
          </a:p>
        </p:txBody>
      </p:sp>
      <p:pic>
        <p:nvPicPr>
          <p:cNvPr id="3" name="Picture 2" descr="A screenshot of a computer&#10;&#10;Description automatically generated with medium confidence">
            <a:extLst>
              <a:ext uri="{FF2B5EF4-FFF2-40B4-BE49-F238E27FC236}">
                <a16:creationId xmlns:a16="http://schemas.microsoft.com/office/drawing/2014/main" id="{99B8EE6D-D17B-CDAE-6096-18EA17D220EF}"/>
              </a:ext>
            </a:extLst>
          </p:cNvPr>
          <p:cNvPicPr>
            <a:picLocks noChangeAspect="1"/>
          </p:cNvPicPr>
          <p:nvPr/>
        </p:nvPicPr>
        <p:blipFill>
          <a:blip r:embed="rId3"/>
          <a:stretch>
            <a:fillRect/>
          </a:stretch>
        </p:blipFill>
        <p:spPr>
          <a:xfrm>
            <a:off x="76200" y="1027608"/>
            <a:ext cx="8924309" cy="4687392"/>
          </a:xfrm>
          <a:prstGeom prst="rect">
            <a:avLst/>
          </a:prstGeom>
        </p:spPr>
      </p:pic>
      <p:sp>
        <p:nvSpPr>
          <p:cNvPr id="4" name="Rectangle 2">
            <a:extLst>
              <a:ext uri="{FF2B5EF4-FFF2-40B4-BE49-F238E27FC236}">
                <a16:creationId xmlns:a16="http://schemas.microsoft.com/office/drawing/2014/main" id="{CE74E85E-665E-D26B-10BD-FD421C363702}"/>
              </a:ext>
            </a:extLst>
          </p:cNvPr>
          <p:cNvSpPr txBox="1">
            <a:spLocks noChangeArrowheads="1"/>
          </p:cNvSpPr>
          <p:nvPr/>
        </p:nvSpPr>
        <p:spPr bwMode="auto">
          <a:xfrm>
            <a:off x="838200" y="152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000000"/>
                </a:solidFill>
                <a:effectLst/>
                <a:uLnTx/>
                <a:uFillTx/>
                <a:latin typeface="Times New Roman"/>
                <a:ea typeface="ＭＳ Ｐゴシック" panose="020B0600070205080204" pitchFamily="34" charset="-128"/>
              </a:rPr>
              <a:t>Other Key Gases</a:t>
            </a:r>
          </a:p>
        </p:txBody>
      </p:sp>
      <p:sp>
        <p:nvSpPr>
          <p:cNvPr id="5" name="TextBox 4">
            <a:extLst>
              <a:ext uri="{FF2B5EF4-FFF2-40B4-BE49-F238E27FC236}">
                <a16:creationId xmlns:a16="http://schemas.microsoft.com/office/drawing/2014/main" id="{48B62414-2220-5B71-037D-F49EAFD43EA7}"/>
              </a:ext>
            </a:extLst>
          </p:cNvPr>
          <p:cNvSpPr txBox="1"/>
          <p:nvPr/>
        </p:nvSpPr>
        <p:spPr>
          <a:xfrm>
            <a:off x="914400" y="6029515"/>
            <a:ext cx="104387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p:txBody>
      </p:sp>
      <p:sp>
        <p:nvSpPr>
          <p:cNvPr id="6" name="TextBox 5">
            <a:extLst>
              <a:ext uri="{FF2B5EF4-FFF2-40B4-BE49-F238E27FC236}">
                <a16:creationId xmlns:a16="http://schemas.microsoft.com/office/drawing/2014/main" id="{223526DF-580A-F7D5-F574-E06615DA79FA}"/>
              </a:ext>
            </a:extLst>
          </p:cNvPr>
          <p:cNvSpPr txBox="1"/>
          <p:nvPr/>
        </p:nvSpPr>
        <p:spPr>
          <a:xfrm>
            <a:off x="2299935" y="6019800"/>
            <a:ext cx="82426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p:txBody>
      </p:sp>
      <p:sp>
        <p:nvSpPr>
          <p:cNvPr id="7" name="TextBox 6">
            <a:extLst>
              <a:ext uri="{FF2B5EF4-FFF2-40B4-BE49-F238E27FC236}">
                <a16:creationId xmlns:a16="http://schemas.microsoft.com/office/drawing/2014/main" id="{7211C429-B2D6-226F-B54B-E40771355DB8}"/>
              </a:ext>
            </a:extLst>
          </p:cNvPr>
          <p:cNvSpPr txBox="1"/>
          <p:nvPr/>
        </p:nvSpPr>
        <p:spPr>
          <a:xfrm>
            <a:off x="3519135" y="6019800"/>
            <a:ext cx="82426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p:txBody>
      </p:sp>
      <p:sp>
        <p:nvSpPr>
          <p:cNvPr id="8" name="TextBox 7">
            <a:extLst>
              <a:ext uri="{FF2B5EF4-FFF2-40B4-BE49-F238E27FC236}">
                <a16:creationId xmlns:a16="http://schemas.microsoft.com/office/drawing/2014/main" id="{CC3E4EEB-A292-3150-D5AD-CC3D2CFFB4AE}"/>
              </a:ext>
            </a:extLst>
          </p:cNvPr>
          <p:cNvSpPr txBox="1"/>
          <p:nvPr/>
        </p:nvSpPr>
        <p:spPr>
          <a:xfrm>
            <a:off x="4648200" y="6019800"/>
            <a:ext cx="620170"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a:t>
            </a:r>
          </a:p>
        </p:txBody>
      </p:sp>
      <p:sp>
        <p:nvSpPr>
          <p:cNvPr id="9" name="TextBox 8">
            <a:extLst>
              <a:ext uri="{FF2B5EF4-FFF2-40B4-BE49-F238E27FC236}">
                <a16:creationId xmlns:a16="http://schemas.microsoft.com/office/drawing/2014/main" id="{BAB75818-9340-5485-9D03-AD870205C12D}"/>
              </a:ext>
            </a:extLst>
          </p:cNvPr>
          <p:cNvSpPr txBox="1"/>
          <p:nvPr/>
        </p:nvSpPr>
        <p:spPr>
          <a:xfrm>
            <a:off x="7388447" y="6019800"/>
            <a:ext cx="76495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p>
        </p:txBody>
      </p:sp>
      <p:sp>
        <p:nvSpPr>
          <p:cNvPr id="10" name="Oval 7">
            <a:extLst>
              <a:ext uri="{FF2B5EF4-FFF2-40B4-BE49-F238E27FC236}">
                <a16:creationId xmlns:a16="http://schemas.microsoft.com/office/drawing/2014/main" id="{ABAC7575-2591-1264-9F86-8CAC581BF767}"/>
              </a:ext>
            </a:extLst>
          </p:cNvPr>
          <p:cNvSpPr>
            <a:spLocks noChangeAspect="1" noChangeArrowheads="1"/>
          </p:cNvSpPr>
          <p:nvPr/>
        </p:nvSpPr>
        <p:spPr bwMode="auto">
          <a:xfrm>
            <a:off x="6248400" y="1371600"/>
            <a:ext cx="1905000" cy="12954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A472009B-5016-7C1C-AB08-E3AE65E7A609}"/>
              </a:ext>
            </a:extLst>
          </p:cNvPr>
          <p:cNvSpPr txBox="1"/>
          <p:nvPr/>
        </p:nvSpPr>
        <p:spPr>
          <a:xfrm>
            <a:off x="6477000" y="6019800"/>
            <a:ext cx="63350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a:t>
            </a:r>
          </a:p>
        </p:txBody>
      </p:sp>
      <p:sp>
        <p:nvSpPr>
          <p:cNvPr id="12" name="TextBox 11">
            <a:extLst>
              <a:ext uri="{FF2B5EF4-FFF2-40B4-BE49-F238E27FC236}">
                <a16:creationId xmlns:a16="http://schemas.microsoft.com/office/drawing/2014/main" id="{BFECF726-BC09-A354-F4B1-27F337DB7186}"/>
              </a:ext>
            </a:extLst>
          </p:cNvPr>
          <p:cNvSpPr txBox="1"/>
          <p:nvPr/>
        </p:nvSpPr>
        <p:spPr>
          <a:xfrm>
            <a:off x="5500335" y="6019800"/>
            <a:ext cx="76495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p:txBody>
      </p:sp>
    </p:spTree>
    <p:extLst>
      <p:ext uri="{BB962C8B-B14F-4D97-AF65-F5344CB8AC3E}">
        <p14:creationId xmlns:p14="http://schemas.microsoft.com/office/powerpoint/2010/main" val="14613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8370" name="Picture 1" descr="01_jupiter_red_spot.ngsversion.1469640601452.adapt.768.1.jpg">
            <a:extLst>
              <a:ext uri="{FF2B5EF4-FFF2-40B4-BE49-F238E27FC236}">
                <a16:creationId xmlns:a16="http://schemas.microsoft.com/office/drawing/2014/main" id="{3290BAFC-5771-1110-15A3-74F2B94BAC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4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ACHCTF0">
            <a:extLst>
              <a:ext uri="{FF2B5EF4-FFF2-40B4-BE49-F238E27FC236}">
                <a16:creationId xmlns:a16="http://schemas.microsoft.com/office/drawing/2014/main" id="{833353AB-77FA-A8CD-2589-8E71BA4D9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90600"/>
            <a:ext cx="4419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AACHCTK0">
            <a:extLst>
              <a:ext uri="{FF2B5EF4-FFF2-40B4-BE49-F238E27FC236}">
                <a16:creationId xmlns:a16="http://schemas.microsoft.com/office/drawing/2014/main" id="{D26ECB93-B1FD-4A5B-1D35-D2C8C7F37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4495800"/>
            <a:ext cx="635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F4C3089-0817-201A-3280-A09F50F21909}"/>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a:t>
            </a:r>
          </a:p>
        </p:txBody>
      </p:sp>
      <p:pic>
        <p:nvPicPr>
          <p:cNvPr id="60419" name="Picture 2" descr="387520main_92_80_1-334x312.gif">
            <a:extLst>
              <a:ext uri="{FF2B5EF4-FFF2-40B4-BE49-F238E27FC236}">
                <a16:creationId xmlns:a16="http://schemas.microsoft.com/office/drawing/2014/main" id="{AACB9281-B0DF-B66F-DA0C-969DEF8F63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941388"/>
            <a:ext cx="6334125"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5979ECF-F592-F7D8-CFFA-FDDD3379757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Planetary Atmospheres II</a:t>
            </a:r>
          </a:p>
        </p:txBody>
      </p:sp>
      <p:pic>
        <p:nvPicPr>
          <p:cNvPr id="54275" name="Picture 1" descr="PIA01492_modest.jpg">
            <a:extLst>
              <a:ext uri="{FF2B5EF4-FFF2-40B4-BE49-F238E27FC236}">
                <a16:creationId xmlns:a16="http://schemas.microsoft.com/office/drawing/2014/main" id="{E4BC3E0C-124D-636C-1228-B8F7F79B46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5970588"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347FC2D-E221-6178-7F39-94773C72B085}"/>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chemeClr val="bg1"/>
                </a:solidFill>
                <a:ea typeface="ＭＳ Ｐゴシック" panose="020B0600070205080204" pitchFamily="34" charset="-128"/>
              </a:rPr>
              <a:t>Jupiter</a:t>
            </a:r>
          </a:p>
        </p:txBody>
      </p:sp>
      <p:pic>
        <p:nvPicPr>
          <p:cNvPr id="62467" name="Picture 1" descr="PIA02863_-_Jupiter_surface_motion_animation.gif">
            <a:extLst>
              <a:ext uri="{FF2B5EF4-FFF2-40B4-BE49-F238E27FC236}">
                <a16:creationId xmlns:a16="http://schemas.microsoft.com/office/drawing/2014/main" id="{4AFAFE2C-D93C-A8AD-84C9-8C3E9725E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76438"/>
            <a:ext cx="91440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8D2DED9A-E3E1-E2EC-3B91-407B031C4294}"/>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Galileo Probe into Jupiter</a:t>
            </a:r>
            <a:endParaRPr lang="en-US" altLang="en-US">
              <a:ea typeface="ＭＳ Ｐゴシック" panose="020B0600070205080204" pitchFamily="34" charset="-128"/>
            </a:endParaRPr>
          </a:p>
        </p:txBody>
      </p:sp>
      <p:pic>
        <p:nvPicPr>
          <p:cNvPr id="121858" name="Picture 1" descr="791px-Galileo_atmospheric_probe.jpg">
            <a:extLst>
              <a:ext uri="{FF2B5EF4-FFF2-40B4-BE49-F238E27FC236}">
                <a16:creationId xmlns:a16="http://schemas.microsoft.com/office/drawing/2014/main" id="{08A7A76F-F807-D73F-13E2-A79B2A7CF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31863"/>
            <a:ext cx="6516688"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071978B4-1DF6-F2A9-0F9F-1EECB7C700D1}"/>
              </a:ext>
            </a:extLst>
          </p:cNvPr>
          <p:cNvSpPr txBox="1">
            <a:spLocks noChangeArrowheads="1"/>
          </p:cNvSpPr>
          <p:nvPr/>
        </p:nvSpPr>
        <p:spPr bwMode="auto">
          <a:xfrm>
            <a:off x="6596063" y="685800"/>
            <a:ext cx="2547937"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RESULTS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atm denser/hotter than expected at top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patchy cloud layers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less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higher winds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powered from interior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arge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thunderstorms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fewer, more powerful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olts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than Earth</a:t>
            </a:r>
          </a:p>
        </p:txBody>
      </p:sp>
      <p:sp>
        <p:nvSpPr>
          <p:cNvPr id="2" name="TextBox 1">
            <a:extLst>
              <a:ext uri="{FF2B5EF4-FFF2-40B4-BE49-F238E27FC236}">
                <a16:creationId xmlns:a16="http://schemas.microsoft.com/office/drawing/2014/main" id="{FBABF2A7-B293-2815-7D83-1FFEF4DE020B}"/>
              </a:ext>
            </a:extLst>
          </p:cNvPr>
          <p:cNvSpPr txBox="1"/>
          <p:nvPr/>
        </p:nvSpPr>
        <p:spPr>
          <a:xfrm>
            <a:off x="1022460" y="6172200"/>
            <a:ext cx="438774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probe went in at hotspot with thin clouds</a:t>
            </a:r>
          </a:p>
        </p:txBody>
      </p:sp>
      <p:sp>
        <p:nvSpPr>
          <p:cNvPr id="3" name="TextBox 2">
            <a:extLst>
              <a:ext uri="{FF2B5EF4-FFF2-40B4-BE49-F238E27FC236}">
                <a16:creationId xmlns:a16="http://schemas.microsoft.com/office/drawing/2014/main" id="{10014F1F-2DAC-BB8B-61A3-F9370C42310F}"/>
              </a:ext>
            </a:extLst>
          </p:cNvPr>
          <p:cNvSpPr txBox="1"/>
          <p:nvPr/>
        </p:nvSpPr>
        <p:spPr>
          <a:xfrm>
            <a:off x="2241229" y="5105400"/>
            <a:ext cx="75533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425K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20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20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20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0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2000"/>
                                        <p:tgtEl>
                                          <p:spTgt spid="5">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fade">
                                      <p:cBhvr>
                                        <p:cTn id="39" dur="2000"/>
                                        <p:tgtEl>
                                          <p:spTgt spid="5">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animEffect transition="in" filter="fade">
                                      <p:cBhvr>
                                        <p:cTn id="44" dur="2000"/>
                                        <p:tgtEl>
                                          <p:spTgt spid="5">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2000"/>
                                        <p:tgtEl>
                                          <p:spTgt spid="5">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16" end="16"/>
                                            </p:txEl>
                                          </p:spTgt>
                                        </p:tgtEl>
                                        <p:attrNameLst>
                                          <p:attrName>style.visibility</p:attrName>
                                        </p:attrNameLst>
                                      </p:cBhvr>
                                      <p:to>
                                        <p:strVal val="visible"/>
                                      </p:to>
                                    </p:set>
                                    <p:animEffect transition="in" filter="fade">
                                      <p:cBhvr>
                                        <p:cTn id="52" dur="2000"/>
                                        <p:tgtEl>
                                          <p:spTgt spid="5">
                                            <p:txEl>
                                              <p:pRg st="16" end="1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
                                            <p:txEl>
                                              <p:pRg st="17" end="17"/>
                                            </p:txEl>
                                          </p:spTgt>
                                        </p:tgtEl>
                                        <p:attrNameLst>
                                          <p:attrName>style.visibility</p:attrName>
                                        </p:attrNameLst>
                                      </p:cBhvr>
                                      <p:to>
                                        <p:strVal val="visible"/>
                                      </p:to>
                                    </p:set>
                                    <p:animEffect transition="in" filter="fade">
                                      <p:cBhvr>
                                        <p:cTn id="55" dur="2000"/>
                                        <p:tgtEl>
                                          <p:spTgt spid="5">
                                            <p:txEl>
                                              <p:pRg st="17" end="1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5393074C-A202-53A3-7589-B092589D70C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a:t>
            </a:r>
          </a:p>
        </p:txBody>
      </p:sp>
      <p:sp>
        <p:nvSpPr>
          <p:cNvPr id="196611" name="Text Box 3">
            <a:extLst>
              <a:ext uri="{FF2B5EF4-FFF2-40B4-BE49-F238E27FC236}">
                <a16:creationId xmlns:a16="http://schemas.microsoft.com/office/drawing/2014/main" id="{63368287-2273-917A-4BA4-4FD9153A8596}"/>
              </a:ext>
            </a:extLst>
          </p:cNvPr>
          <p:cNvSpPr txBox="1">
            <a:spLocks noChangeArrowheads="1"/>
          </p:cNvSpPr>
          <p:nvPr/>
        </p:nvSpPr>
        <p:spPr bwMode="auto">
          <a:xfrm>
            <a:off x="4648200" y="914400"/>
            <a:ext cx="449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STRATO/MESO:  ~ 150K, temp balance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heating of photochemical smog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cooling by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8-14 μm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multiple cloud layers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we see convection</a:t>
            </a:r>
          </a:p>
        </p:txBody>
      </p:sp>
      <p:pic>
        <p:nvPicPr>
          <p:cNvPr id="196615" name="Picture 7" descr="AACHCTG0">
            <a:extLst>
              <a:ext uri="{FF2B5EF4-FFF2-40B4-BE49-F238E27FC236}">
                <a16:creationId xmlns:a16="http://schemas.microsoft.com/office/drawing/2014/main" id="{14BBCA6A-D97A-D7CE-9A7D-489975E6C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3276600"/>
            <a:ext cx="325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descr="AACHCTI0">
            <a:extLst>
              <a:ext uri="{FF2B5EF4-FFF2-40B4-BE49-F238E27FC236}">
                <a16:creationId xmlns:a16="http://schemas.microsoft.com/office/drawing/2014/main" id="{A2E203FE-B519-A3E0-3ADA-CD507D928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920750"/>
            <a:ext cx="4614862"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6611">
                                            <p:txEl>
                                              <p:pRg st="5" end="5"/>
                                            </p:txEl>
                                          </p:spTgt>
                                        </p:tgtEl>
                                        <p:attrNameLst>
                                          <p:attrName>style.visibility</p:attrName>
                                        </p:attrNameLst>
                                      </p:cBhvr>
                                      <p:to>
                                        <p:strVal val="visible"/>
                                      </p:to>
                                    </p:set>
                                    <p:animEffect transition="in" filter="fade">
                                      <p:cBhvr>
                                        <p:cTn id="7" dur="2000"/>
                                        <p:tgtEl>
                                          <p:spTgt spid="196611">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6611">
                                            <p:txEl>
                                              <p:pRg st="6" end="6"/>
                                            </p:txEl>
                                          </p:spTgt>
                                        </p:tgtEl>
                                        <p:attrNameLst>
                                          <p:attrName>style.visibility</p:attrName>
                                        </p:attrNameLst>
                                      </p:cBhvr>
                                      <p:to>
                                        <p:strVal val="visible"/>
                                      </p:to>
                                    </p:set>
                                    <p:animEffect transition="in" filter="fade">
                                      <p:cBhvr>
                                        <p:cTn id="10" dur="2000"/>
                                        <p:tgtEl>
                                          <p:spTgt spid="196611">
                                            <p:txEl>
                                              <p:pRg st="6" end="6"/>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6615"/>
                                        </p:tgtEl>
                                        <p:attrNameLst>
                                          <p:attrName>style.visibility</p:attrName>
                                        </p:attrNameLst>
                                      </p:cBhvr>
                                      <p:to>
                                        <p:strVal val="visible"/>
                                      </p:to>
                                    </p:set>
                                    <p:animEffect transition="in" filter="fade">
                                      <p:cBhvr>
                                        <p:cTn id="15" dur="2000"/>
                                        <p:tgtEl>
                                          <p:spTgt spid="1966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96611">
                                            <p:txEl>
                                              <p:pRg st="0" end="0"/>
                                            </p:txEl>
                                          </p:spTgt>
                                        </p:tgtEl>
                                        <p:attrNameLst>
                                          <p:attrName>style.visibility</p:attrName>
                                        </p:attrNameLst>
                                      </p:cBhvr>
                                      <p:to>
                                        <p:strVal val="visible"/>
                                      </p:to>
                                    </p:set>
                                    <p:animEffect transition="in" filter="fade">
                                      <p:cBhvr>
                                        <p:cTn id="20" dur="2000"/>
                                        <p:tgtEl>
                                          <p:spTgt spid="19661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96611">
                                            <p:txEl>
                                              <p:pRg st="1" end="1"/>
                                            </p:txEl>
                                          </p:spTgt>
                                        </p:tgtEl>
                                        <p:attrNameLst>
                                          <p:attrName>style.visibility</p:attrName>
                                        </p:attrNameLst>
                                      </p:cBhvr>
                                      <p:to>
                                        <p:strVal val="visible"/>
                                      </p:to>
                                    </p:set>
                                    <p:animEffect transition="in" filter="fade">
                                      <p:cBhvr>
                                        <p:cTn id="23" dur="2000"/>
                                        <p:tgtEl>
                                          <p:spTgt spid="196611">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6611">
                                            <p:txEl>
                                              <p:pRg st="2" end="2"/>
                                            </p:txEl>
                                          </p:spTgt>
                                        </p:tgtEl>
                                        <p:attrNameLst>
                                          <p:attrName>style.visibility</p:attrName>
                                        </p:attrNameLst>
                                      </p:cBhvr>
                                      <p:to>
                                        <p:strVal val="visible"/>
                                      </p:to>
                                    </p:set>
                                    <p:animEffect transition="in" filter="fade">
                                      <p:cBhvr>
                                        <p:cTn id="26" dur="2000"/>
                                        <p:tgtEl>
                                          <p:spTgt spid="196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1EC24CD-987B-BD3D-B911-B4ED50108F7B}"/>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a:t>
            </a:r>
          </a:p>
        </p:txBody>
      </p:sp>
      <p:pic>
        <p:nvPicPr>
          <p:cNvPr id="3" name="movie.jupiterclouds" descr="movie.jupiterclouds">
            <a:hlinkClick r:id="" action="ppaction://media"/>
            <a:extLst>
              <a:ext uri="{FF2B5EF4-FFF2-40B4-BE49-F238E27FC236}">
                <a16:creationId xmlns:a16="http://schemas.microsoft.com/office/drawing/2014/main" id="{46CF41A9-70AB-1AD4-8F92-BE33292EB3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9525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2201153E-3B1E-5F51-0D47-ECA2052F6AF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Saturn</a:t>
            </a:r>
          </a:p>
        </p:txBody>
      </p:sp>
      <p:sp>
        <p:nvSpPr>
          <p:cNvPr id="198659" name="Text Box 3">
            <a:extLst>
              <a:ext uri="{FF2B5EF4-FFF2-40B4-BE49-F238E27FC236}">
                <a16:creationId xmlns:a16="http://schemas.microsoft.com/office/drawing/2014/main" id="{A4EAE85B-9C4B-C9AE-5DE2-C0A912FF26AF}"/>
              </a:ext>
            </a:extLst>
          </p:cNvPr>
          <p:cNvSpPr txBox="1">
            <a:spLocks noChangeArrowheads="1"/>
          </p:cNvSpPr>
          <p:nvPr/>
        </p:nvSpPr>
        <p:spPr bwMode="auto">
          <a:xfrm>
            <a:off x="0" y="4572000"/>
            <a:ext cx="5562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similar to Jupiter, except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less convection … weaker internal heat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colder by ~ 30K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 12% (Sat) vs. 14%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vs. 16% (protosun)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 N, S species enhanced by 2-3X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puffed out atm results in lower density</a:t>
            </a:r>
          </a:p>
        </p:txBody>
      </p:sp>
      <p:pic>
        <p:nvPicPr>
          <p:cNvPr id="68611" name="Picture 8" descr="AACHCUG0">
            <a:extLst>
              <a:ext uri="{FF2B5EF4-FFF2-40B4-BE49-F238E27FC236}">
                <a16:creationId xmlns:a16="http://schemas.microsoft.com/office/drawing/2014/main" id="{AAF085DD-1D47-CD46-40E2-78B6AD211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38200"/>
            <a:ext cx="635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9" descr="AACHCUJ0">
            <a:extLst>
              <a:ext uri="{FF2B5EF4-FFF2-40B4-BE49-F238E27FC236}">
                <a16:creationId xmlns:a16="http://schemas.microsoft.com/office/drawing/2014/main" id="{7D4A5B81-A565-51ED-5CB7-DD241C310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487" y="2273300"/>
            <a:ext cx="384651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fade">
                                      <p:cBhvr>
                                        <p:cTn id="7" dur="2000"/>
                                        <p:tgtEl>
                                          <p:spTgt spid="198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659">
                                            <p:txEl>
                                              <p:pRg st="1" end="1"/>
                                            </p:txEl>
                                          </p:spTgt>
                                        </p:tgtEl>
                                        <p:attrNameLst>
                                          <p:attrName>style.visibility</p:attrName>
                                        </p:attrNameLst>
                                      </p:cBhvr>
                                      <p:to>
                                        <p:strVal val="visible"/>
                                      </p:to>
                                    </p:set>
                                    <p:animEffect transition="in" filter="fade">
                                      <p:cBhvr>
                                        <p:cTn id="12" dur="2000"/>
                                        <p:tgtEl>
                                          <p:spTgt spid="198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659">
                                            <p:txEl>
                                              <p:pRg st="2" end="2"/>
                                            </p:txEl>
                                          </p:spTgt>
                                        </p:tgtEl>
                                        <p:attrNameLst>
                                          <p:attrName>style.visibility</p:attrName>
                                        </p:attrNameLst>
                                      </p:cBhvr>
                                      <p:to>
                                        <p:strVal val="visible"/>
                                      </p:to>
                                    </p:set>
                                    <p:animEffect transition="in" filter="fade">
                                      <p:cBhvr>
                                        <p:cTn id="17" dur="2000"/>
                                        <p:tgtEl>
                                          <p:spTgt spid="1986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659">
                                            <p:txEl>
                                              <p:pRg st="3" end="3"/>
                                            </p:txEl>
                                          </p:spTgt>
                                        </p:tgtEl>
                                        <p:attrNameLst>
                                          <p:attrName>style.visibility</p:attrName>
                                        </p:attrNameLst>
                                      </p:cBhvr>
                                      <p:to>
                                        <p:strVal val="visible"/>
                                      </p:to>
                                    </p:set>
                                    <p:animEffect transition="in" filter="fade">
                                      <p:cBhvr>
                                        <p:cTn id="22" dur="2000"/>
                                        <p:tgtEl>
                                          <p:spTgt spid="1986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659">
                                            <p:txEl>
                                              <p:pRg st="4" end="4"/>
                                            </p:txEl>
                                          </p:spTgt>
                                        </p:tgtEl>
                                        <p:attrNameLst>
                                          <p:attrName>style.visibility</p:attrName>
                                        </p:attrNameLst>
                                      </p:cBhvr>
                                      <p:to>
                                        <p:strVal val="visible"/>
                                      </p:to>
                                    </p:set>
                                    <p:animEffect transition="in" filter="fade">
                                      <p:cBhvr>
                                        <p:cTn id="27" dur="2000"/>
                                        <p:tgtEl>
                                          <p:spTgt spid="1986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8659">
                                            <p:txEl>
                                              <p:pRg st="5" end="5"/>
                                            </p:txEl>
                                          </p:spTgt>
                                        </p:tgtEl>
                                        <p:attrNameLst>
                                          <p:attrName>style.visibility</p:attrName>
                                        </p:attrNameLst>
                                      </p:cBhvr>
                                      <p:to>
                                        <p:strVal val="visible"/>
                                      </p:to>
                                    </p:set>
                                    <p:animEffect transition="in" filter="fade">
                                      <p:cBhvr>
                                        <p:cTn id="32" dur="2000"/>
                                        <p:tgtEl>
                                          <p:spTgt spid="1986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8665"/>
                                        </p:tgtEl>
                                        <p:attrNameLst>
                                          <p:attrName>style.visibility</p:attrName>
                                        </p:attrNameLst>
                                      </p:cBhvr>
                                      <p:to>
                                        <p:strVal val="visible"/>
                                      </p:to>
                                    </p:set>
                                    <p:animEffect transition="in" filter="fade">
                                      <p:cBhvr>
                                        <p:cTn id="37" dur="2000"/>
                                        <p:tgtEl>
                                          <p:spTgt spid="198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ACC784CA-07F0-D945-B284-11CE3DA95459}"/>
              </a:ext>
            </a:extLst>
          </p:cNvPr>
          <p:cNvSpPr>
            <a:spLocks noGrp="1" noChangeArrowheads="1"/>
          </p:cNvSpPr>
          <p:nvPr>
            <p:ph type="title"/>
          </p:nvPr>
        </p:nvSpPr>
        <p:spPr>
          <a:xfrm>
            <a:off x="6629400" y="1371600"/>
            <a:ext cx="2667000" cy="1143000"/>
          </a:xfrm>
        </p:spPr>
        <p:txBody>
          <a:bodyPr/>
          <a:lstStyle/>
          <a:p>
            <a:pPr eaLnBrk="1" hangingPunct="1"/>
            <a:r>
              <a:rPr lang="en-US" altLang="en-US" b="1">
                <a:ea typeface="ＭＳ Ｐゴシック" panose="020B0600070205080204" pitchFamily="34" charset="-128"/>
              </a:rPr>
              <a:t>Saturn’s North Pole</a:t>
            </a:r>
          </a:p>
        </p:txBody>
      </p:sp>
      <p:pic>
        <p:nvPicPr>
          <p:cNvPr id="70658" name="Picture 1" descr="PIA21053_modest.jpg">
            <a:extLst>
              <a:ext uri="{FF2B5EF4-FFF2-40B4-BE49-F238E27FC236}">
                <a16:creationId xmlns:a16="http://schemas.microsoft.com/office/drawing/2014/main" id="{03C63DAB-2507-F862-3B4E-5381E6BC7A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1">
            <a:extLst>
              <a:ext uri="{FF2B5EF4-FFF2-40B4-BE49-F238E27FC236}">
                <a16:creationId xmlns:a16="http://schemas.microsoft.com/office/drawing/2014/main" id="{75330839-59C9-D8EA-0C9D-03D0E13FEF7F}"/>
              </a:ext>
            </a:extLst>
          </p:cNvPr>
          <p:cNvSpPr txBox="1">
            <a:spLocks noChangeArrowheads="1"/>
          </p:cNvSpPr>
          <p:nvPr/>
        </p:nvSpPr>
        <p:spPr bwMode="auto">
          <a:xfrm>
            <a:off x="2238375" y="228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420 nm</a:t>
            </a:r>
          </a:p>
        </p:txBody>
      </p:sp>
      <p:sp>
        <p:nvSpPr>
          <p:cNvPr id="70660" name="TextBox 4">
            <a:extLst>
              <a:ext uri="{FF2B5EF4-FFF2-40B4-BE49-F238E27FC236}">
                <a16:creationId xmlns:a16="http://schemas.microsoft.com/office/drawing/2014/main" id="{CD94C54E-F307-4FA0-B33C-689854F7B7BC}"/>
              </a:ext>
            </a:extLst>
          </p:cNvPr>
          <p:cNvSpPr txBox="1">
            <a:spLocks noChangeArrowheads="1"/>
          </p:cNvSpPr>
          <p:nvPr/>
        </p:nvSpPr>
        <p:spPr bwMode="auto">
          <a:xfrm>
            <a:off x="5638800" y="228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628 nm</a:t>
            </a:r>
          </a:p>
        </p:txBody>
      </p:sp>
      <p:sp>
        <p:nvSpPr>
          <p:cNvPr id="70661" name="TextBox 5">
            <a:extLst>
              <a:ext uri="{FF2B5EF4-FFF2-40B4-BE49-F238E27FC236}">
                <a16:creationId xmlns:a16="http://schemas.microsoft.com/office/drawing/2014/main" id="{C699B84F-B9BF-7C27-3248-7B4F7FF96A60}"/>
              </a:ext>
            </a:extLst>
          </p:cNvPr>
          <p:cNvSpPr txBox="1">
            <a:spLocks noChangeArrowheads="1"/>
          </p:cNvSpPr>
          <p:nvPr/>
        </p:nvSpPr>
        <p:spPr bwMode="auto">
          <a:xfrm>
            <a:off x="5638800" y="3657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728 nm</a:t>
            </a:r>
          </a:p>
        </p:txBody>
      </p:sp>
      <p:sp>
        <p:nvSpPr>
          <p:cNvPr id="70662" name="TextBox 6">
            <a:extLst>
              <a:ext uri="{FF2B5EF4-FFF2-40B4-BE49-F238E27FC236}">
                <a16:creationId xmlns:a16="http://schemas.microsoft.com/office/drawing/2014/main" id="{D35D9901-1089-E11C-50A0-075B31DE6B13}"/>
              </a:ext>
            </a:extLst>
          </p:cNvPr>
          <p:cNvSpPr txBox="1">
            <a:spLocks noChangeArrowheads="1"/>
          </p:cNvSpPr>
          <p:nvPr/>
        </p:nvSpPr>
        <p:spPr bwMode="auto">
          <a:xfrm>
            <a:off x="2209800" y="3657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939 nm</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7858A6D-7FA1-D111-9451-A3F32BF552E4}"/>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FFFF"/>
                </a:solidFill>
                <a:ea typeface="ＭＳ Ｐゴシック" panose="020B0600070205080204" pitchFamily="34" charset="-128"/>
              </a:rPr>
              <a:t>Saturn’s Polar Vortex</a:t>
            </a:r>
          </a:p>
        </p:txBody>
      </p:sp>
      <p:pic>
        <p:nvPicPr>
          <p:cNvPr id="72707" name="Picture 1" descr="tumblr_mjsyrghRSq1redyxho1_500.gif">
            <a:extLst>
              <a:ext uri="{FF2B5EF4-FFF2-40B4-BE49-F238E27FC236}">
                <a16:creationId xmlns:a16="http://schemas.microsoft.com/office/drawing/2014/main" id="{F8FD1E8B-CD7D-4F83-C803-2EFA6B7B76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245B249-3DD9-1D8A-F019-FA18551F919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 Jovians</a:t>
            </a:r>
            <a:endParaRPr lang="en-US" altLang="en-US">
              <a:ea typeface="ＭＳ Ｐゴシック" panose="020B0600070205080204" pitchFamily="34" charset="-128"/>
            </a:endParaRPr>
          </a:p>
        </p:txBody>
      </p:sp>
      <p:pic>
        <p:nvPicPr>
          <p:cNvPr id="125954" name="Picture 6" descr="saturn_npole.jpg">
            <a:extLst>
              <a:ext uri="{FF2B5EF4-FFF2-40B4-BE49-F238E27FC236}">
                <a16:creationId xmlns:a16="http://schemas.microsoft.com/office/drawing/2014/main" id="{5B141C5D-9AA0-3956-BCBE-FE48ABA7E4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Hexagon_on_Saturn.png">
            <a:extLst>
              <a:ext uri="{FF2B5EF4-FFF2-40B4-BE49-F238E27FC236}">
                <a16:creationId xmlns:a16="http://schemas.microsoft.com/office/drawing/2014/main" id="{D653E884-ACD4-F40D-D975-8A74CE0C1E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aturnsouthpole1008.jpg">
            <a:extLst>
              <a:ext uri="{FF2B5EF4-FFF2-40B4-BE49-F238E27FC236}">
                <a16:creationId xmlns:a16="http://schemas.microsoft.com/office/drawing/2014/main" id="{FB564E9C-CFE5-94B3-16DC-20126A474C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3946525"/>
            <a:ext cx="508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54C676-0FB3-A238-0807-088390C225CA}"/>
              </a:ext>
            </a:extLst>
          </p:cNvPr>
          <p:cNvSpPr txBox="1">
            <a:spLocks noChangeArrowheads="1"/>
          </p:cNvSpPr>
          <p:nvPr/>
        </p:nvSpPr>
        <p:spPr bwMode="auto">
          <a:xfrm>
            <a:off x="152400" y="152400"/>
            <a:ext cx="38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a:t>
            </a:r>
          </a:p>
        </p:txBody>
      </p:sp>
      <p:sp>
        <p:nvSpPr>
          <p:cNvPr id="7" name="TextBox 6">
            <a:extLst>
              <a:ext uri="{FF2B5EF4-FFF2-40B4-BE49-F238E27FC236}">
                <a16:creationId xmlns:a16="http://schemas.microsoft.com/office/drawing/2014/main" id="{4502C317-A4E1-7AE1-D50B-C89B314C68C3}"/>
              </a:ext>
            </a:extLst>
          </p:cNvPr>
          <p:cNvSpPr txBox="1">
            <a:spLocks noChangeArrowheads="1"/>
          </p:cNvSpPr>
          <p:nvPr/>
        </p:nvSpPr>
        <p:spPr bwMode="auto">
          <a:xfrm>
            <a:off x="8685213" y="632460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F71B1A15-8A61-DF1D-53A1-004EEE3C50C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 vs. Saturn: pressure</a:t>
            </a:r>
          </a:p>
        </p:txBody>
      </p:sp>
      <p:pic>
        <p:nvPicPr>
          <p:cNvPr id="74754" name="Picture 3" descr="AACHCUJ0">
            <a:extLst>
              <a:ext uri="{FF2B5EF4-FFF2-40B4-BE49-F238E27FC236}">
                <a16:creationId xmlns:a16="http://schemas.microsoft.com/office/drawing/2014/main" id="{C451AFAA-C48B-7791-C4EF-F16EB8C61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62000"/>
            <a:ext cx="39100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AACHCTI0">
            <a:extLst>
              <a:ext uri="{FF2B5EF4-FFF2-40B4-BE49-F238E27FC236}">
                <a16:creationId xmlns:a16="http://schemas.microsoft.com/office/drawing/2014/main" id="{29AD1214-CD3A-17D5-80E6-9418F822D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143000"/>
            <a:ext cx="4178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0FB3E9A6-C6C0-244F-C92B-DE0E2845E19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 vs. Saturn: height</a:t>
            </a:r>
          </a:p>
        </p:txBody>
      </p:sp>
      <p:pic>
        <p:nvPicPr>
          <p:cNvPr id="76802" name="Picture 5" descr="AACHCUJ0">
            <a:extLst>
              <a:ext uri="{FF2B5EF4-FFF2-40B4-BE49-F238E27FC236}">
                <a16:creationId xmlns:a16="http://schemas.microsoft.com/office/drawing/2014/main" id="{FEB76466-5A7E-CEAA-2CE8-E7B3A8EB8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39100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descr="AACHCTI0">
            <a:extLst>
              <a:ext uri="{FF2B5EF4-FFF2-40B4-BE49-F238E27FC236}">
                <a16:creationId xmlns:a16="http://schemas.microsoft.com/office/drawing/2014/main" id="{572A288B-9B77-CECF-5C17-F43657B5E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2057400"/>
            <a:ext cx="4178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1B0DBD2-6C94-4F34-B5A9-F683AD9CC5F4}"/>
              </a:ext>
            </a:extLst>
          </p:cNvPr>
          <p:cNvSpPr txBox="1">
            <a:spLocks noChangeArrowheads="1"/>
          </p:cNvSpPr>
          <p:nvPr/>
        </p:nvSpPr>
        <p:spPr bwMode="auto">
          <a:xfrm>
            <a:off x="1676400" y="5334000"/>
            <a:ext cx="1528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1 bar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24 km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47 km</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 name="Rectangle 1">
            <a:extLst>
              <a:ext uri="{FF2B5EF4-FFF2-40B4-BE49-F238E27FC236}">
                <a16:creationId xmlns:a16="http://schemas.microsoft.com/office/drawing/2014/main" id="{A15F523F-6EAF-A7F8-5F1B-C3AF1A6FB81E}"/>
              </a:ext>
            </a:extLst>
          </p:cNvPr>
          <p:cNvSpPr>
            <a:spLocks noChangeArrowheads="1"/>
          </p:cNvSpPr>
          <p:nvPr/>
        </p:nvSpPr>
        <p:spPr bwMode="auto">
          <a:xfrm>
            <a:off x="1066800" y="1143000"/>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(z) = kT(z) / g(z) μ 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5979ECF-F592-F7D8-CFFA-FDDD3379757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Planetary Atmospheres II</a:t>
            </a:r>
          </a:p>
        </p:txBody>
      </p:sp>
      <p:pic>
        <p:nvPicPr>
          <p:cNvPr id="7" name="Picture 6" descr="A group of stars in space&#10;&#10;Description automatically generated with medium confidence">
            <a:extLst>
              <a:ext uri="{FF2B5EF4-FFF2-40B4-BE49-F238E27FC236}">
                <a16:creationId xmlns:a16="http://schemas.microsoft.com/office/drawing/2014/main" id="{2B81D217-28DF-5764-41F8-EEB029BA1A4D}"/>
              </a:ext>
            </a:extLst>
          </p:cNvPr>
          <p:cNvPicPr>
            <a:picLocks noChangeAspect="1"/>
          </p:cNvPicPr>
          <p:nvPr/>
        </p:nvPicPr>
        <p:blipFill>
          <a:blip r:embed="rId3"/>
          <a:stretch>
            <a:fillRect/>
          </a:stretch>
        </p:blipFill>
        <p:spPr>
          <a:xfrm>
            <a:off x="1447800" y="838200"/>
            <a:ext cx="6019800" cy="6019800"/>
          </a:xfrm>
          <a:prstGeom prst="rect">
            <a:avLst/>
          </a:prstGeom>
        </p:spPr>
      </p:pic>
      <p:pic>
        <p:nvPicPr>
          <p:cNvPr id="3" name="Picture 2" descr="A group of stars in space&#10;&#10;Description automatically generated with low confidence">
            <a:extLst>
              <a:ext uri="{FF2B5EF4-FFF2-40B4-BE49-F238E27FC236}">
                <a16:creationId xmlns:a16="http://schemas.microsoft.com/office/drawing/2014/main" id="{FADF33DD-E722-D63A-B853-9C8477A402DF}"/>
              </a:ext>
            </a:extLst>
          </p:cNvPr>
          <p:cNvPicPr>
            <a:picLocks noChangeAspect="1"/>
          </p:cNvPicPr>
          <p:nvPr/>
        </p:nvPicPr>
        <p:blipFill>
          <a:blip r:embed="rId4"/>
          <a:stretch>
            <a:fillRect/>
          </a:stretch>
        </p:blipFill>
        <p:spPr>
          <a:xfrm>
            <a:off x="1447800" y="838200"/>
            <a:ext cx="6019800" cy="6019800"/>
          </a:xfrm>
          <a:prstGeom prst="rect">
            <a:avLst/>
          </a:prstGeom>
        </p:spPr>
      </p:pic>
    </p:spTree>
    <p:extLst>
      <p:ext uri="{BB962C8B-B14F-4D97-AF65-F5344CB8AC3E}">
        <p14:creationId xmlns:p14="http://schemas.microsoft.com/office/powerpoint/2010/main" val="422488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8002" name="Picture 3" descr="AACHCTH0">
            <a:extLst>
              <a:ext uri="{FF2B5EF4-FFF2-40B4-BE49-F238E27FC236}">
                <a16:creationId xmlns:a16="http://schemas.microsoft.com/office/drawing/2014/main" id="{CE2974CA-BBA8-50FE-C746-4B3DCDE42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143000"/>
            <a:ext cx="45085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descr="AACHCUL0">
            <a:extLst>
              <a:ext uri="{FF2B5EF4-FFF2-40B4-BE49-F238E27FC236}">
                <a16:creationId xmlns:a16="http://schemas.microsoft.com/office/drawing/2014/main" id="{F2C28012-9F1E-BADF-91BA-C1D3749A5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685800"/>
            <a:ext cx="40528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Box 4">
            <a:extLst>
              <a:ext uri="{FF2B5EF4-FFF2-40B4-BE49-F238E27FC236}">
                <a16:creationId xmlns:a16="http://schemas.microsoft.com/office/drawing/2014/main" id="{0B8BF97E-CAE6-6A1B-4AC5-3D9846A8239A}"/>
              </a:ext>
            </a:extLst>
          </p:cNvPr>
          <p:cNvSpPr txBox="1">
            <a:spLocks noChangeArrowheads="1"/>
          </p:cNvSpPr>
          <p:nvPr/>
        </p:nvSpPr>
        <p:spPr bwMode="auto">
          <a:xfrm>
            <a:off x="36513" y="5867400"/>
            <a:ext cx="9488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relatively stable over 20+ years of Voyager to Cassini and HST</a:t>
            </a:r>
          </a:p>
        </p:txBody>
      </p:sp>
      <p:pic>
        <p:nvPicPr>
          <p:cNvPr id="2" name="Picture 6" descr="AACHCUM0">
            <a:extLst>
              <a:ext uri="{FF2B5EF4-FFF2-40B4-BE49-F238E27FC236}">
                <a16:creationId xmlns:a16="http://schemas.microsoft.com/office/drawing/2014/main" id="{0171C7B0-A768-E623-0C45-335DBC93D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838200"/>
            <a:ext cx="116488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Rectangle 2">
            <a:extLst>
              <a:ext uri="{FF2B5EF4-FFF2-40B4-BE49-F238E27FC236}">
                <a16:creationId xmlns:a16="http://schemas.microsoft.com/office/drawing/2014/main" id="{0259BEAF-E9E3-745C-0F5B-34A76B8465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Wind Speeds</a:t>
            </a:r>
            <a:endParaRPr lang="en-US" altLang="en-US"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004"/>
                                        </p:tgtEl>
                                        <p:attrNameLst>
                                          <p:attrName>style.visibility</p:attrName>
                                        </p:attrNameLst>
                                      </p:cBhvr>
                                      <p:to>
                                        <p:strVal val="visible"/>
                                      </p:to>
                                    </p:set>
                                    <p:animEffect transition="in" filter="fade">
                                      <p:cBhvr>
                                        <p:cTn id="12" dur="20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4" name="TextBox 4">
            <a:extLst>
              <a:ext uri="{FF2B5EF4-FFF2-40B4-BE49-F238E27FC236}">
                <a16:creationId xmlns:a16="http://schemas.microsoft.com/office/drawing/2014/main" id="{0B8BF97E-CAE6-6A1B-4AC5-3D9846A8239A}"/>
              </a:ext>
            </a:extLst>
          </p:cNvPr>
          <p:cNvSpPr txBox="1">
            <a:spLocks noChangeArrowheads="1"/>
          </p:cNvSpPr>
          <p:nvPr/>
        </p:nvSpPr>
        <p:spPr bwMode="auto">
          <a:xfrm>
            <a:off x="743999" y="4787205"/>
            <a:ext cx="74094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iggest</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atm result … ring rain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cocktail of dust from rings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CH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    N</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sp>
        <p:nvSpPr>
          <p:cNvPr id="128001" name="Rectangle 2">
            <a:extLst>
              <a:ext uri="{FF2B5EF4-FFF2-40B4-BE49-F238E27FC236}">
                <a16:creationId xmlns:a16="http://schemas.microsoft.com/office/drawing/2014/main" id="{0259BEAF-E9E3-745C-0F5B-34A76B8465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Cassini Grand Finale</a:t>
            </a:r>
            <a:endParaRPr lang="en-US" altLang="en-US" dirty="0">
              <a:ea typeface="ＭＳ Ｐゴシック" panose="020B0600070205080204" pitchFamily="34" charset="-128"/>
            </a:endParaRPr>
          </a:p>
        </p:txBody>
      </p:sp>
      <p:pic>
        <p:nvPicPr>
          <p:cNvPr id="4" name="Picture 3" descr="A close up of a green eye&#10;&#10;Description automatically generated with medium confidence">
            <a:extLst>
              <a:ext uri="{FF2B5EF4-FFF2-40B4-BE49-F238E27FC236}">
                <a16:creationId xmlns:a16="http://schemas.microsoft.com/office/drawing/2014/main" id="{E3B7DB69-BE63-09BA-A556-397BCCBE0DD9}"/>
              </a:ext>
            </a:extLst>
          </p:cNvPr>
          <p:cNvPicPr>
            <a:picLocks noChangeAspect="1"/>
          </p:cNvPicPr>
          <p:nvPr/>
        </p:nvPicPr>
        <p:blipFill>
          <a:blip r:embed="rId3"/>
          <a:stretch>
            <a:fillRect/>
          </a:stretch>
        </p:blipFill>
        <p:spPr>
          <a:xfrm>
            <a:off x="36513" y="1028700"/>
            <a:ext cx="5080000" cy="3390900"/>
          </a:xfrm>
          <a:prstGeom prst="rect">
            <a:avLst/>
          </a:prstGeom>
        </p:spPr>
      </p:pic>
      <p:pic>
        <p:nvPicPr>
          <p:cNvPr id="6" name="Picture 5" descr="A picture containing white, indoor, black, toilet&#10;&#10;Description automatically generated">
            <a:extLst>
              <a:ext uri="{FF2B5EF4-FFF2-40B4-BE49-F238E27FC236}">
                <a16:creationId xmlns:a16="http://schemas.microsoft.com/office/drawing/2014/main" id="{2AC733EE-999C-54DC-42D0-AB1B277AA1BD}"/>
              </a:ext>
            </a:extLst>
          </p:cNvPr>
          <p:cNvPicPr>
            <a:picLocks noChangeAspect="1"/>
          </p:cNvPicPr>
          <p:nvPr/>
        </p:nvPicPr>
        <p:blipFill>
          <a:blip r:embed="rId4"/>
          <a:stretch>
            <a:fillRect/>
          </a:stretch>
        </p:blipFill>
        <p:spPr>
          <a:xfrm>
            <a:off x="3619501" y="1028701"/>
            <a:ext cx="3390899" cy="3390899"/>
          </a:xfrm>
          <a:prstGeom prst="rect">
            <a:avLst/>
          </a:prstGeom>
        </p:spPr>
      </p:pic>
      <p:pic>
        <p:nvPicPr>
          <p:cNvPr id="8" name="Picture 7" descr="A picture containing blur&#10;&#10;Description automatically generated">
            <a:extLst>
              <a:ext uri="{FF2B5EF4-FFF2-40B4-BE49-F238E27FC236}">
                <a16:creationId xmlns:a16="http://schemas.microsoft.com/office/drawing/2014/main" id="{E20FF534-0ABE-9299-D9A7-A330527E3B47}"/>
              </a:ext>
            </a:extLst>
          </p:cNvPr>
          <p:cNvPicPr>
            <a:picLocks noChangeAspect="1"/>
          </p:cNvPicPr>
          <p:nvPr/>
        </p:nvPicPr>
        <p:blipFill>
          <a:blip r:embed="rId5"/>
          <a:stretch>
            <a:fillRect/>
          </a:stretch>
        </p:blipFill>
        <p:spPr>
          <a:xfrm>
            <a:off x="5334000" y="1028701"/>
            <a:ext cx="3390899" cy="3390899"/>
          </a:xfrm>
          <a:prstGeom prst="rect">
            <a:avLst/>
          </a:prstGeom>
        </p:spPr>
      </p:pic>
    </p:spTree>
    <p:extLst>
      <p:ext uri="{BB962C8B-B14F-4D97-AF65-F5344CB8AC3E}">
        <p14:creationId xmlns:p14="http://schemas.microsoft.com/office/powerpoint/2010/main" val="4356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004">
                                            <p:txEl>
                                              <p:pRg st="0" end="0"/>
                                            </p:txEl>
                                          </p:spTgt>
                                        </p:tgtEl>
                                        <p:attrNameLst>
                                          <p:attrName>style.visibility</p:attrName>
                                        </p:attrNameLst>
                                      </p:cBhvr>
                                      <p:to>
                                        <p:strVal val="visible"/>
                                      </p:to>
                                    </p:set>
                                    <p:animEffect transition="in" filter="fade">
                                      <p:cBhvr>
                                        <p:cTn id="17" dur="2000"/>
                                        <p:tgtEl>
                                          <p:spTgt spid="12800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8004">
                                            <p:txEl>
                                              <p:pRg st="1" end="1"/>
                                            </p:txEl>
                                          </p:spTgt>
                                        </p:tgtEl>
                                        <p:attrNameLst>
                                          <p:attrName>style.visibility</p:attrName>
                                        </p:attrNameLst>
                                      </p:cBhvr>
                                      <p:to>
                                        <p:strVal val="visible"/>
                                      </p:to>
                                    </p:set>
                                    <p:animEffect transition="in" filter="fade">
                                      <p:cBhvr>
                                        <p:cTn id="20" dur="2000"/>
                                        <p:tgtEl>
                                          <p:spTgt spid="12800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8004">
                                            <p:txEl>
                                              <p:pRg st="2" end="2"/>
                                            </p:txEl>
                                          </p:spTgt>
                                        </p:tgtEl>
                                        <p:attrNameLst>
                                          <p:attrName>style.visibility</p:attrName>
                                        </p:attrNameLst>
                                      </p:cBhvr>
                                      <p:to>
                                        <p:strVal val="visible"/>
                                      </p:to>
                                    </p:set>
                                    <p:animEffect transition="in" filter="fade">
                                      <p:cBhvr>
                                        <p:cTn id="25" dur="2000"/>
                                        <p:tgtEl>
                                          <p:spTgt spid="1280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5F233C9B-E67D-0856-39D4-223F8CDF9A7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Neptune and Uranus</a:t>
            </a:r>
          </a:p>
        </p:txBody>
      </p:sp>
      <p:sp>
        <p:nvSpPr>
          <p:cNvPr id="202755" name="Text Box 3">
            <a:extLst>
              <a:ext uri="{FF2B5EF4-FFF2-40B4-BE49-F238E27FC236}">
                <a16:creationId xmlns:a16="http://schemas.microsoft.com/office/drawing/2014/main" id="{8CB3333D-7CCE-CD54-F764-9FB5717F9B33}"/>
              </a:ext>
            </a:extLst>
          </p:cNvPr>
          <p:cNvSpPr txBox="1">
            <a:spLocks noChangeArrowheads="1"/>
          </p:cNvSpPr>
          <p:nvPr/>
        </p:nvSpPr>
        <p:spPr bwMode="auto">
          <a:xfrm>
            <a:off x="228600" y="4495800"/>
            <a:ext cx="8915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significant cloud features                                                           super bland!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internal heat source                                                     no internal heat source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clouds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observed</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seen on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Sat)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and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clouds instead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H + He only  ~10% mass of planet, unlike </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and Sat at ~90%</a:t>
            </a:r>
          </a:p>
        </p:txBody>
      </p:sp>
      <p:pic>
        <p:nvPicPr>
          <p:cNvPr id="80899" name="Picture 6" descr="AACHCVK0">
            <a:extLst>
              <a:ext uri="{FF2B5EF4-FFF2-40B4-BE49-F238E27FC236}">
                <a16:creationId xmlns:a16="http://schemas.microsoft.com/office/drawing/2014/main" id="{7BA5E11E-C366-2C06-A2EA-00C570DCF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300" y="914400"/>
            <a:ext cx="34163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descr="AACHCVM0">
            <a:extLst>
              <a:ext uri="{FF2B5EF4-FFF2-40B4-BE49-F238E27FC236}">
                <a16:creationId xmlns:a16="http://schemas.microsoft.com/office/drawing/2014/main" id="{CD56C607-4C6E-0E09-A9A5-CC1EB4C54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31863"/>
            <a:ext cx="52578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fade">
                                      <p:cBhvr>
                                        <p:cTn id="7" dur="20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fade">
                                      <p:cBhvr>
                                        <p:cTn id="12" dur="20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fade">
                                      <p:cBhvr>
                                        <p:cTn id="17" dur="2000"/>
                                        <p:tgtEl>
                                          <p:spTgt spid="2027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755">
                                            <p:txEl>
                                              <p:pRg st="3" end="3"/>
                                            </p:txEl>
                                          </p:spTgt>
                                        </p:tgtEl>
                                        <p:attrNameLst>
                                          <p:attrName>style.visibility</p:attrName>
                                        </p:attrNameLst>
                                      </p:cBhvr>
                                      <p:to>
                                        <p:strVal val="visible"/>
                                      </p:to>
                                    </p:set>
                                    <p:animEffect transition="in" filter="fade">
                                      <p:cBhvr>
                                        <p:cTn id="22" dur="2000"/>
                                        <p:tgtEl>
                                          <p:spTgt spid="2027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755">
                                            <p:txEl>
                                              <p:pRg st="5" end="5"/>
                                            </p:txEl>
                                          </p:spTgt>
                                        </p:tgtEl>
                                        <p:attrNameLst>
                                          <p:attrName>style.visibility</p:attrName>
                                        </p:attrNameLst>
                                      </p:cBhvr>
                                      <p:to>
                                        <p:strVal val="visible"/>
                                      </p:to>
                                    </p:set>
                                    <p:animEffect transition="in" filter="fade">
                                      <p:cBhvr>
                                        <p:cTn id="27" dur="2000"/>
                                        <p:tgtEl>
                                          <p:spTgt spid="2027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2946" name="Picture 1" descr="Neptune Interior-1.jpg">
            <a:extLst>
              <a:ext uri="{FF2B5EF4-FFF2-40B4-BE49-F238E27FC236}">
                <a16:creationId xmlns:a16="http://schemas.microsoft.com/office/drawing/2014/main" id="{89A4C5F0-8E6C-E038-894E-86A82C870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a:extLst>
              <a:ext uri="{FF2B5EF4-FFF2-40B4-BE49-F238E27FC236}">
                <a16:creationId xmlns:a16="http://schemas.microsoft.com/office/drawing/2014/main" id="{664E5925-12A1-11CB-18B8-0409F0C717D4}"/>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Ice Giant Structure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84994" name="Picture 1" descr="PIA02963.jpg">
            <a:extLst>
              <a:ext uri="{FF2B5EF4-FFF2-40B4-BE49-F238E27FC236}">
                <a16:creationId xmlns:a16="http://schemas.microsoft.com/office/drawing/2014/main" id="{485D2FDC-48AD-71A3-2722-64A25090C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764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A82DFDB5-405D-75AC-1999-95EEA6931CB2}"/>
              </a:ext>
            </a:extLst>
          </p:cNvPr>
          <p:cNvSpPr txBox="1">
            <a:spLocks noChangeArrowheads="1"/>
          </p:cNvSpPr>
          <p:nvPr/>
        </p:nvSpPr>
        <p:spPr bwMode="auto">
          <a:xfrm>
            <a:off x="5410200" y="4572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Uranus</a:t>
            </a:r>
          </a:p>
        </p:txBody>
      </p:sp>
      <p:sp>
        <p:nvSpPr>
          <p:cNvPr id="84996" name="Rectangle 2">
            <a:extLst>
              <a:ext uri="{FF2B5EF4-FFF2-40B4-BE49-F238E27FC236}">
                <a16:creationId xmlns:a16="http://schemas.microsoft.com/office/drawing/2014/main" id="{F056218E-BCF4-A6D1-5C40-FB7AB6C9D7B2}"/>
              </a:ext>
            </a:extLst>
          </p:cNvPr>
          <p:cNvSpPr txBox="1">
            <a:spLocks noChangeArrowheads="1"/>
          </p:cNvSpPr>
          <p:nvPr/>
        </p:nvSpPr>
        <p:spPr bwMode="auto">
          <a:xfrm>
            <a:off x="5486400" y="57150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NICMOS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1998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62C6CE0-EAFE-A6E1-EEA7-60058154B8A0}"/>
              </a:ext>
            </a:extLst>
          </p:cNvPr>
          <p:cNvSpPr txBox="1">
            <a:spLocks noChangeArrowheads="1"/>
          </p:cNvSpPr>
          <p:nvPr/>
        </p:nvSpPr>
        <p:spPr bwMode="auto">
          <a:xfrm>
            <a:off x="5410200" y="4572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Neptune</a:t>
            </a:r>
          </a:p>
        </p:txBody>
      </p:sp>
      <p:pic>
        <p:nvPicPr>
          <p:cNvPr id="87043" name="Picture 3" descr="Neptune-many.jpg">
            <a:extLst>
              <a:ext uri="{FF2B5EF4-FFF2-40B4-BE49-F238E27FC236}">
                <a16:creationId xmlns:a16="http://schemas.microsoft.com/office/drawing/2014/main" id="{CAFC4F26-5662-AAEA-76EC-E6669C636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757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2">
            <a:extLst>
              <a:ext uri="{FF2B5EF4-FFF2-40B4-BE49-F238E27FC236}">
                <a16:creationId xmlns:a16="http://schemas.microsoft.com/office/drawing/2014/main" id="{5B2D69B3-04F6-9A01-54E6-54DF8F2560AA}"/>
              </a:ext>
            </a:extLst>
          </p:cNvPr>
          <p:cNvSpPr txBox="1">
            <a:spLocks noChangeArrowheads="1"/>
          </p:cNvSpPr>
          <p:nvPr/>
        </p:nvSpPr>
        <p:spPr bwMode="auto">
          <a:xfrm>
            <a:off x="1588" y="6019800"/>
            <a:ext cx="73898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Neptune: fastest winds in SS &gt; 2000 km/hr</a:t>
            </a:r>
          </a:p>
        </p:txBody>
      </p:sp>
      <p:sp>
        <p:nvSpPr>
          <p:cNvPr id="87045" name="Rectangle 2">
            <a:extLst>
              <a:ext uri="{FF2B5EF4-FFF2-40B4-BE49-F238E27FC236}">
                <a16:creationId xmlns:a16="http://schemas.microsoft.com/office/drawing/2014/main" id="{039A82DF-87A3-F02D-494E-95760BBE4DBD}"/>
              </a:ext>
            </a:extLst>
          </p:cNvPr>
          <p:cNvSpPr txBox="1">
            <a:spLocks noChangeArrowheads="1"/>
          </p:cNvSpPr>
          <p:nvPr/>
        </p:nvSpPr>
        <p:spPr bwMode="auto">
          <a:xfrm>
            <a:off x="7483475" y="6019800"/>
            <a:ext cx="1447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20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0658852-6341-D562-EE62-488B27006ACC}"/>
              </a:ext>
            </a:extLst>
          </p:cNvPr>
          <p:cNvSpPr txBox="1">
            <a:spLocks noChangeArrowheads="1"/>
          </p:cNvSpPr>
          <p:nvPr/>
        </p:nvSpPr>
        <p:spPr bwMode="auto">
          <a:xfrm>
            <a:off x="6324600" y="1143000"/>
            <a:ext cx="2819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1/900</a:t>
            </a:r>
            <a:r>
              <a:rPr kumimoji="0" lang="en-US" altLang="en-US" sz="18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solar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Sun’s effect much weaker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165 year orbit: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changes slower than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obliquity 29</a:t>
            </a:r>
            <a:r>
              <a:rPr kumimoji="0" lang="en-US" altLang="en-US" sz="18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18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hemisphere toward Sun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brightens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 59K: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cannot reach rapid thermal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equilibrium … delayed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dynamic response of 15 yr</a:t>
            </a:r>
          </a:p>
        </p:txBody>
      </p:sp>
      <p:pic>
        <p:nvPicPr>
          <p:cNvPr id="89090" name="Picture 1" descr="Neptune-brite.jpg">
            <a:extLst>
              <a:ext uri="{FF2B5EF4-FFF2-40B4-BE49-F238E27FC236}">
                <a16:creationId xmlns:a16="http://schemas.microsoft.com/office/drawing/2014/main" id="{3E558467-C5FF-F1C5-C874-C3DF20286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64119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a:extLst>
              <a:ext uri="{FF2B5EF4-FFF2-40B4-BE49-F238E27FC236}">
                <a16:creationId xmlns:a16="http://schemas.microsoft.com/office/drawing/2014/main" id="{627C1AE2-E6B2-0329-6987-DBE171FFB62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Seasonal Forcing at Neptune</a:t>
            </a:r>
          </a:p>
        </p:txBody>
      </p:sp>
      <p:sp>
        <p:nvSpPr>
          <p:cNvPr id="89092" name="Rectangle 6">
            <a:extLst>
              <a:ext uri="{FF2B5EF4-FFF2-40B4-BE49-F238E27FC236}">
                <a16:creationId xmlns:a16="http://schemas.microsoft.com/office/drawing/2014/main" id="{E80D4E2D-81CB-9143-BB35-680B47D6EC18}"/>
              </a:ext>
            </a:extLst>
          </p:cNvPr>
          <p:cNvSpPr>
            <a:spLocks noChangeArrowheads="1"/>
          </p:cNvSpPr>
          <p:nvPr/>
        </p:nvSpPr>
        <p:spPr bwMode="auto">
          <a:xfrm>
            <a:off x="6737084" y="6183868"/>
            <a:ext cx="2215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Sromovsky</a:t>
            </a:r>
            <a:r>
              <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et al.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20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2000"/>
                                        <p:tgtEl>
                                          <p:spTgt spid="5">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20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2000"/>
                                        <p:tgtEl>
                                          <p:spTgt spid="5">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2000"/>
                                        <p:tgtEl>
                                          <p:spTgt spid="5">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2000"/>
                                        <p:tgtEl>
                                          <p:spTgt spid="5">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fade">
                                      <p:cBhvr>
                                        <p:cTn id="40" dur="2000"/>
                                        <p:tgtEl>
                                          <p:spTgt spid="5">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fade">
                                      <p:cBhvr>
                                        <p:cTn id="43" dur="20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1">
            <a:extLst>
              <a:ext uri="{FF2B5EF4-FFF2-40B4-BE49-F238E27FC236}">
                <a16:creationId xmlns:a16="http://schemas.microsoft.com/office/drawing/2014/main" id="{B57A9982-94EC-AEFC-2629-7DFD830110A5}"/>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C6F3833B-7FB9-6AD8-893C-74490329E55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Clouds</a:t>
            </a:r>
          </a:p>
        </p:txBody>
      </p:sp>
      <p:sp>
        <p:nvSpPr>
          <p:cNvPr id="274435" name="Text Box 3">
            <a:extLst>
              <a:ext uri="{FF2B5EF4-FFF2-40B4-BE49-F238E27FC236}">
                <a16:creationId xmlns:a16="http://schemas.microsoft.com/office/drawing/2014/main" id="{47C7A43D-3A75-4D61-1019-448C3B033885}"/>
              </a:ext>
            </a:extLst>
          </p:cNvPr>
          <p:cNvSpPr txBox="1">
            <a:spLocks noChangeArrowheads="1"/>
          </p:cNvSpPr>
          <p:nvPr/>
        </p:nvSpPr>
        <p:spPr bwMode="auto">
          <a:xfrm>
            <a:off x="4419600" y="838200"/>
            <a:ext cx="4495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very highest clouds	noctilucent</a:t>
            </a:r>
          </a:p>
          <a:p>
            <a:pPr eaLnBrk="1" hangingPunct="1">
              <a:spcBef>
                <a:spcPct val="0"/>
              </a:spcBef>
              <a:buFontTx/>
              <a:buNone/>
            </a:pPr>
            <a:r>
              <a:rPr lang="en-US" altLang="en-US" sz="2000" baseline="0"/>
              <a:t>50-100 km altitude	mesosphere</a:t>
            </a:r>
          </a:p>
          <a:p>
            <a:pPr eaLnBrk="1" hangingPunct="1">
              <a:spcBef>
                <a:spcPct val="0"/>
              </a:spcBef>
              <a:buFontTx/>
              <a:buNone/>
            </a:pPr>
            <a:r>
              <a:rPr lang="en-US" altLang="en-US" sz="2000" baseline="0"/>
              <a:t>composition		ice crystals</a:t>
            </a:r>
          </a:p>
          <a:p>
            <a:pPr eaLnBrk="1" hangingPunct="1">
              <a:spcBef>
                <a:spcPct val="0"/>
              </a:spcBef>
              <a:buFontTx/>
              <a:buNone/>
            </a:pPr>
            <a:r>
              <a:rPr lang="en-US" altLang="en-US" sz="2000" baseline="0"/>
              <a:t>		       (nucleation on dust)</a:t>
            </a:r>
          </a:p>
          <a:p>
            <a:pPr eaLnBrk="1" hangingPunct="1">
              <a:spcBef>
                <a:spcPct val="0"/>
              </a:spcBef>
              <a:buFontTx/>
              <a:buNone/>
            </a:pPr>
            <a:r>
              <a:rPr lang="en-US" altLang="en-US" sz="2000" baseline="0"/>
              <a:t>summer only		H</a:t>
            </a:r>
            <a:r>
              <a:rPr lang="en-US" altLang="en-US" sz="2000"/>
              <a:t>2</a:t>
            </a:r>
            <a:r>
              <a:rPr lang="en-US" altLang="en-US" sz="2000" baseline="0"/>
              <a:t>O convected</a:t>
            </a:r>
          </a:p>
          <a:p>
            <a:pPr eaLnBrk="1" hangingPunct="1">
              <a:spcBef>
                <a:spcPct val="0"/>
              </a:spcBef>
              <a:buFontTx/>
              <a:buNone/>
            </a:pPr>
            <a:endParaRPr lang="en-US" altLang="en-US" sz="2000" baseline="0"/>
          </a:p>
          <a:p>
            <a:pPr eaLnBrk="1" hangingPunct="1">
              <a:spcBef>
                <a:spcPct val="0"/>
              </a:spcBef>
              <a:buFontTx/>
              <a:buNone/>
            </a:pPr>
            <a:r>
              <a:rPr lang="en-US" altLang="en-US" sz="2000" baseline="0"/>
              <a:t>dust  (from volcanoes?  meteorites?)</a:t>
            </a:r>
          </a:p>
          <a:p>
            <a:pPr eaLnBrk="1" hangingPunct="1">
              <a:spcBef>
                <a:spcPct val="0"/>
              </a:spcBef>
              <a:buFontTx/>
              <a:buNone/>
            </a:pPr>
            <a:r>
              <a:rPr lang="en-US" altLang="en-US" sz="2000" baseline="0"/>
              <a:t>spreading south  (global warming?)</a:t>
            </a:r>
          </a:p>
        </p:txBody>
      </p:sp>
      <p:pic>
        <p:nvPicPr>
          <p:cNvPr id="103427" name="Picture 4" descr="earth">
            <a:extLst>
              <a:ext uri="{FF2B5EF4-FFF2-40B4-BE49-F238E27FC236}">
                <a16:creationId xmlns:a16="http://schemas.microsoft.com/office/drawing/2014/main" id="{2698DAD4-42FB-68E1-6D2A-7C62E1E11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1363"/>
            <a:ext cx="36576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5" descr="earth">
            <a:extLst>
              <a:ext uri="{FF2B5EF4-FFF2-40B4-BE49-F238E27FC236}">
                <a16:creationId xmlns:a16="http://schemas.microsoft.com/office/drawing/2014/main" id="{716B84CA-2D2C-8DEF-FC6D-3BA0948B9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657600"/>
            <a:ext cx="54864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4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fade">
                                      <p:cBhvr>
                                        <p:cTn id="11" dur="20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E9B8A7D-9A7B-BE49-B05C-936E8340EC7D}"/>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29 SEP</a:t>
            </a:r>
            <a:endParaRPr lang="en-US" altLang="en-US" dirty="0">
              <a:ea typeface="ＭＳ Ｐゴシック" panose="020B0600070205080204" pitchFamily="34" charset="-128"/>
            </a:endParaRPr>
          </a:p>
        </p:txBody>
      </p:sp>
      <p:sp>
        <p:nvSpPr>
          <p:cNvPr id="56322" name="Text Box 3">
            <a:extLst>
              <a:ext uri="{FF2B5EF4-FFF2-40B4-BE49-F238E27FC236}">
                <a16:creationId xmlns:a16="http://schemas.microsoft.com/office/drawing/2014/main" id="{369AD478-AD48-C881-C799-3A23462F6463}"/>
              </a:ext>
            </a:extLst>
          </p:cNvPr>
          <p:cNvSpPr txBox="1">
            <a:spLocks noChangeArrowheads="1"/>
          </p:cNvSpPr>
          <p:nvPr/>
        </p:nvSpPr>
        <p:spPr bwMode="auto">
          <a:xfrm>
            <a:off x="152400" y="990600"/>
            <a:ext cx="8839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Give any feature seen in the spectrum of a Solar System object (not the Sun) that</a:t>
            </a:r>
          </a:p>
          <a:p>
            <a:pPr eaLnBrk="1" hangingPunct="1">
              <a:spcBef>
                <a:spcPct val="0"/>
              </a:spcBef>
              <a:buFontTx/>
              <a:buNone/>
            </a:pPr>
            <a:r>
              <a:rPr lang="en-US" altLang="en-US" sz="2000" baseline="0" dirty="0">
                <a:solidFill>
                  <a:srgbClr val="000000"/>
                </a:solidFill>
              </a:rPr>
              <a:t>makes that object’s emitted spectrum NOT a blackbody.  Give the atomic/molecular</a:t>
            </a:r>
          </a:p>
          <a:p>
            <a:pPr eaLnBrk="1" hangingPunct="1">
              <a:spcBef>
                <a:spcPct val="0"/>
              </a:spcBef>
              <a:buFontTx/>
              <a:buNone/>
            </a:pPr>
            <a:r>
              <a:rPr lang="en-US" altLang="en-US" sz="2000" baseline="0" dirty="0">
                <a:solidFill>
                  <a:srgbClr val="000000"/>
                </a:solidFill>
              </a:rPr>
              <a:t>species and wavelength affected, e.g., CO</a:t>
            </a:r>
            <a:r>
              <a:rPr lang="en-US" altLang="en-US" sz="2000" dirty="0">
                <a:solidFill>
                  <a:srgbClr val="000000"/>
                </a:solidFill>
              </a:rPr>
              <a:t>2</a:t>
            </a:r>
            <a:r>
              <a:rPr lang="en-US" altLang="en-US" sz="2000" baseline="0" dirty="0">
                <a:solidFill>
                  <a:srgbClr val="000000"/>
                </a:solidFill>
              </a:rPr>
              <a:t> as an absorber on Earth at 15 microns.</a:t>
            </a:r>
            <a:endParaRPr lang="en-US" altLang="en-US" sz="1600" baseline="0" dirty="0">
              <a:solidFill>
                <a:srgbClr val="000000"/>
              </a:solidFill>
            </a:endParaRPr>
          </a:p>
          <a:p>
            <a:pPr eaLnBrk="1" hangingPunct="1">
              <a:spcBef>
                <a:spcPct val="0"/>
              </a:spcBef>
              <a:buFontTx/>
              <a:buNone/>
            </a:pPr>
            <a:r>
              <a:rPr lang="en-US" altLang="en-US" sz="1600" baseline="0" dirty="0">
                <a:solidFill>
                  <a:srgbClr val="000000"/>
                </a:solidFill>
              </a:rPr>
              <a:t>1.</a:t>
            </a:r>
          </a:p>
          <a:p>
            <a:pPr eaLnBrk="1" hangingPunct="1">
              <a:spcBef>
                <a:spcPct val="0"/>
              </a:spcBef>
              <a:buFontTx/>
              <a:buNone/>
            </a:pPr>
            <a:r>
              <a:rPr lang="en-US" altLang="en-US" sz="1600" baseline="0" dirty="0">
                <a:solidFill>
                  <a:srgbClr val="000000"/>
                </a:solidFill>
              </a:rPr>
              <a:t>2.</a:t>
            </a:r>
          </a:p>
          <a:p>
            <a:pPr eaLnBrk="1" hangingPunct="1">
              <a:spcBef>
                <a:spcPct val="0"/>
              </a:spcBef>
              <a:buFontTx/>
              <a:buNone/>
            </a:pPr>
            <a:r>
              <a:rPr lang="en-US" altLang="en-US" sz="1600" baseline="0" dirty="0">
                <a:solidFill>
                  <a:srgbClr val="000000"/>
                </a:solidFill>
              </a:rPr>
              <a:t>3.</a:t>
            </a:r>
          </a:p>
          <a:p>
            <a:pPr eaLnBrk="1" hangingPunct="1">
              <a:spcBef>
                <a:spcPct val="0"/>
              </a:spcBef>
              <a:buFontTx/>
              <a:buNone/>
            </a:pPr>
            <a:r>
              <a:rPr lang="en-US" altLang="en-US" sz="1600" baseline="0" dirty="0">
                <a:solidFill>
                  <a:srgbClr val="000000"/>
                </a:solidFill>
              </a:rPr>
              <a:t>4.</a:t>
            </a:r>
          </a:p>
          <a:p>
            <a:pPr eaLnBrk="1" hangingPunct="1">
              <a:spcBef>
                <a:spcPct val="0"/>
              </a:spcBef>
              <a:buFontTx/>
              <a:buNone/>
            </a:pPr>
            <a:r>
              <a:rPr lang="en-US" altLang="en-US" sz="1600" baseline="0" dirty="0">
                <a:solidFill>
                  <a:srgbClr val="000000"/>
                </a:solidFill>
              </a:rPr>
              <a:t>5.</a:t>
            </a:r>
          </a:p>
          <a:p>
            <a:pPr eaLnBrk="1" hangingPunct="1">
              <a:spcBef>
                <a:spcPct val="0"/>
              </a:spcBef>
              <a:buFontTx/>
              <a:buNone/>
            </a:pPr>
            <a:r>
              <a:rPr lang="en-US" altLang="en-US" sz="1600" baseline="0" dirty="0">
                <a:solidFill>
                  <a:srgbClr val="000000"/>
                </a:solidFill>
              </a:rPr>
              <a:t>6.</a:t>
            </a:r>
          </a:p>
          <a:p>
            <a:pPr eaLnBrk="1" hangingPunct="1">
              <a:spcBef>
                <a:spcPct val="0"/>
              </a:spcBef>
              <a:buFontTx/>
              <a:buNone/>
            </a:pPr>
            <a:r>
              <a:rPr lang="en-US" altLang="en-US" sz="1600" baseline="0" dirty="0">
                <a:solidFill>
                  <a:srgbClr val="000000"/>
                </a:solidFill>
              </a:rPr>
              <a:t>7.</a:t>
            </a:r>
          </a:p>
          <a:p>
            <a:pPr eaLnBrk="1" hangingPunct="1">
              <a:spcBef>
                <a:spcPct val="0"/>
              </a:spcBef>
              <a:buFontTx/>
              <a:buNone/>
            </a:pPr>
            <a:r>
              <a:rPr lang="en-US" altLang="en-US" sz="1600" baseline="0" dirty="0">
                <a:solidFill>
                  <a:srgbClr val="000000"/>
                </a:solidFill>
              </a:rPr>
              <a:t>8.</a:t>
            </a:r>
          </a:p>
          <a:p>
            <a:pPr eaLnBrk="1" hangingPunct="1">
              <a:spcBef>
                <a:spcPct val="0"/>
              </a:spcBef>
              <a:buFontTx/>
              <a:buNone/>
            </a:pPr>
            <a:r>
              <a:rPr lang="en-US" altLang="en-US" sz="1600" baseline="0" dirty="0">
                <a:solidFill>
                  <a:srgbClr val="000000"/>
                </a:solidFill>
              </a:rPr>
              <a:t>9.</a:t>
            </a:r>
          </a:p>
          <a:p>
            <a:pPr eaLnBrk="1" hangingPunct="1">
              <a:spcBef>
                <a:spcPct val="0"/>
              </a:spcBef>
              <a:buFontTx/>
              <a:buNone/>
            </a:pPr>
            <a:r>
              <a:rPr lang="en-US" altLang="en-US" sz="1600" baseline="0" dirty="0">
                <a:solidFill>
                  <a:srgbClr val="000000"/>
                </a:solidFill>
              </a:rPr>
              <a:t>10.</a:t>
            </a:r>
          </a:p>
          <a:p>
            <a:pPr eaLnBrk="1" hangingPunct="1">
              <a:spcBef>
                <a:spcPct val="0"/>
              </a:spcBef>
              <a:buFontTx/>
              <a:buNone/>
            </a:pPr>
            <a:r>
              <a:rPr lang="en-US" altLang="en-US" sz="1600" baseline="0" dirty="0">
                <a:solidFill>
                  <a:srgbClr val="000000"/>
                </a:solidFill>
              </a:rPr>
              <a:t>11.</a:t>
            </a:r>
          </a:p>
          <a:p>
            <a:pPr eaLnBrk="1" hangingPunct="1">
              <a:spcBef>
                <a:spcPct val="0"/>
              </a:spcBef>
              <a:buFontTx/>
              <a:buNone/>
            </a:pPr>
            <a:r>
              <a:rPr lang="en-US" altLang="en-US" sz="1600" baseline="0" dirty="0">
                <a:solidFill>
                  <a:srgbClr val="000000"/>
                </a:solidFill>
              </a:rPr>
              <a:t>12.</a:t>
            </a:r>
          </a:p>
          <a:p>
            <a:pPr eaLnBrk="1" hangingPunct="1">
              <a:spcBef>
                <a:spcPct val="0"/>
              </a:spcBef>
              <a:buFontTx/>
              <a:buNone/>
            </a:pPr>
            <a:r>
              <a:rPr lang="en-US" altLang="en-US" sz="1600" baseline="0" dirty="0">
                <a:solidFill>
                  <a:srgbClr val="000000"/>
                </a:solidFill>
              </a:rPr>
              <a:t>13. </a:t>
            </a:r>
          </a:p>
          <a:p>
            <a:pPr eaLnBrk="1" hangingPunct="1">
              <a:spcBef>
                <a:spcPct val="0"/>
              </a:spcBef>
              <a:buFontTx/>
              <a:buNone/>
            </a:pPr>
            <a:r>
              <a:rPr lang="en-US" altLang="en-US" sz="1600" baseline="0" dirty="0">
                <a:solidFill>
                  <a:srgbClr val="000000"/>
                </a:solidFill>
              </a:rPr>
              <a:t>14.</a:t>
            </a:r>
          </a:p>
          <a:p>
            <a:pPr eaLnBrk="1" hangingPunct="1">
              <a:spcBef>
                <a:spcPct val="0"/>
              </a:spcBef>
              <a:buFontTx/>
              <a:buNone/>
            </a:pPr>
            <a:r>
              <a:rPr lang="en-US" altLang="en-US" sz="1600" baseline="0" dirty="0">
                <a:solidFill>
                  <a:srgbClr val="000000"/>
                </a:solidFill>
              </a:rPr>
              <a:t>15.</a:t>
            </a:r>
          </a:p>
          <a:p>
            <a:pPr eaLnBrk="1" hangingPunct="1">
              <a:spcBef>
                <a:spcPct val="0"/>
              </a:spcBef>
              <a:buFontTx/>
              <a:buNone/>
            </a:pPr>
            <a:r>
              <a:rPr lang="en-US" altLang="en-US" sz="1600" baseline="0" dirty="0">
                <a:solidFill>
                  <a:srgbClr val="000000"/>
                </a:solidFill>
              </a:rPr>
              <a:t>16.</a:t>
            </a:r>
          </a:p>
          <a:p>
            <a:pPr eaLnBrk="1" hangingPunct="1">
              <a:spcBef>
                <a:spcPct val="0"/>
              </a:spcBef>
              <a:buFontTx/>
              <a:buNone/>
            </a:pPr>
            <a:r>
              <a:rPr lang="en-US" altLang="en-US" sz="1600" baseline="0" dirty="0">
                <a:solidFill>
                  <a:srgbClr val="000000"/>
                </a:solidFill>
              </a:rPr>
              <a:t>17.</a:t>
            </a:r>
          </a:p>
          <a:p>
            <a:pPr eaLnBrk="1" hangingPunct="1">
              <a:spcBef>
                <a:spcPct val="0"/>
              </a:spcBef>
              <a:buFontTx/>
              <a:buNone/>
            </a:pPr>
            <a:r>
              <a:rPr lang="en-US" altLang="en-US" sz="1600" baseline="0" dirty="0">
                <a:solidFill>
                  <a:srgbClr val="000000"/>
                </a:solidFill>
              </a:rPr>
              <a:t>18.</a:t>
            </a:r>
          </a:p>
          <a:p>
            <a:pPr eaLnBrk="1" hangingPunct="1">
              <a:spcBef>
                <a:spcPct val="0"/>
              </a:spcBef>
              <a:buFontTx/>
              <a:buNone/>
            </a:pPr>
            <a:r>
              <a:rPr lang="en-US" altLang="en-US" sz="1600" baseline="0" dirty="0">
                <a:solidFill>
                  <a:srgbClr val="000000"/>
                </a:solidFill>
              </a:rPr>
              <a:t>19.</a:t>
            </a:r>
          </a:p>
          <a:p>
            <a:pPr eaLnBrk="1" hangingPunct="1">
              <a:spcBef>
                <a:spcPct val="0"/>
              </a:spcBef>
              <a:buFontTx/>
              <a:buNone/>
            </a:pPr>
            <a:r>
              <a:rPr lang="en-US" altLang="en-US" sz="1600" baseline="0" dirty="0">
                <a:solidFill>
                  <a:srgbClr val="000000"/>
                </a:solidFill>
              </a:rPr>
              <a:t>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D13186B-BCF4-4C81-35F4-B6F69FCA450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44F7A10F-5D36-6E66-6566-4213694C28B2}"/>
              </a:ext>
            </a:extLst>
          </p:cNvPr>
          <p:cNvSpPr txBox="1">
            <a:spLocks noChangeArrowheads="1"/>
          </p:cNvSpPr>
          <p:nvPr/>
        </p:nvSpPr>
        <p:spPr bwMode="auto">
          <a:xfrm>
            <a:off x="1179272" y="1266825"/>
            <a:ext cx="668227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t>In which layer of the Earth’s atmosphere do we live?</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troposphere</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Which Jovian planet has the deepest atmosphere </a:t>
            </a:r>
          </a:p>
          <a:p>
            <a:pPr algn="ctr" eaLnBrk="1" hangingPunct="1">
              <a:spcBef>
                <a:spcPct val="0"/>
              </a:spcBef>
              <a:buFontTx/>
              <a:buNone/>
            </a:pPr>
            <a:r>
              <a:rPr lang="en-US" altLang="en-US" sz="2400" baseline="0" dirty="0"/>
              <a:t>relative to planet radius?</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Saturn</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What molecule comprises more than 1% of </a:t>
            </a:r>
          </a:p>
          <a:p>
            <a:pPr algn="ctr" eaLnBrk="1" hangingPunct="1">
              <a:spcBef>
                <a:spcPct val="0"/>
              </a:spcBef>
              <a:buFontTx/>
              <a:buNone/>
            </a:pPr>
            <a:r>
              <a:rPr lang="en-US" altLang="en-US" sz="2400" baseline="0" dirty="0"/>
              <a:t>Titan’s and Uranus’ atmospheres?</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CH</a:t>
            </a:r>
            <a:r>
              <a:rPr lang="en-US" altLang="en-US" sz="2400" dirty="0">
                <a:solidFill>
                  <a:srgbClr val="00B05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6852">
                                            <p:txEl>
                                              <p:pRg st="5" end="5"/>
                                            </p:txEl>
                                          </p:spTgt>
                                        </p:tgtEl>
                                        <p:attrNameLst>
                                          <p:attrName>style.visibility</p:attrName>
                                        </p:attrNameLst>
                                      </p:cBhvr>
                                      <p:to>
                                        <p:strVal val="visible"/>
                                      </p:to>
                                    </p:set>
                                    <p:animEffect transition="in" filter="fade">
                                      <p:cBhvr>
                                        <p:cTn id="25" dur="2000"/>
                                        <p:tgtEl>
                                          <p:spTgt spid="206852">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06852">
                                            <p:txEl>
                                              <p:pRg st="6" end="6"/>
                                            </p:txEl>
                                          </p:spTgt>
                                        </p:tgtEl>
                                        <p:attrNameLst>
                                          <p:attrName>style.visibility</p:attrName>
                                        </p:attrNameLst>
                                      </p:cBhvr>
                                      <p:to>
                                        <p:strVal val="visible"/>
                                      </p:to>
                                    </p:set>
                                    <p:animEffect transition="in" filter="fade">
                                      <p:cBhvr>
                                        <p:cTn id="30" dur="2000"/>
                                        <p:tgtEl>
                                          <p:spTgt spid="206852">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06852">
                                            <p:txEl>
                                              <p:pRg st="7" end="7"/>
                                            </p:txEl>
                                          </p:spTgt>
                                        </p:tgtEl>
                                        <p:attrNameLst>
                                          <p:attrName>style.visibility</p:attrName>
                                        </p:attrNameLst>
                                      </p:cBhvr>
                                      <p:to>
                                        <p:strVal val="visible"/>
                                      </p:to>
                                    </p:set>
                                    <p:animEffect transition="in" filter="fade">
                                      <p:cBhvr>
                                        <p:cTn id="35" dur="2000"/>
                                        <p:tgtEl>
                                          <p:spTgt spid="206852">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06852">
                                            <p:txEl>
                                              <p:pRg st="9" end="9"/>
                                            </p:txEl>
                                          </p:spTgt>
                                        </p:tgtEl>
                                        <p:attrNameLst>
                                          <p:attrName>style.visibility</p:attrName>
                                        </p:attrNameLst>
                                      </p:cBhvr>
                                      <p:to>
                                        <p:strVal val="visible"/>
                                      </p:to>
                                    </p:set>
                                    <p:animEffect transition="in" filter="fade">
                                      <p:cBhvr>
                                        <p:cTn id="40" dur="2000"/>
                                        <p:tgtEl>
                                          <p:spTgt spid="206852">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6852">
                                            <p:txEl>
                                              <p:pRg st="10" end="10"/>
                                            </p:txEl>
                                          </p:spTgt>
                                        </p:tgtEl>
                                        <p:attrNameLst>
                                          <p:attrName>style.visibility</p:attrName>
                                        </p:attrNameLst>
                                      </p:cBhvr>
                                      <p:to>
                                        <p:strVal val="visible"/>
                                      </p:to>
                                    </p:set>
                                    <p:animEffect transition="in" filter="fade">
                                      <p:cBhvr>
                                        <p:cTn id="43" dur="2000"/>
                                        <p:tgtEl>
                                          <p:spTgt spid="206852">
                                            <p:txEl>
                                              <p:pRg st="10" end="1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06852">
                                            <p:txEl>
                                              <p:pRg st="11" end="11"/>
                                            </p:txEl>
                                          </p:spTgt>
                                        </p:tgtEl>
                                        <p:attrNameLst>
                                          <p:attrName>style.visibility</p:attrName>
                                        </p:attrNameLst>
                                      </p:cBhvr>
                                      <p:to>
                                        <p:strVal val="visible"/>
                                      </p:to>
                                    </p:set>
                                    <p:animEffect transition="in" filter="fade">
                                      <p:cBhvr>
                                        <p:cTn id="48" dur="2000"/>
                                        <p:tgtEl>
                                          <p:spTgt spid="206852">
                                            <p:txEl>
                                              <p:pRg st="11" end="1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06852">
                                            <p:txEl>
                                              <p:pRg st="12" end="12"/>
                                            </p:txEl>
                                          </p:spTgt>
                                        </p:tgtEl>
                                        <p:attrNameLst>
                                          <p:attrName>style.visibility</p:attrName>
                                        </p:attrNameLst>
                                      </p:cBhvr>
                                      <p:to>
                                        <p:strVal val="visible"/>
                                      </p:to>
                                    </p:set>
                                    <p:animEffect transition="in" filter="fade">
                                      <p:cBhvr>
                                        <p:cTn id="53" dur="2000"/>
                                        <p:tgtEl>
                                          <p:spTgt spid="20685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84994" name="Picture 7" descr="titan">
            <a:extLst>
              <a:ext uri="{FF2B5EF4-FFF2-40B4-BE49-F238E27FC236}">
                <a16:creationId xmlns:a16="http://schemas.microsoft.com/office/drawing/2014/main" id="{85863998-4471-C706-9846-5550EDD14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5875"/>
            <a:ext cx="597217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water, green, pond, bird&#10;&#10;Description automatically generated">
            <a:extLst>
              <a:ext uri="{FF2B5EF4-FFF2-40B4-BE49-F238E27FC236}">
                <a16:creationId xmlns:a16="http://schemas.microsoft.com/office/drawing/2014/main" id="{FBC46D48-32BE-69D0-F1E7-4223E4625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1" y="920281"/>
            <a:ext cx="6858000" cy="52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a:extLst>
              <a:ext uri="{FF2B5EF4-FFF2-40B4-BE49-F238E27FC236}">
                <a16:creationId xmlns:a16="http://schemas.microsoft.com/office/drawing/2014/main" id="{2DCB2676-F638-5286-409A-06FA10729A49}"/>
              </a:ext>
            </a:extLst>
          </p:cNvPr>
          <p:cNvSpPr>
            <a:spLocks noGrp="1" noChangeArrowheads="1"/>
          </p:cNvSpPr>
          <p:nvPr>
            <p:ph type="title"/>
          </p:nvPr>
        </p:nvSpPr>
        <p:spPr>
          <a:xfrm>
            <a:off x="6019800" y="0"/>
            <a:ext cx="3048000" cy="838200"/>
          </a:xfrm>
        </p:spPr>
        <p:txBody>
          <a:bodyPr/>
          <a:lstStyle/>
          <a:p>
            <a:pPr eaLnBrk="1" hangingPunct="1"/>
            <a:r>
              <a:rPr lang="en-US" altLang="en-US" b="1">
                <a:solidFill>
                  <a:schemeClr val="bg1"/>
                </a:solidFill>
                <a:ea typeface="ＭＳ Ｐゴシック" panose="020B0600070205080204" pitchFamily="34" charset="-128"/>
              </a:rPr>
              <a:t>Titan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8EA93803-1B2F-2C8F-13BB-00171F8611BA}"/>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Titan</a:t>
            </a:r>
          </a:p>
        </p:txBody>
      </p:sp>
      <p:sp>
        <p:nvSpPr>
          <p:cNvPr id="238595" name="Text Box 3">
            <a:extLst>
              <a:ext uri="{FF2B5EF4-FFF2-40B4-BE49-F238E27FC236}">
                <a16:creationId xmlns:a16="http://schemas.microsoft.com/office/drawing/2014/main" id="{9AE195C8-A0B8-5B62-7F1C-E0C3AE03191B}"/>
              </a:ext>
            </a:extLst>
          </p:cNvPr>
          <p:cNvSpPr txBox="1">
            <a:spLocks noChangeArrowheads="1"/>
          </p:cNvSpPr>
          <p:nvPr/>
        </p:nvSpPr>
        <p:spPr bwMode="auto">
          <a:xfrm>
            <a:off x="4648200" y="762000"/>
            <a:ext cx="4343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MESO/THERMO: hydrocarbon cooling, 		    (HCN) so T drops</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STRATO: up to 177K</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TROPO: clouds … and rain?</a:t>
            </a:r>
          </a:p>
          <a:p>
            <a:pPr algn="ctr" eaLnBrk="1" hangingPunct="1">
              <a:spcBef>
                <a:spcPct val="0"/>
              </a:spcBef>
              <a:buFontTx/>
              <a:buNone/>
            </a:pPr>
            <a:r>
              <a:rPr lang="en-US" altLang="en-US" sz="2000" b="1" i="1" baseline="0">
                <a:solidFill>
                  <a:srgbClr val="FF0000"/>
                </a:solidFill>
              </a:rPr>
              <a:t>similar overall atm structure to Earth </a:t>
            </a:r>
          </a:p>
          <a:p>
            <a:pPr algn="ctr" eaLnBrk="1" hangingPunct="1">
              <a:spcBef>
                <a:spcPct val="0"/>
              </a:spcBef>
              <a:buFontTx/>
              <a:buNone/>
            </a:pPr>
            <a:r>
              <a:rPr lang="en-US" altLang="en-US" sz="2000" b="1" i="1" baseline="0">
                <a:solidFill>
                  <a:srgbClr val="FF0000"/>
                </a:solidFill>
              </a:rPr>
              <a:t>although deeper</a:t>
            </a:r>
          </a:p>
        </p:txBody>
      </p:sp>
      <p:pic>
        <p:nvPicPr>
          <p:cNvPr id="87043" name="Picture 4" descr="AACHCVA0">
            <a:extLst>
              <a:ext uri="{FF2B5EF4-FFF2-40B4-BE49-F238E27FC236}">
                <a16:creationId xmlns:a16="http://schemas.microsoft.com/office/drawing/2014/main" id="{84EED1C9-943A-8063-95F8-A99045405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17600"/>
            <a:ext cx="4281488"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8595">
                                            <p:txEl>
                                              <p:pRg st="14" end="14"/>
                                            </p:txEl>
                                          </p:spTgt>
                                        </p:tgtEl>
                                        <p:attrNameLst>
                                          <p:attrName>style.visibility</p:attrName>
                                        </p:attrNameLst>
                                      </p:cBhvr>
                                      <p:to>
                                        <p:strVal val="visible"/>
                                      </p:to>
                                    </p:set>
                                    <p:animEffect transition="in" filter="fade">
                                      <p:cBhvr>
                                        <p:cTn id="7" dur="2000"/>
                                        <p:tgtEl>
                                          <p:spTgt spid="238595">
                                            <p:txEl>
                                              <p:pRg st="14" end="1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595">
                                            <p:txEl>
                                              <p:pRg st="15" end="15"/>
                                            </p:txEl>
                                          </p:spTgt>
                                        </p:tgtEl>
                                        <p:attrNameLst>
                                          <p:attrName>style.visibility</p:attrName>
                                        </p:attrNameLst>
                                      </p:cBhvr>
                                      <p:to>
                                        <p:strVal val="visible"/>
                                      </p:to>
                                    </p:set>
                                    <p:animEffect transition="in" filter="fade">
                                      <p:cBhvr>
                                        <p:cTn id="10" dur="2000"/>
                                        <p:tgtEl>
                                          <p:spTgt spid="238595">
                                            <p:txEl>
                                              <p:pRg st="15" end="1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8595">
                                            <p:txEl>
                                              <p:pRg st="16" end="16"/>
                                            </p:txEl>
                                          </p:spTgt>
                                        </p:tgtEl>
                                        <p:attrNameLst>
                                          <p:attrName>style.visibility</p:attrName>
                                        </p:attrNameLst>
                                      </p:cBhvr>
                                      <p:to>
                                        <p:strVal val="visible"/>
                                      </p:to>
                                    </p:set>
                                    <p:animEffect transition="in" filter="fade">
                                      <p:cBhvr>
                                        <p:cTn id="13" dur="2000"/>
                                        <p:tgtEl>
                                          <p:spTgt spid="238595">
                                            <p:txEl>
                                              <p:pRg st="16" end="1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38595">
                                            <p:txEl>
                                              <p:pRg st="8" end="8"/>
                                            </p:txEl>
                                          </p:spTgt>
                                        </p:tgtEl>
                                        <p:attrNameLst>
                                          <p:attrName>style.visibility</p:attrName>
                                        </p:attrNameLst>
                                      </p:cBhvr>
                                      <p:to>
                                        <p:strVal val="visible"/>
                                      </p:to>
                                    </p:set>
                                    <p:animEffect transition="in" filter="fade">
                                      <p:cBhvr>
                                        <p:cTn id="18" dur="2000"/>
                                        <p:tgtEl>
                                          <p:spTgt spid="238595">
                                            <p:txEl>
                                              <p:pRg st="8" end="8"/>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38595">
                                            <p:txEl>
                                              <p:pRg st="1" end="1"/>
                                            </p:txEl>
                                          </p:spTgt>
                                        </p:tgtEl>
                                        <p:attrNameLst>
                                          <p:attrName>style.visibility</p:attrName>
                                        </p:attrNameLst>
                                      </p:cBhvr>
                                      <p:to>
                                        <p:strVal val="visible"/>
                                      </p:to>
                                    </p:set>
                                    <p:animEffect transition="in" filter="fade">
                                      <p:cBhvr>
                                        <p:cTn id="23" dur="2000"/>
                                        <p:tgtEl>
                                          <p:spTgt spid="238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4DC4846D-B9F4-6DCC-DEB1-23B8FFB6736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Titan vs. Earth : height</a:t>
            </a:r>
          </a:p>
        </p:txBody>
      </p:sp>
      <p:pic>
        <p:nvPicPr>
          <p:cNvPr id="89090" name="Picture 3" descr="AACHCOR0">
            <a:extLst>
              <a:ext uri="{FF2B5EF4-FFF2-40B4-BE49-F238E27FC236}">
                <a16:creationId xmlns:a16="http://schemas.microsoft.com/office/drawing/2014/main" id="{540D42AB-7487-823C-3867-266AE8706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76800"/>
            <a:ext cx="4292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AACHCVA0">
            <a:extLst>
              <a:ext uri="{FF2B5EF4-FFF2-40B4-BE49-F238E27FC236}">
                <a16:creationId xmlns:a16="http://schemas.microsoft.com/office/drawing/2014/main" id="{FEE041D5-A067-963B-8D03-73CD58FCA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838200"/>
            <a:ext cx="46307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8DF65522-F7CE-D968-F41F-987E53C82B6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Titan vs. Earth : pressure</a:t>
            </a:r>
          </a:p>
        </p:txBody>
      </p:sp>
      <p:pic>
        <p:nvPicPr>
          <p:cNvPr id="91138" name="Picture 3" descr="AACHCOR0">
            <a:extLst>
              <a:ext uri="{FF2B5EF4-FFF2-40B4-BE49-F238E27FC236}">
                <a16:creationId xmlns:a16="http://schemas.microsoft.com/office/drawing/2014/main" id="{237FEB07-3041-B5EC-E16D-BDE78095D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12800"/>
            <a:ext cx="42926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AACHCVA0">
            <a:extLst>
              <a:ext uri="{FF2B5EF4-FFF2-40B4-BE49-F238E27FC236}">
                <a16:creationId xmlns:a16="http://schemas.microsoft.com/office/drawing/2014/main" id="{2E25B272-144C-D058-BB49-A2D272911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447800"/>
            <a:ext cx="46307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6113</TotalTime>
  <Words>2658</Words>
  <Application>Microsoft Macintosh PowerPoint</Application>
  <PresentationFormat>On-screen Show (4:3)</PresentationFormat>
  <Paragraphs>414</Paragraphs>
  <Slides>38</Slides>
  <Notes>38</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38</vt:i4>
      </vt:variant>
    </vt:vector>
  </HeadingPairs>
  <TitlesOfParts>
    <vt:vector size="47" baseType="lpstr">
      <vt:lpstr>AGaramond, Garamond, Times New </vt:lpstr>
      <vt:lpstr>Arial</vt:lpstr>
      <vt:lpstr>Calibri</vt:lpstr>
      <vt:lpstr>Times New Roman</vt:lpstr>
      <vt:lpstr>Univers Std 57 Condensed, Arial</vt:lpstr>
      <vt:lpstr>Default Design</vt:lpstr>
      <vt:lpstr>2_Default Design</vt:lpstr>
      <vt:lpstr>3_Default Design</vt:lpstr>
      <vt:lpstr>1_Default Design</vt:lpstr>
      <vt:lpstr>PowerPoint Presentation</vt:lpstr>
      <vt:lpstr>Planetary Atmospheres II</vt:lpstr>
      <vt:lpstr>Planetary Atmospheres II</vt:lpstr>
      <vt:lpstr>Solar System Explorers: 29 SEP</vt:lpstr>
      <vt:lpstr>SSE!</vt:lpstr>
      <vt:lpstr>Titan</vt:lpstr>
      <vt:lpstr>Titan</vt:lpstr>
      <vt:lpstr>Titan vs. Earth : height</vt:lpstr>
      <vt:lpstr>Titan vs. Earth : pressure</vt:lpstr>
      <vt:lpstr>Titan’s Atmosphere</vt:lpstr>
      <vt:lpstr>Terrestrial Atmospheres</vt:lpstr>
      <vt:lpstr>Atmospheric Composition</vt:lpstr>
      <vt:lpstr>Terrestrial Compositions</vt:lpstr>
      <vt:lpstr>SSE!</vt:lpstr>
      <vt:lpstr>Terrestrial Atm Highlights</vt:lpstr>
      <vt:lpstr>PowerPoint Presentation</vt:lpstr>
      <vt:lpstr>Jupiter</vt:lpstr>
      <vt:lpstr>PowerPoint Presentation</vt:lpstr>
      <vt:lpstr>Jupiter</vt:lpstr>
      <vt:lpstr>Jupiter</vt:lpstr>
      <vt:lpstr>Galileo Probe into Jupiter</vt:lpstr>
      <vt:lpstr>Jupiter</vt:lpstr>
      <vt:lpstr>Jupiter</vt:lpstr>
      <vt:lpstr>Saturn</vt:lpstr>
      <vt:lpstr>Saturn’s North Pole</vt:lpstr>
      <vt:lpstr>Saturn’s Polar Vortex</vt:lpstr>
      <vt:lpstr>Weather: Jovians</vt:lpstr>
      <vt:lpstr>Jupiter vs. Saturn: pressure</vt:lpstr>
      <vt:lpstr>Jupiter vs. Saturn: height</vt:lpstr>
      <vt:lpstr>Wind Speeds</vt:lpstr>
      <vt:lpstr>Cassini Grand Finale</vt:lpstr>
      <vt:lpstr>Neptune and Uranus</vt:lpstr>
      <vt:lpstr>Ice Giant Structure</vt:lpstr>
      <vt:lpstr>PowerPoint Presentation</vt:lpstr>
      <vt:lpstr>PowerPoint Presentation</vt:lpstr>
      <vt:lpstr>Seasonal Forcing at Neptune</vt:lpstr>
      <vt:lpstr>PowerPoint Presentation</vt:lpstr>
      <vt:lpstr>Earth Clouds</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220</cp:revision>
  <cp:lastPrinted>2015-02-17T17:34:35Z</cp:lastPrinted>
  <dcterms:created xsi:type="dcterms:W3CDTF">2012-02-16T16:01:06Z</dcterms:created>
  <dcterms:modified xsi:type="dcterms:W3CDTF">2022-10-04T02:37:16Z</dcterms:modified>
</cp:coreProperties>
</file>