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956" r:id="rId2"/>
    <p:sldMasterId id="2147484993" r:id="rId3"/>
    <p:sldMasterId id="2147485029" r:id="rId4"/>
    <p:sldMasterId id="2147485041" r:id="rId5"/>
  </p:sldMasterIdLst>
  <p:notesMasterIdLst>
    <p:notesMasterId r:id="rId42"/>
  </p:notesMasterIdLst>
  <p:handoutMasterIdLst>
    <p:handoutMasterId r:id="rId43"/>
  </p:handoutMasterIdLst>
  <p:sldIdLst>
    <p:sldId id="437" r:id="rId6"/>
    <p:sldId id="409" r:id="rId7"/>
    <p:sldId id="481" r:id="rId8"/>
    <p:sldId id="539" r:id="rId9"/>
    <p:sldId id="462" r:id="rId10"/>
    <p:sldId id="463" r:id="rId11"/>
    <p:sldId id="495" r:id="rId12"/>
    <p:sldId id="496" r:id="rId13"/>
    <p:sldId id="542" r:id="rId14"/>
    <p:sldId id="465" r:id="rId15"/>
    <p:sldId id="413" r:id="rId16"/>
    <p:sldId id="439" r:id="rId17"/>
    <p:sldId id="466" r:id="rId18"/>
    <p:sldId id="486" r:id="rId19"/>
    <p:sldId id="518" r:id="rId20"/>
    <p:sldId id="519" r:id="rId21"/>
    <p:sldId id="520" r:id="rId22"/>
    <p:sldId id="521" r:id="rId23"/>
    <p:sldId id="522" r:id="rId24"/>
    <p:sldId id="523" r:id="rId25"/>
    <p:sldId id="524" r:id="rId26"/>
    <p:sldId id="525" r:id="rId27"/>
    <p:sldId id="526" r:id="rId28"/>
    <p:sldId id="527" r:id="rId29"/>
    <p:sldId id="528" r:id="rId30"/>
    <p:sldId id="529" r:id="rId31"/>
    <p:sldId id="530" r:id="rId32"/>
    <p:sldId id="531" r:id="rId33"/>
    <p:sldId id="532" r:id="rId34"/>
    <p:sldId id="536" r:id="rId35"/>
    <p:sldId id="541" r:id="rId36"/>
    <p:sldId id="540" r:id="rId37"/>
    <p:sldId id="537" r:id="rId38"/>
    <p:sldId id="543" r:id="rId39"/>
    <p:sldId id="457" r:id="rId40"/>
    <p:sldId id="479" r:id="rId41"/>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94"/>
    <p:restoredTop sz="83811"/>
  </p:normalViewPr>
  <p:slideViewPr>
    <p:cSldViewPr>
      <p:cViewPr varScale="1">
        <p:scale>
          <a:sx n="100" d="100"/>
          <a:sy n="100" d="100"/>
        </p:scale>
        <p:origin x="1896" y="176"/>
      </p:cViewPr>
      <p:guideLst>
        <p:guide orient="horz" pos="2112"/>
        <p:guide pos="2880"/>
      </p:guideLst>
    </p:cSldViewPr>
  </p:slideViewPr>
  <p:outlineViewPr>
    <p:cViewPr>
      <p:scale>
        <a:sx n="25" d="100"/>
        <a:sy n="25" d="100"/>
      </p:scale>
      <p:origin x="0" y="0"/>
    </p:cViewPr>
    <p:sldLst>
      <p:sld r:id="rId1" collapse="1"/>
      <p:sld r:id="rId2" collapse="1"/>
      <p:sld r:id="rId3" collapse="1"/>
      <p:sld r:id="rId4"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s>
</file>

<file path=ppt/_rels/viewProps.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slide" Target="slides/slide2.xml"/><Relationship Id="rId1" Type="http://schemas.openxmlformats.org/officeDocument/2006/relationships/slide" Target="slides/slide1.xml"/><Relationship Id="rId4"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454DACBE-2718-ADCB-9758-C34C15F37E8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450A5697-D6BF-3F64-77F3-19A9039F8AB8}"/>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B6A9D500-4F48-C62E-53D4-43ECFAB9B803}"/>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08691056-BF84-8713-3E75-7BA258C5977C}"/>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3A72A475-638F-E249-8D0B-C6FC83596D54}"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8E46F30-28FB-3271-4419-A27420E528C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B7EF44D6-C03D-E34C-58CE-E446C10CCB3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50180" name="Rectangle 4">
            <a:extLst>
              <a:ext uri="{FF2B5EF4-FFF2-40B4-BE49-F238E27FC236}">
                <a16:creationId xmlns:a16="http://schemas.microsoft.com/office/drawing/2014/main" id="{18BA0011-8577-28D7-4223-6930BBA7B7F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CFE3735-FEB6-3A0E-E014-9D439EDAAE5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7C4C1562-E1E4-BE88-3432-CE3480F830C3}"/>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6024C122-285D-AAAB-A48C-D144188BAEB6}"/>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997FC648-41DC-0E4B-BB25-00132621F87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science.nasa.gov/mission/hubbl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a:extLst>
              <a:ext uri="{FF2B5EF4-FFF2-40B4-BE49-F238E27FC236}">
                <a16:creationId xmlns:a16="http://schemas.microsoft.com/office/drawing/2014/main" id="{F4E66F95-B599-3399-3CD6-45F68E01D25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92162" name="Rectangle 7">
            <a:extLst>
              <a:ext uri="{FF2B5EF4-FFF2-40B4-BE49-F238E27FC236}">
                <a16:creationId xmlns:a16="http://schemas.microsoft.com/office/drawing/2014/main" id="{05552330-E45E-7FE1-D246-6630529E296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D2A4E32-EBAF-9D4E-8E84-49C74C8E6FD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2163" name="Rectangle 2">
            <a:extLst>
              <a:ext uri="{FF2B5EF4-FFF2-40B4-BE49-F238E27FC236}">
                <a16:creationId xmlns:a16="http://schemas.microsoft.com/office/drawing/2014/main" id="{75A7EF42-353B-1992-C79F-1D7964D6C0A5}"/>
              </a:ext>
            </a:extLst>
          </p:cNvPr>
          <p:cNvSpPr>
            <a:spLocks noGrp="1" noRot="1" noChangeAspect="1" noChangeArrowheads="1" noTextEdit="1"/>
          </p:cNvSpPr>
          <p:nvPr>
            <p:ph type="sldImg"/>
          </p:nvPr>
        </p:nvSpPr>
        <p:spPr>
          <a:ln/>
        </p:spPr>
      </p:sp>
      <p:sp>
        <p:nvSpPr>
          <p:cNvPr id="92164" name="Rectangle 3">
            <a:extLst>
              <a:ext uri="{FF2B5EF4-FFF2-40B4-BE49-F238E27FC236}">
                <a16:creationId xmlns:a16="http://schemas.microsoft.com/office/drawing/2014/main" id="{119466E5-76D7-2365-AB08-156E66E7407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VENUS BY GALILEO: This false-color image is a near-infrared map of lower-level clouds on the night side of Venus, obtained by the Near Infrared Mapping Spectrometer aboard the Galileo spacecraft as it approached the planet's night side on February 10, 1990. Bright slivers of sunlit high clouds are visible above and below the dark, glowing hemisphere. The spacecraft is about 100,000 kilometers (60,000 miles) above the planet. An infrared wavelength of 2.3 microns (about three times the longest wavelength visible to the human eye) was used. The map shows the turbulent, cloudy middle atmosphere some 50-55 kilometers (30- 33 miles) above the surface, 10-16 kilometers or 6-10 miles below the visible </a:t>
            </a:r>
            <a:r>
              <a:rPr lang="en-US" altLang="en-US" dirty="0" err="1">
                <a:latin typeface="Times New Roman" panose="02020603050405020304" pitchFamily="18" charset="0"/>
                <a:ea typeface="ＭＳ Ｐゴシック" panose="020B0600070205080204" pitchFamily="34" charset="-128"/>
              </a:rPr>
              <a:t>cloudtops</a:t>
            </a:r>
            <a:r>
              <a:rPr lang="en-US" altLang="en-US" dirty="0">
                <a:latin typeface="Times New Roman" panose="02020603050405020304" pitchFamily="18" charset="0"/>
                <a:ea typeface="ＭＳ Ｐゴシック" panose="020B0600070205080204" pitchFamily="34" charset="-128"/>
              </a:rPr>
              <a:t>. The red color represents the radiant heat from the lower atmosphere (about 400 degrees Fahrenheit) shining through the sulfuric acid clouds, which appear as much as 10 times darker than the bright gaps between clouds. This cloud layer is at about -30 degrees Fahrenheit, at a pressure about 1/2 Earth's surface atmospheric pressure. Near the equator, the clouds appear fluffy and blocky; farther north, they are stretched out into East-West filaments by winds estimated at more than 150 mph, while the poles are capped by thick clouds at this altitude.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6">
            <a:extLst>
              <a:ext uri="{FF2B5EF4-FFF2-40B4-BE49-F238E27FC236}">
                <a16:creationId xmlns:a16="http://schemas.microsoft.com/office/drawing/2014/main" id="{2482A449-415E-A988-736C-788FBE21AC53}"/>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53250" name="Rectangle 7">
            <a:extLst>
              <a:ext uri="{FF2B5EF4-FFF2-40B4-BE49-F238E27FC236}">
                <a16:creationId xmlns:a16="http://schemas.microsoft.com/office/drawing/2014/main" id="{22603B53-919E-4D1A-59B6-B39CC45A727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7519E9CA-8C58-BF4C-80C6-2206DBE332BB}" type="slidenum">
              <a:rPr lang="en-US" altLang="en-US" smtClean="0">
                <a:solidFill>
                  <a:srgbClr val="000000"/>
                </a:solidFill>
              </a:rPr>
              <a:pPr>
                <a:spcBef>
                  <a:spcPct val="0"/>
                </a:spcBef>
              </a:pPr>
              <a:t>2</a:t>
            </a:fld>
            <a:endParaRPr lang="en-US" altLang="en-US">
              <a:solidFill>
                <a:srgbClr val="000000"/>
              </a:solidFill>
            </a:endParaRPr>
          </a:p>
        </p:txBody>
      </p:sp>
      <p:sp>
        <p:nvSpPr>
          <p:cNvPr id="53251" name="Rectangle 2">
            <a:extLst>
              <a:ext uri="{FF2B5EF4-FFF2-40B4-BE49-F238E27FC236}">
                <a16:creationId xmlns:a16="http://schemas.microsoft.com/office/drawing/2014/main" id="{FFD07489-BB0C-CE82-82C6-4810A3027631}"/>
              </a:ext>
            </a:extLst>
          </p:cNvPr>
          <p:cNvSpPr>
            <a:spLocks noGrp="1" noRot="1" noChangeAspect="1" noChangeArrowheads="1" noTextEdit="1"/>
          </p:cNvSpPr>
          <p:nvPr>
            <p:ph type="sldImg"/>
          </p:nvPr>
        </p:nvSpPr>
        <p:spPr>
          <a:ln/>
        </p:spPr>
      </p:sp>
      <p:sp>
        <p:nvSpPr>
          <p:cNvPr id="53252" name="Rectangle 3">
            <a:extLst>
              <a:ext uri="{FF2B5EF4-FFF2-40B4-BE49-F238E27FC236}">
                <a16:creationId xmlns:a16="http://schemas.microsoft.com/office/drawing/2014/main" id="{4BEBDCE7-BA44-D2BA-1AA7-870E7C08483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Pluto by New Horizons</a:t>
            </a: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 upper left image samples temperatures near the top of Neptune's troposphere (near 100 millibar pressure, which is one-tenth the Earth atmospheric pressure at sea level). The hottest temperatures are indicated at the lower part of the image, at Neptune's south pole. The lower two images, taken 6.3 hours apart, sample temperatures at higher altitudes in Neptune's stratosphere. They do show generally warmer temperatures near, but not at, the south pole. They also show a distinct warm area which can be seen in the lower left image and rotated completely around the back of the planet and returned to the earth-facing hemisphere in the lower right image.</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 images were obtained with the Very Large Telescope in Chile, using an imager/spectrometer for mid-infrared wavelengths on Sept. 1 and 2, 2006.</a:t>
            </a: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D7E9-5186-85A1-970F-AA2BC9734CC1}"/>
            </a:ext>
          </a:extLst>
        </p:cNvPr>
        <p:cNvGrpSpPr/>
        <p:nvPr/>
      </p:nvGrpSpPr>
      <p:grpSpPr>
        <a:xfrm>
          <a:off x="0" y="0"/>
          <a:ext cx="0" cy="0"/>
          <a:chOff x="0" y="0"/>
          <a:chExt cx="0" cy="0"/>
        </a:xfrm>
      </p:grpSpPr>
      <p:sp>
        <p:nvSpPr>
          <p:cNvPr id="141313" name="Rectangle 7">
            <a:extLst>
              <a:ext uri="{FF2B5EF4-FFF2-40B4-BE49-F238E27FC236}">
                <a16:creationId xmlns:a16="http://schemas.microsoft.com/office/drawing/2014/main" id="{9731F076-219D-FDE2-6DCF-8A2653D419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DD580B-E807-4049-8383-83413DDCEFB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BC6C3805-E536-AA53-4302-AA497EE58F3E}"/>
              </a:ext>
            </a:extLst>
          </p:cNvPr>
          <p:cNvSpPr>
            <a:spLocks noGrp="1" noRot="1" noChangeAspect="1" noChangeArrowheads="1" noTextEdit="1"/>
          </p:cNvSpPr>
          <p:nvPr>
            <p:ph type="sldImg"/>
          </p:nvPr>
        </p:nvSpPr>
        <p:spPr>
          <a:solidFill>
            <a:srgbClr val="FFFFFF"/>
          </a:solidFill>
          <a:ln/>
        </p:spPr>
      </p:sp>
      <p:sp>
        <p:nvSpPr>
          <p:cNvPr id="141315" name="Rectangle 3">
            <a:extLst>
              <a:ext uri="{FF2B5EF4-FFF2-40B4-BE49-F238E27FC236}">
                <a16:creationId xmlns:a16="http://schemas.microsoft.com/office/drawing/2014/main" id="{627A1DD5-8D93-F646-8FC2-1ED10D12FF8D}"/>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98381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B3A7C7-455B-F14C-8EF7-D96F435211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a:extLst>
              <a:ext uri="{FF2B5EF4-FFF2-40B4-BE49-F238E27FC236}">
                <a16:creationId xmlns:a16="http://schemas.microsoft.com/office/drawing/2014/main" id="{788F984F-5775-DDE3-F34E-B6931F0BA9D7}"/>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r>
              <a:rPr lang="en-US" altLang="en-US">
                <a:solidFill>
                  <a:srgbClr val="000000"/>
                </a:solidFill>
              </a:rPr>
              <a:t>Planetary Sciences</a:t>
            </a:r>
          </a:p>
        </p:txBody>
      </p:sp>
      <p:sp>
        <p:nvSpPr>
          <p:cNvPr id="55298" name="Rectangle 7">
            <a:extLst>
              <a:ext uri="{FF2B5EF4-FFF2-40B4-BE49-F238E27FC236}">
                <a16:creationId xmlns:a16="http://schemas.microsoft.com/office/drawing/2014/main" id="{6CBCAD54-0EDC-BBFB-116C-C09CD2CFBB6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E5756FCD-008C-6C49-9020-25429598C2E5}" type="slidenum">
              <a:rPr lang="en-US" altLang="en-US" smtClean="0">
                <a:solidFill>
                  <a:srgbClr val="000000"/>
                </a:solidFill>
              </a:rPr>
              <a:pPr>
                <a:spcBef>
                  <a:spcPct val="0"/>
                </a:spcBef>
              </a:pPr>
              <a:t>5</a:t>
            </a:fld>
            <a:endParaRPr lang="en-US" altLang="en-US">
              <a:solidFill>
                <a:srgbClr val="000000"/>
              </a:solidFill>
            </a:endParaRPr>
          </a:p>
        </p:txBody>
      </p:sp>
      <p:sp>
        <p:nvSpPr>
          <p:cNvPr id="55299" name="Rectangle 2">
            <a:extLst>
              <a:ext uri="{FF2B5EF4-FFF2-40B4-BE49-F238E27FC236}">
                <a16:creationId xmlns:a16="http://schemas.microsoft.com/office/drawing/2014/main" id="{5A5E459C-E406-A48B-EF7F-8B456E8C1416}"/>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4D43B321-F21C-EB7F-651E-8A52ACB894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Pluto by New Horizons</a:t>
            </a: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a:p>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a:extLst>
              <a:ext uri="{FF2B5EF4-FFF2-40B4-BE49-F238E27FC236}">
                <a16:creationId xmlns:a16="http://schemas.microsoft.com/office/drawing/2014/main" id="{A12833D9-71AB-C6EE-05DF-0EB3DE38F2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4635F2-57B9-414D-A6AB-A3859AE7860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7346" name="Rectangle 2">
            <a:extLst>
              <a:ext uri="{FF2B5EF4-FFF2-40B4-BE49-F238E27FC236}">
                <a16:creationId xmlns:a16="http://schemas.microsoft.com/office/drawing/2014/main" id="{BE6EFF5B-5400-1865-5314-C1CEC8A49840}"/>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EC2685BF-F95E-77B3-E951-2478F5C65EF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shown to scale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AC657D1E-0C13-6EC7-DA29-0E7022C8A1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91A161-9279-F547-9E2D-A9B726C0A83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3490" name="Rectangle 2">
            <a:extLst>
              <a:ext uri="{FF2B5EF4-FFF2-40B4-BE49-F238E27FC236}">
                <a16:creationId xmlns:a16="http://schemas.microsoft.com/office/drawing/2014/main" id="{6AFD2882-BFD0-2BA2-8446-0C01C9F67366}"/>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FEE45090-9B9A-D00B-0380-E8C7E02857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CH4 not on </a:t>
            </a:r>
            <a:r>
              <a:rPr lang="en-US" altLang="en-US" dirty="0" err="1">
                <a:latin typeface="Times New Roman" panose="02020603050405020304" pitchFamily="18" charset="0"/>
                <a:ea typeface="ＭＳ Ｐゴシック" panose="020B0600070205080204" pitchFamily="34" charset="-128"/>
              </a:rPr>
              <a:t>Jup</a:t>
            </a:r>
            <a:r>
              <a:rPr lang="en-US" altLang="en-US" dirty="0">
                <a:latin typeface="Times New Roman" panose="02020603050405020304" pitchFamily="18" charset="0"/>
                <a:ea typeface="ＭＳ Ｐゴシック" panose="020B0600070205080204" pitchFamily="34" charset="-128"/>
              </a:rPr>
              <a:t> and Sat … too warm</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SiH4 = silane … not known in </a:t>
            </a:r>
            <a:r>
              <a:rPr lang="en-US" altLang="en-US" dirty="0" err="1">
                <a:latin typeface="Times New Roman" panose="02020603050405020304" pitchFamily="18" charset="0"/>
                <a:ea typeface="ＭＳ Ｐゴシック" panose="020B0600070205080204" pitchFamily="34" charset="-128"/>
              </a:rPr>
              <a:t>jovian</a:t>
            </a:r>
            <a:r>
              <a:rPr lang="en-US" altLang="en-US" dirty="0">
                <a:latin typeface="Times New Roman" panose="02020603050405020304" pitchFamily="18" charset="0"/>
                <a:ea typeface="ＭＳ Ｐゴシック" panose="020B0600070205080204" pitchFamily="34" charset="-128"/>
              </a:rPr>
              <a:t> atm because Si combines with O to make silicates that drop down into atm … has been detected in one weird brown dwarf called “The Accident” that is old with maybe very low O</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PH3 = phosphine … in </a:t>
            </a:r>
            <a:r>
              <a:rPr lang="en-US" altLang="en-US" dirty="0" err="1">
                <a:latin typeface="Times New Roman" panose="02020603050405020304" pitchFamily="18" charset="0"/>
                <a:ea typeface="ＭＳ Ｐゴシック" panose="020B0600070205080204" pitchFamily="34" charset="-128"/>
              </a:rPr>
              <a:t>Jup</a:t>
            </a:r>
            <a:r>
              <a:rPr lang="en-US" altLang="en-US" dirty="0">
                <a:latin typeface="Times New Roman" panose="02020603050405020304" pitchFamily="18" charset="0"/>
                <a:ea typeface="ＭＳ Ｐゴシック" panose="020B0600070205080204" pitchFamily="34" charset="-128"/>
              </a:rPr>
              <a:t> and Sat … probably not Venus</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H2S = hydrogen sulfide, rotten eggs</a:t>
            </a:r>
          </a:p>
        </p:txBody>
      </p:sp>
    </p:spTree>
    <p:extLst>
      <p:ext uri="{BB962C8B-B14F-4D97-AF65-F5344CB8AC3E}">
        <p14:creationId xmlns:p14="http://schemas.microsoft.com/office/powerpoint/2010/main" val="1243975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FED4637E-BBE0-F870-91CD-AF991AA66C5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DB86041-E9E7-CC48-9004-BBA251AC9C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D62B1DE8-97F6-DA04-F055-F63A34654793}"/>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94AE004D-D9EC-758F-99F3-CE283A3705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3AAEE-F722-06EF-0F17-79C1331B90A4}"/>
            </a:ext>
          </a:extLst>
        </p:cNvPr>
        <p:cNvGrpSpPr/>
        <p:nvPr/>
      </p:nvGrpSpPr>
      <p:grpSpPr>
        <a:xfrm>
          <a:off x="0" y="0"/>
          <a:ext cx="0" cy="0"/>
          <a:chOff x="0" y="0"/>
          <a:chExt cx="0" cy="0"/>
        </a:xfrm>
      </p:grpSpPr>
      <p:sp>
        <p:nvSpPr>
          <p:cNvPr id="59393" name="Rectangle 7">
            <a:extLst>
              <a:ext uri="{FF2B5EF4-FFF2-40B4-BE49-F238E27FC236}">
                <a16:creationId xmlns:a16="http://schemas.microsoft.com/office/drawing/2014/main" id="{ED2DD1D2-7C32-A3DB-04B9-E0FDFEE358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DB86041-E9E7-CC48-9004-BBA251AC9C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59394" name="Rectangle 2">
            <a:extLst>
              <a:ext uri="{FF2B5EF4-FFF2-40B4-BE49-F238E27FC236}">
                <a16:creationId xmlns:a16="http://schemas.microsoft.com/office/drawing/2014/main" id="{B109D97A-BBB4-B487-BE59-F3D630A3A21C}"/>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63880884-3EC3-AFEC-D61D-2C317DDB68E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236207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a:extLst>
              <a:ext uri="{FF2B5EF4-FFF2-40B4-BE49-F238E27FC236}">
                <a16:creationId xmlns:a16="http://schemas.microsoft.com/office/drawing/2014/main" id="{E98EE0FF-6259-FCD8-94CD-95DA1CBA084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1091F33-11BB-B247-8835-0F35BFB7E7C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1442" name="Rectangle 2">
            <a:extLst>
              <a:ext uri="{FF2B5EF4-FFF2-40B4-BE49-F238E27FC236}">
                <a16:creationId xmlns:a16="http://schemas.microsoft.com/office/drawing/2014/main" id="{9D199897-0CAB-5406-8609-4B618CD8DE60}"/>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1F09EFDD-4893-E600-627C-C8C7D3CE6D5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video created from images taken by NASA's Cassini spacecraft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a:extLst>
              <a:ext uri="{FF2B5EF4-FFF2-40B4-BE49-F238E27FC236}">
                <a16:creationId xmlns:a16="http://schemas.microsoft.com/office/drawing/2014/main" id="{AC657D1E-0C13-6EC7-DA29-0E7022C8A1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91A161-9279-F547-9E2D-A9B726C0A83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3490" name="Rectangle 2">
            <a:extLst>
              <a:ext uri="{FF2B5EF4-FFF2-40B4-BE49-F238E27FC236}">
                <a16:creationId xmlns:a16="http://schemas.microsoft.com/office/drawing/2014/main" id="{6AFD2882-BFD0-2BA2-8446-0C01C9F67366}"/>
              </a:ext>
            </a:extLst>
          </p:cNvPr>
          <p:cNvSpPr>
            <a:spLocks noGrp="1" noRot="1" noChangeAspect="1" noChangeArrowheads="1" noTextEdit="1"/>
          </p:cNvSpPr>
          <p:nvPr>
            <p:ph type="sldImg"/>
          </p:nvPr>
        </p:nvSpPr>
        <p:spPr>
          <a:ln/>
        </p:spPr>
      </p:sp>
      <p:sp>
        <p:nvSpPr>
          <p:cNvPr id="63491" name="Rectangle 3">
            <a:extLst>
              <a:ext uri="{FF2B5EF4-FFF2-40B4-BE49-F238E27FC236}">
                <a16:creationId xmlns:a16="http://schemas.microsoft.com/office/drawing/2014/main" id="{FEE45090-9B9A-D00B-0380-E8C7E028573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B6FC95E7-5A85-F07F-37DE-8E79ED840F4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5D67857-0800-1244-85CF-65CB4BD278C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5D2DA0C1-E10B-C6FB-6FF2-6394F47711C5}"/>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AA5F40C9-673D-FAC4-9CCD-F83E4154A1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During the first two minutes of entry, the probe experienced temperatures twice as hot as the Sun's surface and deceleration forces as great as 230 </a:t>
            </a:r>
            <a:r>
              <a:rPr lang="en-US" i="1" dirty="0"/>
              <a:t>g</a:t>
            </a:r>
            <a:r>
              <a:rPr lang="en-US" dirty="0"/>
              <a:t>'s as it was slowed by the atmosphere. The Galileo Orbiter, which entered orbit around Jupiter a few hours after the Probe's descent, recorded 57.6 minutes of data from instruments before the Probe fell silent. Because of an unexplained 53-second delay at the start of transmission, direct atmospheric measurements started deeper in the atmosphere than originally planned (0.35 bars instead of 0.1 bars). All six scientific instruments onboard the Probe operated properly.</a:t>
            </a:r>
          </a:p>
          <a:p>
            <a:pPr eaLnBrk="1" hangingPunct="1"/>
            <a:endParaRPr lang="en-US" altLang="en-US" dirty="0">
              <a:latin typeface="Times New Roman" panose="02020603050405020304" pitchFamily="18" charset="0"/>
              <a:ea typeface="ＭＳ Ｐゴシック" panose="020B0600070205080204" pitchFamily="34" charset="-128"/>
            </a:endParaRPr>
          </a:p>
          <a:p>
            <a:pPr marL="171450" indent="-171450" eaLnBrk="1" hangingPunct="1">
              <a:buFont typeface="Arial" panose="020B0604020202020204" pitchFamily="34" charset="0"/>
              <a:buChar char="•"/>
            </a:pPr>
            <a:r>
              <a:rPr lang="en-US" dirty="0"/>
              <a:t>upper atmospheric densities and temperatures that are significantly higher than predicted by most models --- an additional source of heating besides sunlight appears necessary to account for them</a:t>
            </a:r>
            <a:endParaRPr lang="en-US" dirty="0">
              <a:latin typeface="Times New Roman" panose="02020603050405020304" pitchFamily="18" charset="0"/>
              <a:ea typeface="ＭＳ Ｐゴシック" panose="020B0600070205080204" pitchFamily="34" charset="-128"/>
            </a:endParaRPr>
          </a:p>
          <a:p>
            <a:pPr marL="171450" indent="-171450" eaLnBrk="1" hangingPunct="1">
              <a:buFont typeface="Arial" panose="020B0604020202020204" pitchFamily="34" charset="0"/>
              <a:buChar char="•"/>
            </a:pPr>
            <a:r>
              <a:rPr lang="en-US" dirty="0"/>
              <a:t>deep atmosphere is drier than expected and is convective</a:t>
            </a:r>
            <a:endParaRPr lang="en-US" dirty="0">
              <a:latin typeface="Times New Roman" panose="02020603050405020304" pitchFamily="18" charset="0"/>
              <a:ea typeface="ＭＳ Ｐゴシック" panose="020B0600070205080204" pitchFamily="34" charset="-128"/>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data transmission ended at an atmospheric pressure of 23 bars and a temperature of 305 F (152 C) --- upward and downward winds appear to be much stronger than expected, requiring a revision of ideas about the escape of heat from Jupiter's interior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visibility much greater than expected, no thick clouds --- laser beam to small mirror attached to probe used </a:t>
            </a:r>
          </a:p>
          <a:p>
            <a:pPr marL="171450" indent="-171450" eaLnBrk="1" hangingPunct="1">
              <a:buFont typeface="Arial" panose="020B0604020202020204" pitchFamily="34" charset="0"/>
              <a:buChar char="•"/>
            </a:pPr>
            <a:r>
              <a:rPr lang="en-US" dirty="0">
                <a:latin typeface="Times New Roman" panose="02020603050405020304" pitchFamily="18" charset="0"/>
                <a:ea typeface="ＭＳ Ｐゴシック" panose="020B0600070205080204" pitchFamily="34" charset="-128"/>
              </a:rPr>
              <a:t>high winds at depth powered by Jupiter not Sun</a:t>
            </a:r>
          </a:p>
          <a:p>
            <a:pPr marL="171450" indent="-171450" eaLnBrk="1" hangingPunct="1">
              <a:buFont typeface="Arial" panose="020B0604020202020204" pitchFamily="34" charset="0"/>
              <a:buChar char="•"/>
            </a:pPr>
            <a:r>
              <a:rPr lang="en-US" dirty="0"/>
              <a:t>no optical lightning flashes observed, but many discharges were observed at radio frequencies at distances about an Earth-diameter away from the craft --- bolts are much stronger than Earth's, but radio wave intensity suggests lightning activity is 3-10 times less than on Earth</a:t>
            </a:r>
            <a:endParaRPr 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a:extLst>
              <a:ext uri="{FF2B5EF4-FFF2-40B4-BE49-F238E27FC236}">
                <a16:creationId xmlns:a16="http://schemas.microsoft.com/office/drawing/2014/main" id="{220A18BC-A7CF-CB1C-5627-6AAC172CFC6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A8B9DBD-8640-2D46-BC32-173EAAD215E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5538" name="Rectangle 2">
            <a:extLst>
              <a:ext uri="{FF2B5EF4-FFF2-40B4-BE49-F238E27FC236}">
                <a16:creationId xmlns:a16="http://schemas.microsoft.com/office/drawing/2014/main" id="{AE317EBF-1FB9-BA1C-29BE-3B5DFC680734}"/>
              </a:ext>
            </a:extLst>
          </p:cNvPr>
          <p:cNvSpPr>
            <a:spLocks noGrp="1" noRot="1" noChangeAspect="1" noChangeArrowheads="1" noTextEdit="1"/>
          </p:cNvSpPr>
          <p:nvPr>
            <p:ph type="sldImg"/>
          </p:nvPr>
        </p:nvSpPr>
        <p:spPr>
          <a:ln/>
        </p:spPr>
      </p:sp>
      <p:sp>
        <p:nvSpPr>
          <p:cNvPr id="65539" name="Rectangle 3">
            <a:extLst>
              <a:ext uri="{FF2B5EF4-FFF2-40B4-BE49-F238E27FC236}">
                <a16:creationId xmlns:a16="http://schemas.microsoft.com/office/drawing/2014/main" id="{1A433821-425A-11B2-5A1D-3D36CC95C97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C2H2 is acetylene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7">
            <a:extLst>
              <a:ext uri="{FF2B5EF4-FFF2-40B4-BE49-F238E27FC236}">
                <a16:creationId xmlns:a16="http://schemas.microsoft.com/office/drawing/2014/main" id="{69AD779D-177E-E665-21A4-A2E4EE56513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3897B0F-9B7C-224D-A1D9-77E920DC180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7586" name="Rectangle 2">
            <a:extLst>
              <a:ext uri="{FF2B5EF4-FFF2-40B4-BE49-F238E27FC236}">
                <a16:creationId xmlns:a16="http://schemas.microsoft.com/office/drawing/2014/main" id="{47C14111-79A9-AAEA-45DB-7A60ABC7176C}"/>
              </a:ext>
            </a:extLst>
          </p:cNvPr>
          <p:cNvSpPr>
            <a:spLocks noGrp="1" noRot="1" noChangeAspect="1" noChangeArrowheads="1" noTextEdit="1"/>
          </p:cNvSpPr>
          <p:nvPr>
            <p:ph type="sldImg"/>
          </p:nvPr>
        </p:nvSpPr>
        <p:spPr>
          <a:ln/>
        </p:spPr>
      </p:sp>
      <p:sp>
        <p:nvSpPr>
          <p:cNvPr id="67587" name="Rectangle 3">
            <a:extLst>
              <a:ext uri="{FF2B5EF4-FFF2-40B4-BE49-F238E27FC236}">
                <a16:creationId xmlns:a16="http://schemas.microsoft.com/office/drawing/2014/main" id="{7751AA7B-FB4D-75C2-868B-9B5B71EAC41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a:extLst>
              <a:ext uri="{FF2B5EF4-FFF2-40B4-BE49-F238E27FC236}">
                <a16:creationId xmlns:a16="http://schemas.microsoft.com/office/drawing/2014/main" id="{E83F202D-38B3-9D0B-07B2-5967079EB17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8A71A5-3260-3B4A-929E-8FA6ED7E7F61}"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9634" name="Rectangle 2">
            <a:extLst>
              <a:ext uri="{FF2B5EF4-FFF2-40B4-BE49-F238E27FC236}">
                <a16:creationId xmlns:a16="http://schemas.microsoft.com/office/drawing/2014/main" id="{466C7E3C-274A-91CF-1D53-6C829B945B86}"/>
              </a:ext>
            </a:extLst>
          </p:cNvPr>
          <p:cNvSpPr>
            <a:spLocks noGrp="1" noRot="1" noChangeAspect="1" noChangeArrowheads="1" noTextEdit="1"/>
          </p:cNvSpPr>
          <p:nvPr>
            <p:ph type="sldImg"/>
          </p:nvPr>
        </p:nvSpPr>
        <p:spPr>
          <a:ln/>
        </p:spPr>
      </p:sp>
      <p:sp>
        <p:nvSpPr>
          <p:cNvPr id="69635" name="Rectangle 3">
            <a:extLst>
              <a:ext uri="{FF2B5EF4-FFF2-40B4-BE49-F238E27FC236}">
                <a16:creationId xmlns:a16="http://schemas.microsoft.com/office/drawing/2014/main" id="{6B1C2A6B-27FB-D232-9841-6F912BF6A89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a:extLst>
              <a:ext uri="{FF2B5EF4-FFF2-40B4-BE49-F238E27FC236}">
                <a16:creationId xmlns:a16="http://schemas.microsoft.com/office/drawing/2014/main" id="{5512586C-4910-11D7-A082-3C56ECE8F040}"/>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71682" name="Rectangle 7">
            <a:extLst>
              <a:ext uri="{FF2B5EF4-FFF2-40B4-BE49-F238E27FC236}">
                <a16:creationId xmlns:a16="http://schemas.microsoft.com/office/drawing/2014/main" id="{2C7E3411-D7D9-663C-BE69-D8587ADCD4F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71F3E9E-F1E0-7E44-97D1-F82F2521134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1683" name="Rectangle 2">
            <a:extLst>
              <a:ext uri="{FF2B5EF4-FFF2-40B4-BE49-F238E27FC236}">
                <a16:creationId xmlns:a16="http://schemas.microsoft.com/office/drawing/2014/main" id="{09E72041-5576-3628-5FEB-EF5C5E73463D}"/>
              </a:ext>
            </a:extLst>
          </p:cNvPr>
          <p:cNvSpPr>
            <a:spLocks noGrp="1" noRot="1" noChangeAspect="1" noChangeArrowheads="1" noTextEdit="1"/>
          </p:cNvSpPr>
          <p:nvPr>
            <p:ph type="sldImg"/>
          </p:nvPr>
        </p:nvSpPr>
        <p:spPr>
          <a:ln/>
        </p:spPr>
      </p:sp>
      <p:sp>
        <p:nvSpPr>
          <p:cNvPr id="71684" name="Rectangle 3">
            <a:extLst>
              <a:ext uri="{FF2B5EF4-FFF2-40B4-BE49-F238E27FC236}">
                <a16:creationId xmlns:a16="http://schemas.microsoft.com/office/drawing/2014/main" id="{8A2481BC-76E3-1652-B581-87CBF369B23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long-lived jet stream that has swirled around the ringed planet's north pole for more than 30 years Voyager in the early 1980s, still there when Cassini arrived in 2004</a:t>
            </a:r>
          </a:p>
          <a:p>
            <a:r>
              <a:rPr lang="en-US" altLang="en-US" dirty="0">
                <a:latin typeface="Times New Roman" panose="02020603050405020304" pitchFamily="18" charset="0"/>
                <a:ea typeface="ＭＳ Ｐゴシック" panose="020B0600070205080204" pitchFamily="34" charset="-128"/>
              </a:rPr>
              <a:t>20,000 miles (32,000 kilometers) wide, and thermal images show that it reaches roughly 60 miles (100 km) down into Saturn's atmosphere</a:t>
            </a:r>
          </a:p>
          <a:p>
            <a:endParaRPr lang="en-US" altLang="en-US" dirty="0">
              <a:latin typeface="Times New Roman" panose="02020603050405020304" pitchFamily="18" charset="0"/>
              <a:ea typeface="ＭＳ Ｐゴシック" panose="020B0600070205080204" pitchFamily="34" charset="-128"/>
            </a:endParaRPr>
          </a:p>
          <a:p>
            <a:r>
              <a:rPr lang="en-US" sz="1200" b="1" u="none" strike="noStrike" kern="1200" dirty="0">
                <a:solidFill>
                  <a:schemeClr val="tx1"/>
                </a:solidFill>
                <a:effectLst/>
                <a:latin typeface="Times New Roman" charset="0"/>
                <a:ea typeface="ＭＳ Ｐゴシック" charset="-128"/>
                <a:cs typeface="ＭＳ Ｐゴシック" charset="-128"/>
              </a:rPr>
              <a:t>Stability:</a:t>
            </a:r>
            <a:r>
              <a:rPr lang="en-US" dirty="0"/>
              <a:t> The six-sided jet stream stays fixed in longitude and does not drift like normal atmospheric clouds … rotates in 10h 39m = mag field</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Why? computer simulations of a jet stream flowing in a curving path near Saturn's north pole affected by small perturbations in the jet — the kind one might expect from jostling with other air currents — make it meander into a hexagonal shape … best hexagonal involves shallow jets at the cloud level … winds below the cloud level apparently help keep the shape of the hexagon sharp and control the rate at which the hexagon drifts</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SATURN BY CASSINI: This collage of images from NASA's Cassini spacecraft shows Saturn's northern hemisphere and rings as viewed with four different spectral filters. Each filter is sensitive to different wavelengths of light and reveals clouds and hazes at different altitudes.  Clockwise from top left, the filters used are sensitive to violet (420 nanometers), red (648 nanometers), near-infrared (728 nanometers) and infrared (939 nanometers) light.  The image was taken with the Cassini spacecraft wide-angle camera on Dec. 2, 2016, at a distance of about 400,000 miles (640,000 kilometers) from Saturn. Image scale is 95 miles (153 kilometers) per pixel. The images have been enlarged by a factor of two. The original versions of these images, as sent by the spacecraft, have a size of 256 pixels by 256 pixels. Cassini's images are sometimes planned to be compressed to smaller sizes due to data storage limitations on the spacecraft, or to allow a larger number of images to be taken than would otherwise be possible.  These images were obtained about two days before its first close pass by the outer edges of Saturn's main rings during its penultimate mission phase.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a:extLst>
              <a:ext uri="{FF2B5EF4-FFF2-40B4-BE49-F238E27FC236}">
                <a16:creationId xmlns:a16="http://schemas.microsoft.com/office/drawing/2014/main" id="{7D6A47CA-5D5D-F42A-DF3E-736618DF56D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3AEE6AC-736C-274C-9400-06C9628F7BA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3730" name="Rectangle 2">
            <a:extLst>
              <a:ext uri="{FF2B5EF4-FFF2-40B4-BE49-F238E27FC236}">
                <a16:creationId xmlns:a16="http://schemas.microsoft.com/office/drawing/2014/main" id="{CA2D1CAE-C03E-CA9B-F295-70BB6FCE35A9}"/>
              </a:ext>
            </a:extLst>
          </p:cNvPr>
          <p:cNvSpPr>
            <a:spLocks noGrp="1" noRot="1" noChangeAspect="1" noChangeArrowheads="1" noTextEdit="1"/>
          </p:cNvSpPr>
          <p:nvPr>
            <p:ph type="sldImg"/>
          </p:nvPr>
        </p:nvSpPr>
        <p:spPr>
          <a:ln/>
        </p:spPr>
      </p:sp>
      <p:sp>
        <p:nvSpPr>
          <p:cNvPr id="73731" name="Rectangle 3">
            <a:extLst>
              <a:ext uri="{FF2B5EF4-FFF2-40B4-BE49-F238E27FC236}">
                <a16:creationId xmlns:a16="http://schemas.microsoft.com/office/drawing/2014/main" id="{5575195E-770D-B74A-9CCB-37E16907BA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SATURN BY CASSINI: eye of the hexagonal cloud structure at Saturn’s north pole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36ABAFAB-EFF8-60C9-DBF3-C465E8D5C01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1D0C8F-600F-BC4F-9EAE-370712EF86D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6978" name="Rectangle 2">
            <a:extLst>
              <a:ext uri="{FF2B5EF4-FFF2-40B4-BE49-F238E27FC236}">
                <a16:creationId xmlns:a16="http://schemas.microsoft.com/office/drawing/2014/main" id="{23D5F9AE-C623-58D8-3980-1E73775A4AD4}"/>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22C9A05F-BD4A-2255-609B-51F18B60CC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b="0" u="none" strike="noStrike" kern="1200" dirty="0">
                <a:solidFill>
                  <a:schemeClr val="tx1"/>
                </a:solidFill>
                <a:effectLst/>
                <a:latin typeface="Times New Roman" charset="0"/>
                <a:ea typeface="ＭＳ Ｐゴシック" charset="-128"/>
                <a:cs typeface="ＭＳ Ｐゴシック" charset="-128"/>
              </a:rPr>
              <a:t>The new discovery: Observations using the </a:t>
            </a:r>
            <a:r>
              <a:rPr lang="en-US" sz="1200" b="0" u="none" strike="noStrike" kern="1200" dirty="0">
                <a:solidFill>
                  <a:schemeClr val="tx1"/>
                </a:solidFill>
                <a:effectLst/>
                <a:latin typeface="Times New Roman" charset="0"/>
                <a:ea typeface="ＭＳ Ｐゴシック" charset="-128"/>
                <a:cs typeface="ＭＳ Ｐゴシック" charset="-128"/>
                <a:hlinkClick r:id="rId3"/>
              </a:rPr>
              <a:t>Hubble Space Telescope</a:t>
            </a:r>
            <a:r>
              <a:rPr lang="en-US" sz="1200" b="0" u="none" strike="noStrike" kern="1200" dirty="0">
                <a:solidFill>
                  <a:schemeClr val="tx1"/>
                </a:solidFill>
                <a:effectLst/>
                <a:latin typeface="Times New Roman" charset="0"/>
                <a:ea typeface="ＭＳ Ｐゴシック" charset="-128"/>
                <a:cs typeface="ＭＳ Ｐゴシック" charset="-128"/>
              </a:rPr>
              <a:t> revealed a giant, newly evolving 10-sided decagon taking shape around Saturn's south pole.</a:t>
            </a:r>
          </a:p>
          <a:p>
            <a:r>
              <a:rPr lang="en-US" sz="1200" b="0" u="none" strike="noStrike" kern="1200" dirty="0">
                <a:solidFill>
                  <a:schemeClr val="tx1"/>
                </a:solidFill>
                <a:effectLst/>
                <a:latin typeface="Times New Roman" charset="0"/>
                <a:ea typeface="ＭＳ Ｐゴシック" charset="-128"/>
                <a:cs typeface="ＭＳ Ｐゴシック" charset="-128"/>
              </a:rPr>
              <a:t>Why it's different: The wind speed gradients, temperatures, and atmospheric dynamics at the south pole differ from the north. Laboratory simulations demonstrate that changing the speed and shear of a rotating fluid ring alters the number of polygon sides it produces—faster or different wind contrasts favor more sides, yielding 10 sides in the south instead of 6 in the north.</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a:extLst>
              <a:ext uri="{FF2B5EF4-FFF2-40B4-BE49-F238E27FC236}">
                <a16:creationId xmlns:a16="http://schemas.microsoft.com/office/drawing/2014/main" id="{E0C5C73F-6363-2FA7-DAE8-A8CDFB3B39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A522BE-63B5-3642-A438-34EB7EF4459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5778" name="Rectangle 2">
            <a:extLst>
              <a:ext uri="{FF2B5EF4-FFF2-40B4-BE49-F238E27FC236}">
                <a16:creationId xmlns:a16="http://schemas.microsoft.com/office/drawing/2014/main" id="{0129C034-A2EB-CFE4-F084-674B210389E6}"/>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70B58610-1DC2-C2A5-1E0B-3F7B10BCE1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7">
            <a:extLst>
              <a:ext uri="{FF2B5EF4-FFF2-40B4-BE49-F238E27FC236}">
                <a16:creationId xmlns:a16="http://schemas.microsoft.com/office/drawing/2014/main" id="{855F3D16-0F7D-F5A1-870E-36AA77A079B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0A30C4B-221E-CD4C-BCAC-599F3B22439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77826" name="Rectangle 2">
            <a:extLst>
              <a:ext uri="{FF2B5EF4-FFF2-40B4-BE49-F238E27FC236}">
                <a16:creationId xmlns:a16="http://schemas.microsoft.com/office/drawing/2014/main" id="{31238B6D-58A4-C050-1ABC-2247DAAD2899}"/>
              </a:ext>
            </a:extLst>
          </p:cNvPr>
          <p:cNvSpPr>
            <a:spLocks noGrp="1" noRot="1" noChangeAspect="1" noChangeArrowheads="1" noTextEdit="1"/>
          </p:cNvSpPr>
          <p:nvPr>
            <p:ph type="sldImg"/>
          </p:nvPr>
        </p:nvSpPr>
        <p:spPr>
          <a:ln/>
        </p:spPr>
      </p:sp>
      <p:sp>
        <p:nvSpPr>
          <p:cNvPr id="77827" name="Rectangle 3">
            <a:extLst>
              <a:ext uri="{FF2B5EF4-FFF2-40B4-BE49-F238E27FC236}">
                <a16:creationId xmlns:a16="http://schemas.microsoft.com/office/drawing/2014/main" id="{6FBBCA13-D60E-8F2F-3F49-FB8B8DA1A6E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err="1">
                <a:latin typeface="Times New Roman" panose="02020603050405020304" pitchFamily="18" charset="0"/>
                <a:ea typeface="ＭＳ Ｐゴシック" panose="020B0600070205080204" pitchFamily="34" charset="-128"/>
              </a:rPr>
              <a:t>Jup</a:t>
            </a:r>
            <a:r>
              <a:rPr lang="en-US" altLang="en-US" dirty="0">
                <a:latin typeface="Times New Roman" panose="02020603050405020304" pitchFamily="18" charset="0"/>
                <a:ea typeface="ＭＳ Ｐゴシック" panose="020B0600070205080204" pitchFamily="34" charset="-128"/>
              </a:rPr>
              <a:t> gravity = 25 m/s2 at cloud tops … T = 125K</a:t>
            </a:r>
          </a:p>
          <a:p>
            <a:pPr eaLnBrk="1" hangingPunct="1"/>
            <a:r>
              <a:rPr lang="en-US" altLang="en-US" dirty="0">
                <a:latin typeface="Times New Roman" panose="02020603050405020304" pitchFamily="18" charset="0"/>
                <a:ea typeface="ＭＳ Ｐゴシック" panose="020B0600070205080204" pitchFamily="34" charset="-128"/>
              </a:rPr>
              <a:t>Sat gravity = 10 m/s2 at cloud tops … T = 95K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89AC6269-8798-78D1-6CBA-1C6250A878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0101B7-76A1-2049-8781-BDEC2EC86AE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9026" name="Rectangle 2">
            <a:extLst>
              <a:ext uri="{FF2B5EF4-FFF2-40B4-BE49-F238E27FC236}">
                <a16:creationId xmlns:a16="http://schemas.microsoft.com/office/drawing/2014/main" id="{16B6D4FD-F467-8EB6-15E2-C842CC012999}"/>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E3EC8EEE-4C10-0891-D555-15D39F9B1A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Saturn storm --- As Saturn rotated, the storm continued to drag around the planet like a ribbon, covering 5 billion square kilometers, until one day the tail of the storm collided with the head of the storm and they annihilated each other.  Then, over just a week, the storm’s activity ceased.  Scientists still aren’t sure why the storm abruptly ended, he noted.</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Rectangle 7">
            <a:extLst>
              <a:ext uri="{FF2B5EF4-FFF2-40B4-BE49-F238E27FC236}">
                <a16:creationId xmlns:a16="http://schemas.microsoft.com/office/drawing/2014/main" id="{89AC6269-8798-78D1-6CBA-1C6250A878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00101B7-76A1-2049-8781-BDEC2EC86AE6}"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9026" name="Rectangle 2">
            <a:extLst>
              <a:ext uri="{FF2B5EF4-FFF2-40B4-BE49-F238E27FC236}">
                <a16:creationId xmlns:a16="http://schemas.microsoft.com/office/drawing/2014/main" id="{16B6D4FD-F467-8EB6-15E2-C842CC012999}"/>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E3EC8EEE-4C10-0891-D555-15D39F9B1A3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a:t>spectrometer was designed to investigate gases, measured the ring particles because they hit the spacecraft at such high velocities they vaporized</a:t>
            </a:r>
          </a:p>
          <a:p>
            <a:pPr eaLnBrk="1" hangingPunct="1"/>
            <a:r>
              <a:rPr lang="en-US" altLang="en-US" dirty="0" err="1">
                <a:latin typeface="Times New Roman" panose="02020603050405020304" pitchFamily="18" charset="0"/>
                <a:ea typeface="ＭＳ Ｐゴシック" panose="020B0600070205080204" pitchFamily="34" charset="-128"/>
              </a:rPr>
              <a:t>laser+mirror-on-arm</a:t>
            </a:r>
            <a:r>
              <a:rPr lang="en-US" altLang="en-US" dirty="0">
                <a:latin typeface="Times New Roman" panose="02020603050405020304" pitchFamily="18" charset="0"/>
                <a:ea typeface="ＭＳ Ｐゴシック" panose="020B0600070205080204" pitchFamily="34" charset="-128"/>
              </a:rPr>
              <a:t> experiment revealed possible NH3 patchy clouds</a:t>
            </a:r>
          </a:p>
        </p:txBody>
      </p:sp>
    </p:spTree>
    <p:extLst>
      <p:ext uri="{BB962C8B-B14F-4D97-AF65-F5344CB8AC3E}">
        <p14:creationId xmlns:p14="http://schemas.microsoft.com/office/powerpoint/2010/main" val="21211640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7">
            <a:extLst>
              <a:ext uri="{FF2B5EF4-FFF2-40B4-BE49-F238E27FC236}">
                <a16:creationId xmlns:a16="http://schemas.microsoft.com/office/drawing/2014/main" id="{F8E3A08A-DA15-C326-060B-6357E00A572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4DCA3B5-C54D-5E4D-89FA-68907F72CC2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1922" name="Rectangle 2">
            <a:extLst>
              <a:ext uri="{FF2B5EF4-FFF2-40B4-BE49-F238E27FC236}">
                <a16:creationId xmlns:a16="http://schemas.microsoft.com/office/drawing/2014/main" id="{5BEAD7FE-C73A-AE61-6693-F83394BCBF7F}"/>
              </a:ext>
            </a:extLst>
          </p:cNvPr>
          <p:cNvSpPr>
            <a:spLocks noGrp="1" noRot="1" noChangeAspect="1" noChangeArrowheads="1" noTextEdit="1"/>
          </p:cNvSpPr>
          <p:nvPr>
            <p:ph type="sldImg"/>
          </p:nvPr>
        </p:nvSpPr>
        <p:spPr>
          <a:ln/>
        </p:spPr>
      </p:sp>
      <p:sp>
        <p:nvSpPr>
          <p:cNvPr id="81923" name="Rectangle 3">
            <a:extLst>
              <a:ext uri="{FF2B5EF4-FFF2-40B4-BE49-F238E27FC236}">
                <a16:creationId xmlns:a16="http://schemas.microsoft.com/office/drawing/2014/main" id="{C8F7E678-BDA4-5BA8-E9E3-A6EB0B1D523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H2S = hydrogen sulfide</a:t>
            </a:r>
          </a:p>
          <a:p>
            <a:pPr eaLnBrk="1" hangingPunct="1"/>
            <a:r>
              <a:rPr lang="en-US" altLang="en-US">
                <a:latin typeface="Times New Roman" panose="02020603050405020304" pitchFamily="18" charset="0"/>
                <a:ea typeface="ＭＳ Ｐゴシック" panose="020B0600070205080204" pitchFamily="34" charset="-128"/>
              </a:rPr>
              <a:t>NH4SH = ammonium hydrosulfide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7">
            <a:extLst>
              <a:ext uri="{FF2B5EF4-FFF2-40B4-BE49-F238E27FC236}">
                <a16:creationId xmlns:a16="http://schemas.microsoft.com/office/drawing/2014/main" id="{2BF68A36-C75E-1FA1-66E3-E264B28ABB9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E603008-C58B-C34C-93BB-C8645749197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3970" name="Rectangle 2">
            <a:extLst>
              <a:ext uri="{FF2B5EF4-FFF2-40B4-BE49-F238E27FC236}">
                <a16:creationId xmlns:a16="http://schemas.microsoft.com/office/drawing/2014/main" id="{2A189E9E-E34B-22D7-8D45-D12BF93E1DF6}"/>
              </a:ext>
            </a:extLst>
          </p:cNvPr>
          <p:cNvSpPr>
            <a:spLocks noGrp="1" noRot="1" noChangeAspect="1" noChangeArrowheads="1" noTextEdit="1"/>
          </p:cNvSpPr>
          <p:nvPr>
            <p:ph type="sldImg"/>
          </p:nvPr>
        </p:nvSpPr>
        <p:spPr>
          <a:ln/>
        </p:spPr>
      </p:sp>
      <p:sp>
        <p:nvSpPr>
          <p:cNvPr id="83971" name="Rectangle 3">
            <a:extLst>
              <a:ext uri="{FF2B5EF4-FFF2-40B4-BE49-F238E27FC236}">
                <a16:creationId xmlns:a16="http://schemas.microsoft.com/office/drawing/2014/main" id="{1AAABC85-F354-CB92-F8AC-BE3E40CCA4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NEPTUNE BY HST: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7">
            <a:extLst>
              <a:ext uri="{FF2B5EF4-FFF2-40B4-BE49-F238E27FC236}">
                <a16:creationId xmlns:a16="http://schemas.microsoft.com/office/drawing/2014/main" id="{449B084A-5D05-5BFD-E587-B8CE4FC0762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176F146-852E-E045-9843-AE49F1D69AC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6018" name="Rectangle 2">
            <a:extLst>
              <a:ext uri="{FF2B5EF4-FFF2-40B4-BE49-F238E27FC236}">
                <a16:creationId xmlns:a16="http://schemas.microsoft.com/office/drawing/2014/main" id="{A9F66CC4-03F1-2C7C-EFD6-60164A46C667}"/>
              </a:ext>
            </a:extLst>
          </p:cNvPr>
          <p:cNvSpPr>
            <a:spLocks noGrp="1" noRot="1" noChangeAspect="1" noChangeArrowheads="1" noTextEdit="1"/>
          </p:cNvSpPr>
          <p:nvPr>
            <p:ph type="sldImg"/>
          </p:nvPr>
        </p:nvSpPr>
        <p:spPr>
          <a:ln/>
        </p:spPr>
      </p:sp>
      <p:sp>
        <p:nvSpPr>
          <p:cNvPr id="86019" name="Rectangle 3">
            <a:extLst>
              <a:ext uri="{FF2B5EF4-FFF2-40B4-BE49-F238E27FC236}">
                <a16:creationId xmlns:a16="http://schemas.microsoft.com/office/drawing/2014/main" id="{ED5F0098-6828-69C8-7C74-513B01C405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anose="02020603050405020304" pitchFamily="18" charset="0"/>
                <a:ea typeface="ＭＳ Ｐゴシック" panose="020B0600070205080204" pitchFamily="34" charset="-128"/>
              </a:rPr>
              <a:t>URANUS BY HST: four major rings and by 8 of its 17 known satellites … taken 8/8/98 with NICMOS</a:t>
            </a:r>
          </a:p>
          <a:p>
            <a:r>
              <a:rPr lang="en-US" altLang="en-US" dirty="0">
                <a:latin typeface="Times New Roman" panose="02020603050405020304" pitchFamily="18" charset="0"/>
                <a:ea typeface="ＭＳ Ｐゴシック" panose="020B0600070205080204" pitchFamily="34" charset="-128"/>
              </a:rPr>
              <a:t>HST found about 20 clouds - nearly as many clouds on Uranus as the previous total in the history of modern observations</a:t>
            </a:r>
          </a:p>
          <a:p>
            <a:r>
              <a:rPr lang="en-US" altLang="en-US" dirty="0">
                <a:latin typeface="Times New Roman" panose="02020603050405020304" pitchFamily="18" charset="0"/>
                <a:ea typeface="ＭＳ Ｐゴシック" panose="020B0600070205080204" pitchFamily="34" charset="-128"/>
              </a:rPr>
              <a:t>orange-colored clouds near the prominent bright band circle the planet at more than 300 mph (500 km/h)</a:t>
            </a:r>
          </a:p>
          <a:p>
            <a:r>
              <a:rPr lang="en-US" altLang="en-US" dirty="0">
                <a:latin typeface="Times New Roman" panose="02020603050405020304" pitchFamily="18" charset="0"/>
                <a:ea typeface="ＭＳ Ｐゴシック" panose="020B0600070205080204" pitchFamily="34" charset="-128"/>
              </a:rPr>
              <a:t>one of the clouds on the right-hand side is brighter than any other cloud ever seen on Uranus</a:t>
            </a:r>
          </a:p>
          <a:p>
            <a:r>
              <a:rPr lang="en-US" altLang="en-US" dirty="0">
                <a:latin typeface="Times New Roman" panose="02020603050405020304" pitchFamily="18" charset="0"/>
                <a:ea typeface="ＭＳ Ｐゴシック" panose="020B0600070205080204" pitchFamily="34" charset="-128"/>
              </a:rPr>
              <a:t>colors indicate altitude: </a:t>
            </a:r>
          </a:p>
          <a:p>
            <a:r>
              <a:rPr lang="en-US" altLang="en-US" dirty="0">
                <a:latin typeface="Times New Roman" panose="02020603050405020304" pitchFamily="18" charset="0"/>
                <a:ea typeface="ＭＳ Ｐゴシック" panose="020B0600070205080204" pitchFamily="34" charset="-128"/>
              </a:rPr>
              <a:t>     green and blue regions show where the atmosphere is clear and sunlight can penetrate deep into Uranus</a:t>
            </a:r>
          </a:p>
          <a:p>
            <a:r>
              <a:rPr lang="en-US" altLang="en-US" dirty="0">
                <a:latin typeface="Times New Roman" panose="02020603050405020304" pitchFamily="18" charset="0"/>
                <a:ea typeface="ＭＳ Ｐゴシック" panose="020B0600070205080204" pitchFamily="34" charset="-128"/>
              </a:rPr>
              <a:t>     yellow and gray regions the sunlight reflects from a higher haze or cloud layer</a:t>
            </a:r>
          </a:p>
          <a:p>
            <a:r>
              <a:rPr lang="en-US" altLang="en-US" dirty="0">
                <a:latin typeface="Times New Roman" panose="02020603050405020304" pitchFamily="18" charset="0"/>
                <a:ea typeface="ＭＳ Ｐゴシック" panose="020B0600070205080204" pitchFamily="34" charset="-128"/>
              </a:rPr>
              <a:t>     orange and red colors indicate very high clouds, such as cirrus clouds on Earth.</a:t>
            </a:r>
          </a:p>
          <a:p>
            <a:endParaRPr lang="en-US" altLang="en-US" dirty="0">
              <a:latin typeface="Times New Roman" panose="02020603050405020304" pitchFamily="18" charset="0"/>
              <a:ea typeface="ＭＳ Ｐゴシック" panose="020B0600070205080204" pitchFamily="34" charset="-128"/>
            </a:endParaRPr>
          </a:p>
          <a:p>
            <a:r>
              <a:rPr lang="en-US" altLang="en-US" dirty="0">
                <a:latin typeface="Times New Roman" panose="02020603050405020304" pitchFamily="18" charset="0"/>
                <a:ea typeface="ＭＳ Ｐゴシック" panose="020B0600070205080204" pitchFamily="34" charset="-128"/>
              </a:rPr>
              <a:t>The Hubble image is one of the first images revealing the precession of the brightest ring with respect to a previous image [PRC97-36a]. Precession makes the fainter part of the ring (currently on the upper right-hand side) slide around Uranus once every nine months. The fading is caused by ring particles crowding and hiding each other on one side of their eight-hour orbit around Uranus.</a:t>
            </a:r>
          </a:p>
          <a:p>
            <a:r>
              <a:rPr lang="en-US" altLang="en-US" dirty="0">
                <a:latin typeface="Times New Roman" panose="02020603050405020304" pitchFamily="18" charset="0"/>
                <a:ea typeface="ＭＳ Ｐゴシック" panose="020B0600070205080204" pitchFamily="34" charset="-128"/>
              </a:rPr>
              <a:t>The blue, green and red components of this false-color image correspond to exposures taken at near-infrared wavelengths of 0.9, 1.1, and 1.7 micrometers. Thus, regions on Uranus appearing blue, for example, reflect more sunlight at 0.9 micrometer than at the longer wavelengths. Apparent colors on Uranus are caused by absorption of methane gas in its atmosphere, an effect comparable to absorption in our atmosphere which can make distant clouds appear red.</a:t>
            </a:r>
          </a:p>
          <a:p>
            <a:r>
              <a:rPr lang="en-US" altLang="en-US" dirty="0">
                <a:latin typeface="Times New Roman" panose="02020603050405020304" pitchFamily="18" charset="0"/>
                <a:ea typeface="ＭＳ Ｐゴシック" panose="020B0600070205080204" pitchFamily="34" charset="-128"/>
              </a:rPr>
              <a:t> </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7">
            <a:extLst>
              <a:ext uri="{FF2B5EF4-FFF2-40B4-BE49-F238E27FC236}">
                <a16:creationId xmlns:a16="http://schemas.microsoft.com/office/drawing/2014/main" id="{AC6A23A1-5853-5D61-89E0-54D4A09307E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7B6D5E0-4227-434E-81C0-3E75250439E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8066" name="Rectangle 2">
            <a:extLst>
              <a:ext uri="{FF2B5EF4-FFF2-40B4-BE49-F238E27FC236}">
                <a16:creationId xmlns:a16="http://schemas.microsoft.com/office/drawing/2014/main" id="{69A1541F-D16E-5351-ED10-C96512CD95EC}"/>
              </a:ext>
            </a:extLst>
          </p:cNvPr>
          <p:cNvSpPr>
            <a:spLocks noGrp="1" noRot="1" noChangeAspect="1" noChangeArrowheads="1" noTextEdit="1"/>
          </p:cNvSpPr>
          <p:nvPr>
            <p:ph type="sldImg"/>
          </p:nvPr>
        </p:nvSpPr>
        <p:spPr>
          <a:ln/>
        </p:spPr>
      </p:sp>
      <p:sp>
        <p:nvSpPr>
          <p:cNvPr id="88067" name="Rectangle 3">
            <a:extLst>
              <a:ext uri="{FF2B5EF4-FFF2-40B4-BE49-F238E27FC236}">
                <a16:creationId xmlns:a16="http://schemas.microsoft.com/office/drawing/2014/main" id="{30719421-7020-CA60-33D1-7335A1A7C16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NEPTUNE BY HST: Comparing August 2002 observations to similar observations in 1996, the authors found that Neptune’s reflectivity averaged across the planet’s face (disk-averaged) increased by 3.2% at 467 nm (blue), 5.6% at 673 nm (red), and 40% in the 850 nm–1000 nm band (near infrared). These changes result from even larger brightness increases in restricted latitude bands, reaching 100% in some cases. The reason for the increases may be seasonal forcing, which is the seasonal variation in local solar heating. </a:t>
            </a:r>
          </a:p>
          <a:p>
            <a:r>
              <a:rPr lang="en-US" altLang="en-US">
                <a:latin typeface="Times New Roman" panose="02020603050405020304" pitchFamily="18" charset="0"/>
                <a:ea typeface="ＭＳ Ｐゴシック" panose="020B0600070205080204" pitchFamily="34" charset="-128"/>
              </a:rPr>
              <a:t>Because Neptune’s equatorial plane is inclined 29º to its orbit plane, it is subject to seasonal solar forcing during its 164.8-year orbit of the sun. The resulting local variation in incident sunlight is similar in fractional amplitude to that on the earth, which has a 23.5º inclination, but the absolute variation is 900 times smaller and the rate of change is slower by an additional factor of 165. Remarkably, there is now evidence that Neptune is responding measurably to this weak forcing (of the sun’s heat). The long record of disk-averaged observations from Earth provides a key piece of evidence. When blue-filter (467-nm) observations with the Hubble Space Telescope from 1994 to 2002 are added to blue-filter (472-nm) Earth-based results of Lockwood and Thompson, the combined disk-averaged variation from 1972 to 2002 is consistent with a simple seasonal model having a hemispheric response delay relative to solar forcing of ~30 years (~73% of a full season).</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7">
            <a:extLst>
              <a:ext uri="{FF2B5EF4-FFF2-40B4-BE49-F238E27FC236}">
                <a16:creationId xmlns:a16="http://schemas.microsoft.com/office/drawing/2014/main" id="{B8A433AD-3CD1-CF86-03D2-7293F82706E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6F6667-371A-A64F-90D7-29C8E7ED604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0114" name="Rectangle 2">
            <a:extLst>
              <a:ext uri="{FF2B5EF4-FFF2-40B4-BE49-F238E27FC236}">
                <a16:creationId xmlns:a16="http://schemas.microsoft.com/office/drawing/2014/main" id="{2929ED10-08DE-CC83-D5A8-937300DC3F7A}"/>
              </a:ext>
            </a:extLst>
          </p:cNvPr>
          <p:cNvSpPr>
            <a:spLocks noGrp="1" noRot="1" noChangeAspect="1" noChangeArrowheads="1" noTextEdit="1"/>
          </p:cNvSpPr>
          <p:nvPr>
            <p:ph type="sldImg"/>
          </p:nvPr>
        </p:nvSpPr>
        <p:spPr>
          <a:ln/>
        </p:spPr>
      </p:sp>
      <p:sp>
        <p:nvSpPr>
          <p:cNvPr id="90115" name="Rectangle 3">
            <a:extLst>
              <a:ext uri="{FF2B5EF4-FFF2-40B4-BE49-F238E27FC236}">
                <a16:creationId xmlns:a16="http://schemas.microsoft.com/office/drawing/2014/main" id="{058FC943-2365-2701-DA2E-B62516114C2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Univers Std 57 Condensed, Arial" charset="0"/>
                <a:ea typeface="ＭＳ Ｐゴシック" panose="020B0600070205080204" pitchFamily="34" charset="-128"/>
              </a:rPr>
              <a:t>The best-fit seasonal model (dashed curve, A) has its peak ~2020, which is delayed 15.1 years relative to the hemispheric solar forcing peak in 2005 (B), when the subsolar latitude will be at its southern extreme. </a:t>
            </a:r>
            <a:endParaRPr lang="en-US" altLang="en-US" dirty="0">
              <a:latin typeface="AGaramond, Garamond, Times New "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7">
            <a:extLst>
              <a:ext uri="{FF2B5EF4-FFF2-40B4-BE49-F238E27FC236}">
                <a16:creationId xmlns:a16="http://schemas.microsoft.com/office/drawing/2014/main" id="{1508F5BA-0FCD-632E-57B4-4D3EEFAFCAD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88B8BF7-CAC0-8C40-AFBF-EA6F47D5AF2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4210" name="Rectangle 2">
            <a:extLst>
              <a:ext uri="{FF2B5EF4-FFF2-40B4-BE49-F238E27FC236}">
                <a16:creationId xmlns:a16="http://schemas.microsoft.com/office/drawing/2014/main" id="{B64621CA-9A13-F736-1DB1-5A46318D8099}"/>
              </a:ext>
            </a:extLst>
          </p:cNvPr>
          <p:cNvSpPr>
            <a:spLocks noGrp="1" noRot="1" noChangeAspect="1" noChangeArrowheads="1" noTextEdit="1"/>
          </p:cNvSpPr>
          <p:nvPr>
            <p:ph type="sldImg"/>
          </p:nvPr>
        </p:nvSpPr>
        <p:spPr>
          <a:ln/>
        </p:spPr>
      </p:sp>
      <p:sp>
        <p:nvSpPr>
          <p:cNvPr id="94211" name="Rectangle 3">
            <a:extLst>
              <a:ext uri="{FF2B5EF4-FFF2-40B4-BE49-F238E27FC236}">
                <a16:creationId xmlns:a16="http://schemas.microsoft.com/office/drawing/2014/main" id="{7FDCA799-DB97-0AA6-ACCD-82B42D36555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a:extLst>
              <a:ext uri="{FF2B5EF4-FFF2-40B4-BE49-F238E27FC236}">
                <a16:creationId xmlns:a16="http://schemas.microsoft.com/office/drawing/2014/main" id="{C71002D0-C4B8-3998-E981-2B5EE3325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0FE013D-7460-AD45-99EE-463765FDBF3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6258" name="Rectangle 2">
            <a:extLst>
              <a:ext uri="{FF2B5EF4-FFF2-40B4-BE49-F238E27FC236}">
                <a16:creationId xmlns:a16="http://schemas.microsoft.com/office/drawing/2014/main" id="{9AD5D19D-6740-AE4A-D004-1AABCE4107E5}"/>
              </a:ext>
            </a:extLst>
          </p:cNvPr>
          <p:cNvSpPr>
            <a:spLocks noGrp="1" noRot="1" noChangeAspect="1" noChangeArrowheads="1" noTextEdit="1"/>
          </p:cNvSpPr>
          <p:nvPr>
            <p:ph type="sldImg"/>
          </p:nvPr>
        </p:nvSpPr>
        <p:spPr>
          <a:ln/>
        </p:spPr>
      </p:sp>
      <p:sp>
        <p:nvSpPr>
          <p:cNvPr id="96259" name="Rectangle 3">
            <a:extLst>
              <a:ext uri="{FF2B5EF4-FFF2-40B4-BE49-F238E27FC236}">
                <a16:creationId xmlns:a16="http://schemas.microsoft.com/office/drawing/2014/main" id="{1ED7AEDE-CF47-0E7C-60A4-2BAC66EFADC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51AF968C-881E-0C2C-9A10-660751674A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F1373F-C4BE-6247-B887-10801766600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B06E84F0-211C-F1A7-6C6D-83A3ACB5AA08}"/>
              </a:ext>
            </a:extLst>
          </p:cNvPr>
          <p:cNvSpPr>
            <a:spLocks noGrp="1" noRot="1" noChangeAspect="1" noChangeArrowheads="1" noTextEdit="1"/>
          </p:cNvSpPr>
          <p:nvPr>
            <p:ph type="sldImg"/>
          </p:nvPr>
        </p:nvSpPr>
        <p:spPr>
          <a:solidFill>
            <a:srgbClr val="FFFFFF"/>
          </a:solidFill>
          <a:ln/>
        </p:spPr>
      </p:sp>
      <p:sp>
        <p:nvSpPr>
          <p:cNvPr id="98307" name="Rectangle 3">
            <a:extLst>
              <a:ext uri="{FF2B5EF4-FFF2-40B4-BE49-F238E27FC236}">
                <a16:creationId xmlns:a16="http://schemas.microsoft.com/office/drawing/2014/main" id="{BE64767C-1A03-68EE-6BE8-EEF466AC2368}"/>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96C4A-6CE9-E494-D113-3289320D7A81}"/>
            </a:ext>
          </a:extLst>
        </p:cNvPr>
        <p:cNvGrpSpPr/>
        <p:nvPr/>
      </p:nvGrpSpPr>
      <p:grpSpPr>
        <a:xfrm>
          <a:off x="0" y="0"/>
          <a:ext cx="0" cy="0"/>
          <a:chOff x="0" y="0"/>
          <a:chExt cx="0" cy="0"/>
        </a:xfrm>
      </p:grpSpPr>
      <p:sp>
        <p:nvSpPr>
          <p:cNvPr id="98305" name="Rectangle 7">
            <a:extLst>
              <a:ext uri="{FF2B5EF4-FFF2-40B4-BE49-F238E27FC236}">
                <a16:creationId xmlns:a16="http://schemas.microsoft.com/office/drawing/2014/main" id="{4AEBD7AA-9B7F-176B-B4B4-D69C5CBEFCD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F1373F-C4BE-6247-B887-10801766600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7E4BB6C1-E5F7-8B7F-6F04-630B7B78597A}"/>
              </a:ext>
            </a:extLst>
          </p:cNvPr>
          <p:cNvSpPr>
            <a:spLocks noGrp="1" noRot="1" noChangeAspect="1" noChangeArrowheads="1" noTextEdit="1"/>
          </p:cNvSpPr>
          <p:nvPr>
            <p:ph type="sldImg"/>
          </p:nvPr>
        </p:nvSpPr>
        <p:spPr>
          <a:solidFill>
            <a:srgbClr val="FFFFFF"/>
          </a:solidFill>
          <a:ln/>
        </p:spPr>
      </p:sp>
      <p:sp>
        <p:nvSpPr>
          <p:cNvPr id="98307" name="Rectangle 3">
            <a:extLst>
              <a:ext uri="{FF2B5EF4-FFF2-40B4-BE49-F238E27FC236}">
                <a16:creationId xmlns:a16="http://schemas.microsoft.com/office/drawing/2014/main" id="{DA106EC9-A1D3-F520-46D0-F6C3CF9FA93F}"/>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1200890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61A41-CE86-F776-7E83-C5EB58FEC61F}"/>
            </a:ext>
          </a:extLst>
        </p:cNvPr>
        <p:cNvGrpSpPr/>
        <p:nvPr/>
      </p:nvGrpSpPr>
      <p:grpSpPr>
        <a:xfrm>
          <a:off x="0" y="0"/>
          <a:ext cx="0" cy="0"/>
          <a:chOff x="0" y="0"/>
          <a:chExt cx="0" cy="0"/>
        </a:xfrm>
      </p:grpSpPr>
      <p:sp>
        <p:nvSpPr>
          <p:cNvPr id="98305" name="Rectangle 7">
            <a:extLst>
              <a:ext uri="{FF2B5EF4-FFF2-40B4-BE49-F238E27FC236}">
                <a16:creationId xmlns:a16="http://schemas.microsoft.com/office/drawing/2014/main" id="{3D38D0CD-F39A-D391-C37E-D3D034B34E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3F1373F-C4BE-6247-B887-108017666000}"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2">
            <a:extLst>
              <a:ext uri="{FF2B5EF4-FFF2-40B4-BE49-F238E27FC236}">
                <a16:creationId xmlns:a16="http://schemas.microsoft.com/office/drawing/2014/main" id="{27274F4B-80A0-9740-5C9F-4679150D3AB5}"/>
              </a:ext>
            </a:extLst>
          </p:cNvPr>
          <p:cNvSpPr>
            <a:spLocks noGrp="1" noRot="1" noChangeAspect="1" noChangeArrowheads="1" noTextEdit="1"/>
          </p:cNvSpPr>
          <p:nvPr>
            <p:ph type="sldImg"/>
          </p:nvPr>
        </p:nvSpPr>
        <p:spPr>
          <a:solidFill>
            <a:srgbClr val="FFFFFF"/>
          </a:solidFill>
          <a:ln/>
        </p:spPr>
      </p:sp>
      <p:sp>
        <p:nvSpPr>
          <p:cNvPr id="98307" name="Rectangle 3">
            <a:extLst>
              <a:ext uri="{FF2B5EF4-FFF2-40B4-BE49-F238E27FC236}">
                <a16:creationId xmlns:a16="http://schemas.microsoft.com/office/drawing/2014/main" id="{4453F9E2-961C-FE53-4D77-86D75D4B3F34}"/>
              </a:ext>
            </a:extLst>
          </p:cNvPr>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902164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7">
            <a:extLst>
              <a:ext uri="{FF2B5EF4-FFF2-40B4-BE49-F238E27FC236}">
                <a16:creationId xmlns:a16="http://schemas.microsoft.com/office/drawing/2014/main" id="{77FE65D4-B9B8-D10E-45BC-5683333C7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7096B87-8150-F748-95B8-93414ADF0B3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8306" name="Rectangle 1026">
            <a:extLst>
              <a:ext uri="{FF2B5EF4-FFF2-40B4-BE49-F238E27FC236}">
                <a16:creationId xmlns:a16="http://schemas.microsoft.com/office/drawing/2014/main" id="{1348DA9D-32F6-018E-0E60-BE1C605ECD0D}"/>
              </a:ext>
            </a:extLst>
          </p:cNvPr>
          <p:cNvSpPr>
            <a:spLocks noGrp="1" noRot="1" noChangeAspect="1" noChangeArrowheads="1" noTextEdit="1"/>
          </p:cNvSpPr>
          <p:nvPr>
            <p:ph type="sldImg"/>
          </p:nvPr>
        </p:nvSpPr>
        <p:spPr>
          <a:ln/>
        </p:spPr>
      </p:sp>
      <p:sp>
        <p:nvSpPr>
          <p:cNvPr id="98307" name="Rectangle 1027">
            <a:extLst>
              <a:ext uri="{FF2B5EF4-FFF2-40B4-BE49-F238E27FC236}">
                <a16:creationId xmlns:a16="http://schemas.microsoft.com/office/drawing/2014/main" id="{F3CDF5AA-40D5-94D4-09AE-AF43BD63B8D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Terrestrial pressures at surface … Jovian pressures at base of molecular layers shown on p 276-277 figures in 2</a:t>
            </a:r>
            <a:r>
              <a:rPr lang="en-US" altLang="en-US" baseline="30000" dirty="0">
                <a:latin typeface="Times New Roman" panose="02020603050405020304" pitchFamily="18" charset="0"/>
                <a:ea typeface="ＭＳ Ｐゴシック" panose="020B0600070205080204" pitchFamily="34" charset="-128"/>
              </a:rPr>
              <a:t>nd</a:t>
            </a:r>
            <a:r>
              <a:rPr lang="en-US" altLang="en-US" dirty="0">
                <a:latin typeface="Times New Roman" panose="02020603050405020304" pitchFamily="18" charset="0"/>
                <a:ea typeface="ＭＳ Ｐゴシック" panose="020B0600070205080204" pitchFamily="34" charset="-128"/>
              </a:rPr>
              <a:t> edition</a:t>
            </a:r>
          </a:p>
          <a:p>
            <a:pPr eaLnBrk="1" hangingPunct="1"/>
            <a:r>
              <a:rPr lang="en-US" altLang="en-US" dirty="0">
                <a:latin typeface="Times New Roman" panose="02020603050405020304" pitchFamily="18" charset="0"/>
                <a:ea typeface="ＭＳ Ｐゴシック" panose="020B0600070205080204" pitchFamily="34" charset="-128"/>
              </a:rPr>
              <a:t>Terrestrial scale heights at surface … Jovian scale heights at 1 bar</a:t>
            </a:r>
          </a:p>
          <a:p>
            <a:pPr eaLnBrk="1" hangingPunct="1"/>
            <a:r>
              <a:rPr lang="en-US" altLang="en-US" dirty="0">
                <a:latin typeface="Times New Roman" panose="02020603050405020304" pitchFamily="18" charset="0"/>
                <a:ea typeface="ＭＳ Ｐゴシック" panose="020B0600070205080204" pitchFamily="34" charset="-128"/>
              </a:rPr>
              <a:t>N2 has triple bond, so very stable</a:t>
            </a:r>
          </a:p>
          <a:p>
            <a:pPr eaLnBrk="1" hangingPunct="1"/>
            <a:r>
              <a:rPr lang="en-US" altLang="en-US" dirty="0">
                <a:latin typeface="Times New Roman" panose="02020603050405020304" pitchFamily="18" charset="0"/>
                <a:ea typeface="ＭＳ Ｐゴシック" panose="020B0600070205080204" pitchFamily="34" charset="-128"/>
              </a:rPr>
              <a:t>O2 has double bond</a:t>
            </a:r>
          </a:p>
          <a:p>
            <a:pPr eaLnBrk="1" hangingPunct="1"/>
            <a:r>
              <a:rPr lang="en-US" altLang="en-US" dirty="0">
                <a:latin typeface="Times New Roman" panose="02020603050405020304" pitchFamily="18" charset="0"/>
                <a:ea typeface="ＭＳ Ｐゴシック" panose="020B0600070205080204" pitchFamily="34" charset="-128"/>
              </a:rPr>
              <a:t>Titan has 98.4% N2, 1.6% CH4</a:t>
            </a:r>
          </a:p>
          <a:p>
            <a:pPr eaLnBrk="1" hangingPunct="1"/>
            <a:r>
              <a:rPr lang="en-US" altLang="en-US" dirty="0">
                <a:latin typeface="Times New Roman" panose="02020603050405020304" pitchFamily="18" charset="0"/>
                <a:ea typeface="ＭＳ Ｐゴシック" panose="020B0600070205080204" pitchFamily="34" charset="-128"/>
              </a:rPr>
              <a:t>Jovian scale heights larger because H2 and He are so light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5978AA3C-E2A8-99CD-8207-348F4AA594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8623D45-5CA3-D341-8D1A-9B9F0488F0D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0354" name="Rectangle 2">
            <a:extLst>
              <a:ext uri="{FF2B5EF4-FFF2-40B4-BE49-F238E27FC236}">
                <a16:creationId xmlns:a16="http://schemas.microsoft.com/office/drawing/2014/main" id="{1529A20A-D555-6F49-68AA-B56F8CD3DA0A}"/>
              </a:ext>
            </a:extLst>
          </p:cNvPr>
          <p:cNvSpPr>
            <a:spLocks noGrp="1" noRot="1" noChangeAspect="1" noChangeArrowheads="1" noTextEdit="1"/>
          </p:cNvSpPr>
          <p:nvPr>
            <p:ph type="sldImg"/>
          </p:nvPr>
        </p:nvSpPr>
        <p:spPr>
          <a:solidFill>
            <a:srgbClr val="FFFFFF"/>
          </a:solidFill>
          <a:ln/>
        </p:spPr>
      </p:sp>
      <p:sp>
        <p:nvSpPr>
          <p:cNvPr id="100355" name="Rectangle 3">
            <a:extLst>
              <a:ext uri="{FF2B5EF4-FFF2-40B4-BE49-F238E27FC236}">
                <a16:creationId xmlns:a16="http://schemas.microsoft.com/office/drawing/2014/main" id="{19512B8D-E031-6FBA-8151-B28B4804C8FB}"/>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n-US" altLang="en-US">
                <a:latin typeface="Times New Roman" panose="02020603050405020304" pitchFamily="18" charset="0"/>
                <a:ea typeface="ＭＳ Ｐゴシック" panose="020B0600070205080204" pitchFamily="34" charset="-128"/>
              </a:rPr>
              <a:t>see/read first paragraph of section 4.4 on page 100</a:t>
            </a:r>
          </a:p>
          <a:p>
            <a:pPr eaLnBrk="1" hangingPunct="1"/>
            <a:r>
              <a:rPr lang="en-US" altLang="en-US">
                <a:latin typeface="Times New Roman" panose="02020603050405020304" pitchFamily="18" charset="0"/>
                <a:ea typeface="ＭＳ Ｐゴシック" panose="020B0600070205080204" pitchFamily="34" charset="-128"/>
              </a:rPr>
              <a:t>NH4SH = ammonium hydrosulfide</a:t>
            </a:r>
          </a:p>
          <a:p>
            <a:pPr eaLnBrk="1" hangingPunct="1"/>
            <a:r>
              <a:rPr lang="en-US" altLang="en-US">
                <a:latin typeface="Times New Roman" panose="02020603050405020304" pitchFamily="18" charset="0"/>
                <a:ea typeface="ＭＳ Ｐゴシック" panose="020B0600070205080204" pitchFamily="34" charset="-128"/>
              </a:rPr>
              <a:t>H2S = hydrogen sulfide</a:t>
            </a:r>
          </a:p>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A3F11248-2CD0-4600-5B35-6AD75AD6115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5475ADA-39E7-E240-8899-5672EC384378}" type="slidenum">
              <a:rPr lang="en-US" altLang="en-US" baseline="0">
                <a:solidFill>
                  <a:srgbClr val="000000"/>
                </a:solidFill>
              </a:rPr>
              <a:pPr algn="r" eaLnBrk="1" hangingPunct="1">
                <a:spcBef>
                  <a:spcPct val="0"/>
                </a:spcBef>
              </a:pPr>
              <a:t>35</a:t>
            </a:fld>
            <a:endParaRPr lang="en-US" altLang="en-US" baseline="0">
              <a:solidFill>
                <a:srgbClr val="000000"/>
              </a:solidFill>
            </a:endParaRPr>
          </a:p>
        </p:txBody>
      </p:sp>
      <p:sp>
        <p:nvSpPr>
          <p:cNvPr id="106498" name="Rectangle 2">
            <a:extLst>
              <a:ext uri="{FF2B5EF4-FFF2-40B4-BE49-F238E27FC236}">
                <a16:creationId xmlns:a16="http://schemas.microsoft.com/office/drawing/2014/main" id="{D6E8C30F-E9BA-3B8D-BE1F-C3403D571068}"/>
              </a:ext>
            </a:extLst>
          </p:cNvPr>
          <p:cNvSpPr>
            <a:spLocks noGrp="1" noRot="1" noChangeAspect="1" noChangeArrowheads="1" noTextEdit="1"/>
          </p:cNvSpPr>
          <p:nvPr>
            <p:ph type="sldImg"/>
          </p:nvPr>
        </p:nvSpPr>
        <p:spPr>
          <a:solidFill>
            <a:srgbClr val="FFFFFF"/>
          </a:solidFill>
          <a:ln/>
        </p:spPr>
      </p:sp>
      <p:sp>
        <p:nvSpPr>
          <p:cNvPr id="106499" name="Rectangle 3">
            <a:extLst>
              <a:ext uri="{FF2B5EF4-FFF2-40B4-BE49-F238E27FC236}">
                <a16:creationId xmlns:a16="http://schemas.microsoft.com/office/drawing/2014/main" id="{ECE6FA35-CABD-5C25-6927-4ECAEAEBDFDA}"/>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7">
            <a:extLst>
              <a:ext uri="{FF2B5EF4-FFF2-40B4-BE49-F238E27FC236}">
                <a16:creationId xmlns:a16="http://schemas.microsoft.com/office/drawing/2014/main" id="{926B9CDA-3263-738F-1287-C43B8C6723F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AC694A5-0DEE-E947-A5E4-22307FA93264}"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92162" name="Rectangle 2">
            <a:extLst>
              <a:ext uri="{FF2B5EF4-FFF2-40B4-BE49-F238E27FC236}">
                <a16:creationId xmlns:a16="http://schemas.microsoft.com/office/drawing/2014/main" id="{CE948BC9-E5F3-BFDB-18F3-216161319C35}"/>
              </a:ext>
            </a:extLst>
          </p:cNvPr>
          <p:cNvSpPr>
            <a:spLocks noGrp="1" noRot="1" noChangeAspect="1" noChangeArrowheads="1" noTextEdit="1"/>
          </p:cNvSpPr>
          <p:nvPr>
            <p:ph type="sldImg"/>
          </p:nvPr>
        </p:nvSpPr>
        <p:spPr>
          <a:ln/>
        </p:spPr>
      </p:sp>
      <p:sp>
        <p:nvSpPr>
          <p:cNvPr id="92163" name="Rectangle 3">
            <a:extLst>
              <a:ext uri="{FF2B5EF4-FFF2-40B4-BE49-F238E27FC236}">
                <a16:creationId xmlns:a16="http://schemas.microsoft.com/office/drawing/2014/main" id="{7F7CD279-86E8-809F-1A3A-375F09B941F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New Roman" panose="02020603050405020304" pitchFamily="18" charset="0"/>
                <a:ea typeface="ＭＳ Ｐゴシック" panose="020B0600070205080204" pitchFamily="34" charset="-128"/>
              </a:rPr>
              <a:t>Galactic cosmic ray signal on 1-2 yr cycle is set of wiggles in mid 1980s</a:t>
            </a:r>
          </a:p>
          <a:p>
            <a:endParaRPr lang="en-US" altLang="en-US">
              <a:latin typeface="Times New Roman" panose="02020603050405020304" pitchFamily="18" charset="0"/>
              <a:ea typeface="ＭＳ Ｐゴシック" panose="020B0600070205080204" pitchFamily="34" charset="-128"/>
            </a:endParaRPr>
          </a:p>
          <a:p>
            <a:r>
              <a:rPr lang="en-US" altLang="en-US">
                <a:latin typeface="Times New Roman" panose="02020603050405020304" pitchFamily="18" charset="0"/>
                <a:ea typeface="ＭＳ Ｐゴシック" panose="020B0600070205080204" pitchFamily="34" charset="-128"/>
              </a:rPr>
              <a:t>(a) Neptune brightnesses at 472 nm (blue squares) and 551 nm (green circles)</a:t>
            </a:r>
          </a:p>
          <a:p>
            <a:r>
              <a:rPr lang="en-US" altLang="en-US">
                <a:latin typeface="Times New Roman" panose="02020603050405020304" pitchFamily="18" charset="0"/>
                <a:ea typeface="ＭＳ Ｐゴシック" panose="020B0600070205080204" pitchFamily="34" charset="-128"/>
              </a:rPr>
              <a:t>(b) Magnitude fluctuations after detrending (a) with the fit --- errorbars represent maximum offsets. (</a:t>
            </a:r>
            <a:r>
              <a:rPr lang="en-US" altLang="en-US" b="1">
                <a:latin typeface="Times New Roman" panose="02020603050405020304" pitchFamily="18" charset="0"/>
                <a:ea typeface="ＭＳ Ｐゴシック" panose="020B0600070205080204" pitchFamily="34" charset="-128"/>
              </a:rPr>
              <a:t>c</a:t>
            </a:r>
            <a:r>
              <a:rPr lang="en-US" altLang="en-US">
                <a:latin typeface="Times New Roman" panose="02020603050405020304" pitchFamily="18" charset="0"/>
                <a:ea typeface="ＭＳ Ｐゴシック" panose="020B0600070205080204" pitchFamily="34" charset="-128"/>
              </a:rPr>
              <a:t>) </a:t>
            </a:r>
          </a:p>
          <a:p>
            <a:r>
              <a:rPr lang="en-US" altLang="en-US">
                <a:latin typeface="Times New Roman" panose="02020603050405020304" pitchFamily="18" charset="0"/>
                <a:ea typeface="ＭＳ Ｐゴシック" panose="020B0600070205080204" pitchFamily="34" charset="-128"/>
              </a:rPr>
              <a:t>(c) Solar Lyman-alpha (ultraviolet) radiation at 121.5 nm. </a:t>
            </a:r>
          </a:p>
          <a:p>
            <a:r>
              <a:rPr lang="en-US" altLang="en-US">
                <a:latin typeface="Times New Roman" panose="02020603050405020304" pitchFamily="18" charset="0"/>
                <a:ea typeface="ＭＳ Ｐゴシック" panose="020B0600070205080204" pitchFamily="34" charset="-128"/>
              </a:rPr>
              <a:t>(d) Cosmic ray count rate at Earth’s surface (neutrons from Oulu, Finland and Voyager counts for cosmic ray protons &gt;70 MeV (grey).</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C1186D7-39D8-0ADF-23B7-86BFCEB008C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AC7F6B-75D4-2EDB-E8D6-71617FE067D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7926192-34E1-002D-891E-6DED557F1E3F}"/>
              </a:ext>
            </a:extLst>
          </p:cNvPr>
          <p:cNvSpPr>
            <a:spLocks noGrp="1" noChangeArrowheads="1"/>
          </p:cNvSpPr>
          <p:nvPr>
            <p:ph type="sldNum" sz="quarter" idx="12"/>
          </p:nvPr>
        </p:nvSpPr>
        <p:spPr>
          <a:ln/>
        </p:spPr>
        <p:txBody>
          <a:bodyPr/>
          <a:lstStyle>
            <a:lvl1pPr>
              <a:defRPr/>
            </a:lvl1pPr>
          </a:lstStyle>
          <a:p>
            <a:pPr>
              <a:defRPr/>
            </a:pPr>
            <a:fld id="{3FCD29C3-80BF-A348-AAF2-DC7E7AC375E7}" type="slidenum">
              <a:rPr lang="en-US" altLang="en-US"/>
              <a:pPr>
                <a:defRPr/>
              </a:pPr>
              <a:t>‹#›</a:t>
            </a:fld>
            <a:endParaRPr lang="en-US" altLang="en-US"/>
          </a:p>
        </p:txBody>
      </p:sp>
    </p:spTree>
    <p:extLst>
      <p:ext uri="{BB962C8B-B14F-4D97-AF65-F5344CB8AC3E}">
        <p14:creationId xmlns:p14="http://schemas.microsoft.com/office/powerpoint/2010/main" val="3742304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164CDE-316D-F9F1-20A8-8DCF619332A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6862682-B24F-E206-6CE9-E0C9E3BBCC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ECDA12F-6395-4897-7839-887165430A77}"/>
              </a:ext>
            </a:extLst>
          </p:cNvPr>
          <p:cNvSpPr>
            <a:spLocks noGrp="1" noChangeArrowheads="1"/>
          </p:cNvSpPr>
          <p:nvPr>
            <p:ph type="sldNum" sz="quarter" idx="12"/>
          </p:nvPr>
        </p:nvSpPr>
        <p:spPr>
          <a:ln/>
        </p:spPr>
        <p:txBody>
          <a:bodyPr/>
          <a:lstStyle>
            <a:lvl1pPr>
              <a:defRPr/>
            </a:lvl1pPr>
          </a:lstStyle>
          <a:p>
            <a:pPr>
              <a:defRPr/>
            </a:pPr>
            <a:fld id="{E6ACC7A7-9AD1-E144-AB0F-91AD9FB15C4E}" type="slidenum">
              <a:rPr lang="en-US" altLang="en-US"/>
              <a:pPr>
                <a:defRPr/>
              </a:pPr>
              <a:t>‹#›</a:t>
            </a:fld>
            <a:endParaRPr lang="en-US" altLang="en-US"/>
          </a:p>
        </p:txBody>
      </p:sp>
    </p:spTree>
    <p:extLst>
      <p:ext uri="{BB962C8B-B14F-4D97-AF65-F5344CB8AC3E}">
        <p14:creationId xmlns:p14="http://schemas.microsoft.com/office/powerpoint/2010/main" val="3363598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D14BA34-2490-0516-8EA8-B4D6FC6041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F3CD295-8F82-D6C6-8ACE-F4D263BF7D7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CF1B608-9F0C-ACC0-F245-10E1321CF483}"/>
              </a:ext>
            </a:extLst>
          </p:cNvPr>
          <p:cNvSpPr>
            <a:spLocks noGrp="1" noChangeArrowheads="1"/>
          </p:cNvSpPr>
          <p:nvPr>
            <p:ph type="sldNum" sz="quarter" idx="12"/>
          </p:nvPr>
        </p:nvSpPr>
        <p:spPr>
          <a:ln/>
        </p:spPr>
        <p:txBody>
          <a:bodyPr/>
          <a:lstStyle>
            <a:lvl1pPr>
              <a:defRPr/>
            </a:lvl1pPr>
          </a:lstStyle>
          <a:p>
            <a:pPr>
              <a:defRPr/>
            </a:pPr>
            <a:fld id="{770D1903-CA66-D445-86C1-FC64D6BBA62F}" type="slidenum">
              <a:rPr lang="en-US" altLang="en-US"/>
              <a:pPr>
                <a:defRPr/>
              </a:pPr>
              <a:t>‹#›</a:t>
            </a:fld>
            <a:endParaRPr lang="en-US" altLang="en-US"/>
          </a:p>
        </p:txBody>
      </p:sp>
    </p:spTree>
    <p:extLst>
      <p:ext uri="{BB962C8B-B14F-4D97-AF65-F5344CB8AC3E}">
        <p14:creationId xmlns:p14="http://schemas.microsoft.com/office/powerpoint/2010/main" val="924335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0448846-B31A-99E3-EF05-9FAC71C1F99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7D6163-2FA6-A643-4898-97B33651295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4450C5E-A746-1874-E7A6-78D356BE7343}"/>
              </a:ext>
            </a:extLst>
          </p:cNvPr>
          <p:cNvSpPr>
            <a:spLocks noGrp="1" noChangeArrowheads="1"/>
          </p:cNvSpPr>
          <p:nvPr>
            <p:ph type="sldNum" sz="quarter" idx="12"/>
          </p:nvPr>
        </p:nvSpPr>
        <p:spPr>
          <a:ln/>
        </p:spPr>
        <p:txBody>
          <a:bodyPr/>
          <a:lstStyle>
            <a:lvl1pPr>
              <a:defRPr/>
            </a:lvl1pPr>
          </a:lstStyle>
          <a:p>
            <a:pPr>
              <a:defRPr/>
            </a:pPr>
            <a:fld id="{11EF4DF5-4B0A-7E4C-9774-4DEBD77BBF90}" type="slidenum">
              <a:rPr lang="en-US" altLang="en-US"/>
              <a:pPr>
                <a:defRPr/>
              </a:pPr>
              <a:t>‹#›</a:t>
            </a:fld>
            <a:endParaRPr lang="en-US" altLang="en-US"/>
          </a:p>
        </p:txBody>
      </p:sp>
    </p:spTree>
    <p:extLst>
      <p:ext uri="{BB962C8B-B14F-4D97-AF65-F5344CB8AC3E}">
        <p14:creationId xmlns:p14="http://schemas.microsoft.com/office/powerpoint/2010/main" val="383507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A170AD0-6532-0534-C7C3-A01BAFEC466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F8376E2-48E8-922C-235A-FCF46B5409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249D977-04B8-160B-6C2A-87BE8E703054}"/>
              </a:ext>
            </a:extLst>
          </p:cNvPr>
          <p:cNvSpPr>
            <a:spLocks noGrp="1" noChangeArrowheads="1"/>
          </p:cNvSpPr>
          <p:nvPr>
            <p:ph type="sldNum" sz="quarter" idx="12"/>
          </p:nvPr>
        </p:nvSpPr>
        <p:spPr>
          <a:ln/>
        </p:spPr>
        <p:txBody>
          <a:bodyPr/>
          <a:lstStyle>
            <a:lvl1pPr>
              <a:defRPr/>
            </a:lvl1pPr>
          </a:lstStyle>
          <a:p>
            <a:pPr>
              <a:defRPr/>
            </a:pPr>
            <a:fld id="{97410386-8196-EC4B-9060-F3D6144993FF}" type="slidenum">
              <a:rPr lang="en-US" altLang="en-US"/>
              <a:pPr>
                <a:defRPr/>
              </a:pPr>
              <a:t>‹#›</a:t>
            </a:fld>
            <a:endParaRPr lang="en-US" altLang="en-US"/>
          </a:p>
        </p:txBody>
      </p:sp>
    </p:spTree>
    <p:extLst>
      <p:ext uri="{BB962C8B-B14F-4D97-AF65-F5344CB8AC3E}">
        <p14:creationId xmlns:p14="http://schemas.microsoft.com/office/powerpoint/2010/main" val="90906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402450D-BC0D-D2BE-9A1E-5F9CFA92592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460A6FD-6CCC-2E73-F9EA-6E27A40A7EB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86AFE7B9-96FA-CA5B-F29D-EC51DB4108C1}"/>
              </a:ext>
            </a:extLst>
          </p:cNvPr>
          <p:cNvSpPr>
            <a:spLocks noGrp="1" noChangeArrowheads="1"/>
          </p:cNvSpPr>
          <p:nvPr>
            <p:ph type="sldNum" sz="quarter" idx="12"/>
          </p:nvPr>
        </p:nvSpPr>
        <p:spPr>
          <a:ln/>
        </p:spPr>
        <p:txBody>
          <a:bodyPr/>
          <a:lstStyle>
            <a:lvl1pPr>
              <a:defRPr/>
            </a:lvl1pPr>
          </a:lstStyle>
          <a:p>
            <a:pPr>
              <a:defRPr/>
            </a:pPr>
            <a:fld id="{1FEBA0B9-87D4-4D4C-B8EF-71D04744FE03}" type="slidenum">
              <a:rPr lang="en-US" altLang="en-US"/>
              <a:pPr>
                <a:defRPr/>
              </a:pPr>
              <a:t>‹#›</a:t>
            </a:fld>
            <a:endParaRPr lang="en-US" altLang="en-US"/>
          </a:p>
        </p:txBody>
      </p:sp>
    </p:spTree>
    <p:extLst>
      <p:ext uri="{BB962C8B-B14F-4D97-AF65-F5344CB8AC3E}">
        <p14:creationId xmlns:p14="http://schemas.microsoft.com/office/powerpoint/2010/main" val="254593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06B0377-BDE4-C9C7-7856-E77EFD8E9DF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244A91A-8F3B-888C-5F1C-F4FCF00FED2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7E23F8C8-0329-53EF-2C88-4E8E00E5E788}"/>
              </a:ext>
            </a:extLst>
          </p:cNvPr>
          <p:cNvSpPr>
            <a:spLocks noGrp="1" noChangeArrowheads="1"/>
          </p:cNvSpPr>
          <p:nvPr>
            <p:ph type="sldNum" sz="quarter" idx="12"/>
          </p:nvPr>
        </p:nvSpPr>
        <p:spPr>
          <a:ln/>
        </p:spPr>
        <p:txBody>
          <a:bodyPr/>
          <a:lstStyle>
            <a:lvl1pPr>
              <a:defRPr/>
            </a:lvl1pPr>
          </a:lstStyle>
          <a:p>
            <a:pPr>
              <a:defRPr/>
            </a:pPr>
            <a:fld id="{4D121686-8F87-284F-A4BE-6421A5CF7A31}" type="slidenum">
              <a:rPr lang="en-US" altLang="en-US"/>
              <a:pPr>
                <a:defRPr/>
              </a:pPr>
              <a:t>‹#›</a:t>
            </a:fld>
            <a:endParaRPr lang="en-US" altLang="en-US"/>
          </a:p>
        </p:txBody>
      </p:sp>
    </p:spTree>
    <p:extLst>
      <p:ext uri="{BB962C8B-B14F-4D97-AF65-F5344CB8AC3E}">
        <p14:creationId xmlns:p14="http://schemas.microsoft.com/office/powerpoint/2010/main" val="4157739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921876F-2D3D-0F48-791B-801BF20458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9200621-81CB-F881-0D5C-D2AC6827260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AB59A2D-AB71-0CE8-AC8D-4FEF303EDC62}"/>
              </a:ext>
            </a:extLst>
          </p:cNvPr>
          <p:cNvSpPr>
            <a:spLocks noGrp="1" noChangeArrowheads="1"/>
          </p:cNvSpPr>
          <p:nvPr>
            <p:ph type="sldNum" sz="quarter" idx="12"/>
          </p:nvPr>
        </p:nvSpPr>
        <p:spPr>
          <a:ln/>
        </p:spPr>
        <p:txBody>
          <a:bodyPr/>
          <a:lstStyle>
            <a:lvl1pPr>
              <a:defRPr/>
            </a:lvl1pPr>
          </a:lstStyle>
          <a:p>
            <a:pPr>
              <a:defRPr/>
            </a:pPr>
            <a:fld id="{76EB4D06-1366-5349-857C-1AA11F331C35}" type="slidenum">
              <a:rPr lang="en-US" altLang="en-US"/>
              <a:pPr>
                <a:defRPr/>
              </a:pPr>
              <a:t>‹#›</a:t>
            </a:fld>
            <a:endParaRPr lang="en-US" altLang="en-US"/>
          </a:p>
        </p:txBody>
      </p:sp>
    </p:spTree>
    <p:extLst>
      <p:ext uri="{BB962C8B-B14F-4D97-AF65-F5344CB8AC3E}">
        <p14:creationId xmlns:p14="http://schemas.microsoft.com/office/powerpoint/2010/main" val="300560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EFCB39F-E0DF-31CD-CD04-1F90C71E50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B20FBD6-B33E-CC05-551B-4E8BF427C7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634258D-6C33-8053-3F84-AB213E2737A0}"/>
              </a:ext>
            </a:extLst>
          </p:cNvPr>
          <p:cNvSpPr>
            <a:spLocks noGrp="1" noChangeArrowheads="1"/>
          </p:cNvSpPr>
          <p:nvPr>
            <p:ph type="sldNum" sz="quarter" idx="12"/>
          </p:nvPr>
        </p:nvSpPr>
        <p:spPr>
          <a:ln/>
        </p:spPr>
        <p:txBody>
          <a:bodyPr/>
          <a:lstStyle>
            <a:lvl1pPr>
              <a:defRPr/>
            </a:lvl1pPr>
          </a:lstStyle>
          <a:p>
            <a:pPr>
              <a:defRPr/>
            </a:pPr>
            <a:fld id="{3EAF2E90-5B6B-D14F-98BE-2554724786FC}" type="slidenum">
              <a:rPr lang="en-US" altLang="en-US"/>
              <a:pPr>
                <a:defRPr/>
              </a:pPr>
              <a:t>‹#›</a:t>
            </a:fld>
            <a:endParaRPr lang="en-US" altLang="en-US"/>
          </a:p>
        </p:txBody>
      </p:sp>
    </p:spTree>
    <p:extLst>
      <p:ext uri="{BB962C8B-B14F-4D97-AF65-F5344CB8AC3E}">
        <p14:creationId xmlns:p14="http://schemas.microsoft.com/office/powerpoint/2010/main" val="123584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B73E623-71E6-AA5F-FC2F-C5E26821CE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AD46520-BFBE-83BF-C47B-0960219E6A5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6BB65C5-9A85-5C96-72EE-B379E838996D}"/>
              </a:ext>
            </a:extLst>
          </p:cNvPr>
          <p:cNvSpPr>
            <a:spLocks noGrp="1" noChangeArrowheads="1"/>
          </p:cNvSpPr>
          <p:nvPr>
            <p:ph type="sldNum" sz="quarter" idx="12"/>
          </p:nvPr>
        </p:nvSpPr>
        <p:spPr>
          <a:ln/>
        </p:spPr>
        <p:txBody>
          <a:bodyPr/>
          <a:lstStyle>
            <a:lvl1pPr>
              <a:defRPr/>
            </a:lvl1pPr>
          </a:lstStyle>
          <a:p>
            <a:pPr>
              <a:defRPr/>
            </a:pPr>
            <a:fld id="{5EA17533-A417-D942-B654-6E0C6EE2FB94}" type="slidenum">
              <a:rPr lang="en-US" altLang="en-US"/>
              <a:pPr>
                <a:defRPr/>
              </a:pPr>
              <a:t>‹#›</a:t>
            </a:fld>
            <a:endParaRPr lang="en-US" altLang="en-US"/>
          </a:p>
        </p:txBody>
      </p:sp>
    </p:spTree>
    <p:extLst>
      <p:ext uri="{BB962C8B-B14F-4D97-AF65-F5344CB8AC3E}">
        <p14:creationId xmlns:p14="http://schemas.microsoft.com/office/powerpoint/2010/main" val="1512649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6B0C9C-2E51-991E-0F2F-8B2639DD9A2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0F44C5-4044-E93E-FA0A-DB452A30517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EC6CC5B-2659-26B0-4E53-FE25B244C3C7}"/>
              </a:ext>
            </a:extLst>
          </p:cNvPr>
          <p:cNvSpPr>
            <a:spLocks noGrp="1" noChangeArrowheads="1"/>
          </p:cNvSpPr>
          <p:nvPr>
            <p:ph type="sldNum" sz="quarter" idx="12"/>
          </p:nvPr>
        </p:nvSpPr>
        <p:spPr>
          <a:ln/>
        </p:spPr>
        <p:txBody>
          <a:bodyPr/>
          <a:lstStyle>
            <a:lvl1pPr>
              <a:defRPr/>
            </a:lvl1pPr>
          </a:lstStyle>
          <a:p>
            <a:pPr>
              <a:defRPr/>
            </a:pPr>
            <a:fld id="{7354D5DE-4201-4A48-8D14-1257E2DAB57F}" type="slidenum">
              <a:rPr lang="en-US" altLang="en-US"/>
              <a:pPr>
                <a:defRPr/>
              </a:pPr>
              <a:t>‹#›</a:t>
            </a:fld>
            <a:endParaRPr lang="en-US" altLang="en-US"/>
          </a:p>
        </p:txBody>
      </p:sp>
    </p:spTree>
    <p:extLst>
      <p:ext uri="{BB962C8B-B14F-4D97-AF65-F5344CB8AC3E}">
        <p14:creationId xmlns:p14="http://schemas.microsoft.com/office/powerpoint/2010/main" val="2595303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8253C73-DD51-7B23-4475-48F3613383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38CEF0-626D-BBC2-F33F-082C59810B4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73D1056-8BFF-AB2A-C4E1-56841B537146}"/>
              </a:ext>
            </a:extLst>
          </p:cNvPr>
          <p:cNvSpPr>
            <a:spLocks noGrp="1" noChangeArrowheads="1"/>
          </p:cNvSpPr>
          <p:nvPr>
            <p:ph type="sldNum" sz="quarter" idx="12"/>
          </p:nvPr>
        </p:nvSpPr>
        <p:spPr>
          <a:ln/>
        </p:spPr>
        <p:txBody>
          <a:bodyPr/>
          <a:lstStyle>
            <a:lvl1pPr>
              <a:defRPr/>
            </a:lvl1pPr>
          </a:lstStyle>
          <a:p>
            <a:pPr>
              <a:defRPr/>
            </a:pPr>
            <a:fld id="{070DF901-7267-314E-A9D1-A8A6AA56C4FA}" type="slidenum">
              <a:rPr lang="en-US" altLang="en-US"/>
              <a:pPr>
                <a:defRPr/>
              </a:pPr>
              <a:t>‹#›</a:t>
            </a:fld>
            <a:endParaRPr lang="en-US" altLang="en-US"/>
          </a:p>
        </p:txBody>
      </p:sp>
    </p:spTree>
    <p:extLst>
      <p:ext uri="{BB962C8B-B14F-4D97-AF65-F5344CB8AC3E}">
        <p14:creationId xmlns:p14="http://schemas.microsoft.com/office/powerpoint/2010/main" val="1705890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78DF51B-EA3B-6906-AC56-0985B07B41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009ED79-7546-167F-8F72-8E9928454E4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BE2086-4EDA-2D79-BC23-9E3173236B0F}"/>
              </a:ext>
            </a:extLst>
          </p:cNvPr>
          <p:cNvSpPr>
            <a:spLocks noGrp="1" noChangeArrowheads="1"/>
          </p:cNvSpPr>
          <p:nvPr>
            <p:ph type="sldNum" sz="quarter" idx="12"/>
          </p:nvPr>
        </p:nvSpPr>
        <p:spPr>
          <a:ln/>
        </p:spPr>
        <p:txBody>
          <a:bodyPr/>
          <a:lstStyle>
            <a:lvl1pPr>
              <a:defRPr/>
            </a:lvl1pPr>
          </a:lstStyle>
          <a:p>
            <a:pPr>
              <a:defRPr/>
            </a:pPr>
            <a:fld id="{06F52F29-6F3B-A742-BBD1-BD76CB21498D}" type="slidenum">
              <a:rPr lang="en-US" altLang="en-US"/>
              <a:pPr>
                <a:defRPr/>
              </a:pPr>
              <a:t>‹#›</a:t>
            </a:fld>
            <a:endParaRPr lang="en-US" altLang="en-US"/>
          </a:p>
        </p:txBody>
      </p:sp>
    </p:spTree>
    <p:extLst>
      <p:ext uri="{BB962C8B-B14F-4D97-AF65-F5344CB8AC3E}">
        <p14:creationId xmlns:p14="http://schemas.microsoft.com/office/powerpoint/2010/main" val="1045287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C7F8C0B-DE46-7494-0EAF-240085F9241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38EB2E-EF43-5213-9742-403C0EAB74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F996226-19BE-6ACE-C7E0-70FB3DC0A1B4}"/>
              </a:ext>
            </a:extLst>
          </p:cNvPr>
          <p:cNvSpPr>
            <a:spLocks noGrp="1" noChangeArrowheads="1"/>
          </p:cNvSpPr>
          <p:nvPr>
            <p:ph type="sldNum" sz="quarter" idx="12"/>
          </p:nvPr>
        </p:nvSpPr>
        <p:spPr>
          <a:ln/>
        </p:spPr>
        <p:txBody>
          <a:bodyPr/>
          <a:lstStyle>
            <a:lvl1pPr>
              <a:defRPr/>
            </a:lvl1pPr>
          </a:lstStyle>
          <a:p>
            <a:pPr>
              <a:defRPr/>
            </a:pPr>
            <a:fld id="{752B424F-444A-C94D-A537-99565DBBC829}" type="slidenum">
              <a:rPr lang="en-US" altLang="en-US"/>
              <a:pPr>
                <a:defRPr/>
              </a:pPr>
              <a:t>‹#›</a:t>
            </a:fld>
            <a:endParaRPr lang="en-US" altLang="en-US"/>
          </a:p>
        </p:txBody>
      </p:sp>
    </p:spTree>
    <p:extLst>
      <p:ext uri="{BB962C8B-B14F-4D97-AF65-F5344CB8AC3E}">
        <p14:creationId xmlns:p14="http://schemas.microsoft.com/office/powerpoint/2010/main" val="39358793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285825F-818C-8646-5F0D-8E9B2665B5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117824C-1CCD-5A75-A997-92550FDDC1B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A60F5A9-18A6-AC43-4024-F87CBBE75C03}"/>
              </a:ext>
            </a:extLst>
          </p:cNvPr>
          <p:cNvSpPr>
            <a:spLocks noGrp="1" noChangeArrowheads="1"/>
          </p:cNvSpPr>
          <p:nvPr>
            <p:ph type="sldNum" sz="quarter" idx="12"/>
          </p:nvPr>
        </p:nvSpPr>
        <p:spPr>
          <a:ln/>
        </p:spPr>
        <p:txBody>
          <a:bodyPr/>
          <a:lstStyle>
            <a:lvl1pPr>
              <a:defRPr/>
            </a:lvl1pPr>
          </a:lstStyle>
          <a:p>
            <a:pPr>
              <a:defRPr/>
            </a:pPr>
            <a:fld id="{F600BE7A-8A75-AC4C-9C08-38451AD9606C}" type="slidenum">
              <a:rPr lang="en-US" altLang="en-US"/>
              <a:pPr>
                <a:defRPr/>
              </a:pPr>
              <a:t>‹#›</a:t>
            </a:fld>
            <a:endParaRPr lang="en-US" altLang="en-US"/>
          </a:p>
        </p:txBody>
      </p:sp>
    </p:spTree>
    <p:extLst>
      <p:ext uri="{BB962C8B-B14F-4D97-AF65-F5344CB8AC3E}">
        <p14:creationId xmlns:p14="http://schemas.microsoft.com/office/powerpoint/2010/main" val="3205695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6B1030A-F57B-D385-A036-6E94B10937E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C5D0013-A6F3-45A2-44C4-20CF4C48B5C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70AD0EA6-D585-D626-E82F-22CBE50CAB88}"/>
              </a:ext>
            </a:extLst>
          </p:cNvPr>
          <p:cNvSpPr>
            <a:spLocks noGrp="1" noChangeArrowheads="1"/>
          </p:cNvSpPr>
          <p:nvPr>
            <p:ph type="sldNum" sz="quarter" idx="12"/>
          </p:nvPr>
        </p:nvSpPr>
        <p:spPr>
          <a:ln/>
        </p:spPr>
        <p:txBody>
          <a:bodyPr/>
          <a:lstStyle>
            <a:lvl1pPr>
              <a:defRPr/>
            </a:lvl1pPr>
          </a:lstStyle>
          <a:p>
            <a:pPr>
              <a:defRPr/>
            </a:pPr>
            <a:fld id="{97781598-E3EA-4D45-B6BC-17F14C960FB1}" type="slidenum">
              <a:rPr lang="en-US" altLang="en-US"/>
              <a:pPr>
                <a:defRPr/>
              </a:pPr>
              <a:t>‹#›</a:t>
            </a:fld>
            <a:endParaRPr lang="en-US" altLang="en-US"/>
          </a:p>
        </p:txBody>
      </p:sp>
    </p:spTree>
    <p:extLst>
      <p:ext uri="{BB962C8B-B14F-4D97-AF65-F5344CB8AC3E}">
        <p14:creationId xmlns:p14="http://schemas.microsoft.com/office/powerpoint/2010/main" val="20849330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90A3BC5-77E4-5691-D9FF-2059847F14C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D109B23-BA6A-FE8E-E69D-C75481AC7DF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4B1537C0-C5D9-CDC0-1017-2F4795BDF562}"/>
              </a:ext>
            </a:extLst>
          </p:cNvPr>
          <p:cNvSpPr>
            <a:spLocks noGrp="1" noChangeArrowheads="1"/>
          </p:cNvSpPr>
          <p:nvPr>
            <p:ph type="sldNum" sz="quarter" idx="12"/>
          </p:nvPr>
        </p:nvSpPr>
        <p:spPr>
          <a:ln/>
        </p:spPr>
        <p:txBody>
          <a:bodyPr/>
          <a:lstStyle>
            <a:lvl1pPr>
              <a:defRPr/>
            </a:lvl1pPr>
          </a:lstStyle>
          <a:p>
            <a:pPr>
              <a:defRPr/>
            </a:pPr>
            <a:fld id="{6C1EA1C6-3792-F048-8E74-6F9CE565AFD2}" type="slidenum">
              <a:rPr lang="en-US" altLang="en-US"/>
              <a:pPr>
                <a:defRPr/>
              </a:pPr>
              <a:t>‹#›</a:t>
            </a:fld>
            <a:endParaRPr lang="en-US" altLang="en-US"/>
          </a:p>
        </p:txBody>
      </p:sp>
    </p:spTree>
    <p:extLst>
      <p:ext uri="{BB962C8B-B14F-4D97-AF65-F5344CB8AC3E}">
        <p14:creationId xmlns:p14="http://schemas.microsoft.com/office/powerpoint/2010/main" val="3612457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7723C73-1EB7-9CF7-0C33-B22A3987106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BA3914F-71DD-092B-8563-CBD4934DE49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C865FF45-D53B-711C-DC05-6CAE851262A7}"/>
              </a:ext>
            </a:extLst>
          </p:cNvPr>
          <p:cNvSpPr>
            <a:spLocks noGrp="1" noChangeArrowheads="1"/>
          </p:cNvSpPr>
          <p:nvPr>
            <p:ph type="sldNum" sz="quarter" idx="12"/>
          </p:nvPr>
        </p:nvSpPr>
        <p:spPr>
          <a:ln/>
        </p:spPr>
        <p:txBody>
          <a:bodyPr/>
          <a:lstStyle>
            <a:lvl1pPr>
              <a:defRPr/>
            </a:lvl1pPr>
          </a:lstStyle>
          <a:p>
            <a:pPr>
              <a:defRPr/>
            </a:pPr>
            <a:fld id="{21EB808C-D4C9-6B4C-BCEC-133CF61B3347}" type="slidenum">
              <a:rPr lang="en-US" altLang="en-US"/>
              <a:pPr>
                <a:defRPr/>
              </a:pPr>
              <a:t>‹#›</a:t>
            </a:fld>
            <a:endParaRPr lang="en-US" altLang="en-US"/>
          </a:p>
        </p:txBody>
      </p:sp>
    </p:spTree>
    <p:extLst>
      <p:ext uri="{BB962C8B-B14F-4D97-AF65-F5344CB8AC3E}">
        <p14:creationId xmlns:p14="http://schemas.microsoft.com/office/powerpoint/2010/main" val="3527195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DA6B114-D327-302D-064B-C94F5A0BBB4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1C154B8-99EE-C875-33EA-49E83035AC0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8D9F150-8323-04E4-CADB-7FE8BC28FA47}"/>
              </a:ext>
            </a:extLst>
          </p:cNvPr>
          <p:cNvSpPr>
            <a:spLocks noGrp="1" noChangeArrowheads="1"/>
          </p:cNvSpPr>
          <p:nvPr>
            <p:ph type="sldNum" sz="quarter" idx="12"/>
          </p:nvPr>
        </p:nvSpPr>
        <p:spPr>
          <a:ln/>
        </p:spPr>
        <p:txBody>
          <a:bodyPr/>
          <a:lstStyle>
            <a:lvl1pPr>
              <a:defRPr/>
            </a:lvl1pPr>
          </a:lstStyle>
          <a:p>
            <a:pPr>
              <a:defRPr/>
            </a:pPr>
            <a:fld id="{5ECB7680-29AF-A540-87FA-72DAF66DFE17}" type="slidenum">
              <a:rPr lang="en-US" altLang="en-US"/>
              <a:pPr>
                <a:defRPr/>
              </a:pPr>
              <a:t>‹#›</a:t>
            </a:fld>
            <a:endParaRPr lang="en-US" altLang="en-US"/>
          </a:p>
        </p:txBody>
      </p:sp>
    </p:spTree>
    <p:extLst>
      <p:ext uri="{BB962C8B-B14F-4D97-AF65-F5344CB8AC3E}">
        <p14:creationId xmlns:p14="http://schemas.microsoft.com/office/powerpoint/2010/main" val="112643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CEE3041-4AEE-472C-8F74-169A1237646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2372BA3-1E7B-15C2-7E98-9C529FF99FB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D6C9174-BBE2-63A0-2A3D-A64DC8745C9E}"/>
              </a:ext>
            </a:extLst>
          </p:cNvPr>
          <p:cNvSpPr>
            <a:spLocks noGrp="1" noChangeArrowheads="1"/>
          </p:cNvSpPr>
          <p:nvPr>
            <p:ph type="sldNum" sz="quarter" idx="12"/>
          </p:nvPr>
        </p:nvSpPr>
        <p:spPr>
          <a:ln/>
        </p:spPr>
        <p:txBody>
          <a:bodyPr/>
          <a:lstStyle>
            <a:lvl1pPr>
              <a:defRPr/>
            </a:lvl1pPr>
          </a:lstStyle>
          <a:p>
            <a:pPr>
              <a:defRPr/>
            </a:pPr>
            <a:fld id="{B530A8C0-1379-8D4F-AC28-E0C726B7CD5C}" type="slidenum">
              <a:rPr lang="en-US" altLang="en-US"/>
              <a:pPr>
                <a:defRPr/>
              </a:pPr>
              <a:t>‹#›</a:t>
            </a:fld>
            <a:endParaRPr lang="en-US" altLang="en-US"/>
          </a:p>
        </p:txBody>
      </p:sp>
    </p:spTree>
    <p:extLst>
      <p:ext uri="{BB962C8B-B14F-4D97-AF65-F5344CB8AC3E}">
        <p14:creationId xmlns:p14="http://schemas.microsoft.com/office/powerpoint/2010/main" val="2879752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BF4B55A-9BA5-45B8-7FFE-F35E714BF2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25DBBE-2527-531F-200A-919D5BBBCA7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DB4EC9B-1678-5FC1-2F94-6BFA236A54D5}"/>
              </a:ext>
            </a:extLst>
          </p:cNvPr>
          <p:cNvSpPr>
            <a:spLocks noGrp="1" noChangeArrowheads="1"/>
          </p:cNvSpPr>
          <p:nvPr>
            <p:ph type="sldNum" sz="quarter" idx="12"/>
          </p:nvPr>
        </p:nvSpPr>
        <p:spPr>
          <a:ln/>
        </p:spPr>
        <p:txBody>
          <a:bodyPr/>
          <a:lstStyle>
            <a:lvl1pPr>
              <a:defRPr/>
            </a:lvl1pPr>
          </a:lstStyle>
          <a:p>
            <a:pPr>
              <a:defRPr/>
            </a:pPr>
            <a:fld id="{3EBFBFCE-6C59-DC4C-A6E4-699159A6EDAF}" type="slidenum">
              <a:rPr lang="en-US" altLang="en-US"/>
              <a:pPr>
                <a:defRPr/>
              </a:pPr>
              <a:t>‹#›</a:t>
            </a:fld>
            <a:endParaRPr lang="en-US" altLang="en-US"/>
          </a:p>
        </p:txBody>
      </p:sp>
    </p:spTree>
    <p:extLst>
      <p:ext uri="{BB962C8B-B14F-4D97-AF65-F5344CB8AC3E}">
        <p14:creationId xmlns:p14="http://schemas.microsoft.com/office/powerpoint/2010/main" val="2931681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8C5885-281A-EA4A-4F73-C3CDA29B07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DB48D5-B030-A0B7-3E2A-CF9EA5E30E4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A769028-5B1E-D8EA-ED37-85FCB0B97211}"/>
              </a:ext>
            </a:extLst>
          </p:cNvPr>
          <p:cNvSpPr>
            <a:spLocks noGrp="1" noChangeArrowheads="1"/>
          </p:cNvSpPr>
          <p:nvPr>
            <p:ph type="sldNum" sz="quarter" idx="12"/>
          </p:nvPr>
        </p:nvSpPr>
        <p:spPr>
          <a:ln/>
        </p:spPr>
        <p:txBody>
          <a:bodyPr/>
          <a:lstStyle>
            <a:lvl1pPr>
              <a:defRPr/>
            </a:lvl1pPr>
          </a:lstStyle>
          <a:p>
            <a:pPr>
              <a:defRPr/>
            </a:pPr>
            <a:fld id="{3F73367F-ABC0-634E-A304-894DD1F1CBDA}" type="slidenum">
              <a:rPr lang="en-US" altLang="en-US"/>
              <a:pPr>
                <a:defRPr/>
              </a:pPr>
              <a:t>‹#›</a:t>
            </a:fld>
            <a:endParaRPr lang="en-US" altLang="en-US"/>
          </a:p>
        </p:txBody>
      </p:sp>
    </p:spTree>
    <p:extLst>
      <p:ext uri="{BB962C8B-B14F-4D97-AF65-F5344CB8AC3E}">
        <p14:creationId xmlns:p14="http://schemas.microsoft.com/office/powerpoint/2010/main" val="3770366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9951E515-8D7A-2502-265A-1E8B828B2AD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5B602C2-7F8F-0D62-603F-8BF45C32909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095BFC0-16CC-DACE-8C3A-ECF61B94FE1E}"/>
              </a:ext>
            </a:extLst>
          </p:cNvPr>
          <p:cNvSpPr>
            <a:spLocks noGrp="1" noChangeArrowheads="1"/>
          </p:cNvSpPr>
          <p:nvPr>
            <p:ph type="sldNum" sz="quarter" idx="12"/>
          </p:nvPr>
        </p:nvSpPr>
        <p:spPr>
          <a:ln/>
        </p:spPr>
        <p:txBody>
          <a:bodyPr/>
          <a:lstStyle>
            <a:lvl1pPr>
              <a:defRPr/>
            </a:lvl1pPr>
          </a:lstStyle>
          <a:p>
            <a:pPr>
              <a:defRPr/>
            </a:pPr>
            <a:fld id="{A383923F-A77E-C346-83A7-1C5F655BF48B}" type="slidenum">
              <a:rPr lang="en-US" altLang="en-US"/>
              <a:pPr>
                <a:defRPr/>
              </a:pPr>
              <a:t>‹#›</a:t>
            </a:fld>
            <a:endParaRPr lang="en-US" altLang="en-US"/>
          </a:p>
        </p:txBody>
      </p:sp>
    </p:spTree>
    <p:extLst>
      <p:ext uri="{BB962C8B-B14F-4D97-AF65-F5344CB8AC3E}">
        <p14:creationId xmlns:p14="http://schemas.microsoft.com/office/powerpoint/2010/main" val="37389218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D82CD00-DB9E-BD7D-4513-8B16B1449FE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A15805D-C8A0-0298-8B2F-3E86FA359B0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DCFB9B4-8267-B920-1EFE-D964A2B9EAE2}"/>
              </a:ext>
            </a:extLst>
          </p:cNvPr>
          <p:cNvSpPr>
            <a:spLocks noGrp="1" noChangeArrowheads="1"/>
          </p:cNvSpPr>
          <p:nvPr>
            <p:ph type="sldNum" sz="quarter" idx="12"/>
          </p:nvPr>
        </p:nvSpPr>
        <p:spPr>
          <a:ln/>
        </p:spPr>
        <p:txBody>
          <a:bodyPr/>
          <a:lstStyle>
            <a:lvl1pPr>
              <a:defRPr/>
            </a:lvl1pPr>
          </a:lstStyle>
          <a:p>
            <a:pPr>
              <a:defRPr/>
            </a:pPr>
            <a:fld id="{5BD29836-699B-3E44-9662-02165BC3FEB0}" type="slidenum">
              <a:rPr lang="en-US" altLang="en-US"/>
              <a:pPr>
                <a:defRPr/>
              </a:pPr>
              <a:t>‹#›</a:t>
            </a:fld>
            <a:endParaRPr lang="en-US" altLang="en-US"/>
          </a:p>
        </p:txBody>
      </p:sp>
    </p:spTree>
    <p:extLst>
      <p:ext uri="{BB962C8B-B14F-4D97-AF65-F5344CB8AC3E}">
        <p14:creationId xmlns:p14="http://schemas.microsoft.com/office/powerpoint/2010/main" val="1939496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CC75825C-18BD-1681-4683-6FA5E301DFE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7F1FB0-D16A-05F4-BEB4-F8398B5FDD9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9D871B5-F6BF-DF89-3C9D-12BA58D974BA}"/>
              </a:ext>
            </a:extLst>
          </p:cNvPr>
          <p:cNvSpPr>
            <a:spLocks noGrp="1" noChangeArrowheads="1"/>
          </p:cNvSpPr>
          <p:nvPr>
            <p:ph type="sldNum" sz="quarter" idx="12"/>
          </p:nvPr>
        </p:nvSpPr>
        <p:spPr>
          <a:ln/>
        </p:spPr>
        <p:txBody>
          <a:bodyPr/>
          <a:lstStyle>
            <a:lvl1pPr>
              <a:defRPr/>
            </a:lvl1pPr>
          </a:lstStyle>
          <a:p>
            <a:pPr>
              <a:defRPr/>
            </a:pPr>
            <a:fld id="{7E25EF9C-A488-344C-9DFB-82D74F8B0BC3}" type="slidenum">
              <a:rPr lang="en-US" altLang="en-US"/>
              <a:pPr>
                <a:defRPr/>
              </a:pPr>
              <a:t>‹#›</a:t>
            </a:fld>
            <a:endParaRPr lang="en-US" altLang="en-US"/>
          </a:p>
        </p:txBody>
      </p:sp>
    </p:spTree>
    <p:extLst>
      <p:ext uri="{BB962C8B-B14F-4D97-AF65-F5344CB8AC3E}">
        <p14:creationId xmlns:p14="http://schemas.microsoft.com/office/powerpoint/2010/main" val="36335704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50E8B0E-69C4-66EA-9751-26C9E85D7CF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6ADABFB-FF24-E2C9-747A-326DEEC987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C0D3DEF-9BDE-9217-90CE-68DD4009A431}"/>
              </a:ext>
            </a:extLst>
          </p:cNvPr>
          <p:cNvSpPr>
            <a:spLocks noGrp="1" noChangeArrowheads="1"/>
          </p:cNvSpPr>
          <p:nvPr>
            <p:ph type="sldNum" sz="quarter" idx="12"/>
          </p:nvPr>
        </p:nvSpPr>
        <p:spPr>
          <a:ln/>
        </p:spPr>
        <p:txBody>
          <a:bodyPr/>
          <a:lstStyle>
            <a:lvl1pPr>
              <a:defRPr/>
            </a:lvl1pPr>
          </a:lstStyle>
          <a:p>
            <a:pPr>
              <a:defRPr/>
            </a:pPr>
            <a:fld id="{C4D7B17F-25C3-D249-8BF4-09E1FA297D11}" type="slidenum">
              <a:rPr lang="en-US" altLang="en-US"/>
              <a:pPr>
                <a:defRPr/>
              </a:pPr>
              <a:t>‹#›</a:t>
            </a:fld>
            <a:endParaRPr lang="en-US" altLang="en-US"/>
          </a:p>
        </p:txBody>
      </p:sp>
    </p:spTree>
    <p:extLst>
      <p:ext uri="{BB962C8B-B14F-4D97-AF65-F5344CB8AC3E}">
        <p14:creationId xmlns:p14="http://schemas.microsoft.com/office/powerpoint/2010/main" val="16881232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FA46A18-086D-D45D-E006-B3BAA5EAFB82}"/>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D4B2826-A951-EB99-552B-408656ECD4D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B92ABCC-9D4A-13AB-DD4A-296CFC211AE3}"/>
              </a:ext>
            </a:extLst>
          </p:cNvPr>
          <p:cNvSpPr>
            <a:spLocks noGrp="1" noChangeArrowheads="1"/>
          </p:cNvSpPr>
          <p:nvPr>
            <p:ph type="sldNum" sz="quarter" idx="12"/>
          </p:nvPr>
        </p:nvSpPr>
        <p:spPr>
          <a:ln/>
        </p:spPr>
        <p:txBody>
          <a:bodyPr/>
          <a:lstStyle>
            <a:lvl1pPr>
              <a:defRPr/>
            </a:lvl1pPr>
          </a:lstStyle>
          <a:p>
            <a:pPr>
              <a:defRPr/>
            </a:pPr>
            <a:fld id="{CFF04C71-601A-7D43-AABF-6E2A5D2AD9D8}" type="slidenum">
              <a:rPr lang="en-US" altLang="en-US"/>
              <a:pPr>
                <a:defRPr/>
              </a:pPr>
              <a:t>‹#›</a:t>
            </a:fld>
            <a:endParaRPr lang="en-US" altLang="en-US"/>
          </a:p>
        </p:txBody>
      </p:sp>
    </p:spTree>
    <p:extLst>
      <p:ext uri="{BB962C8B-B14F-4D97-AF65-F5344CB8AC3E}">
        <p14:creationId xmlns:p14="http://schemas.microsoft.com/office/powerpoint/2010/main" val="41422337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717C418-7BCF-BCD6-359B-0CAC6045A44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23CE91F-17B7-369A-FC3D-5AE24AEB982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42111DC4-6E16-0274-C9A8-58A5AB1297E3}"/>
              </a:ext>
            </a:extLst>
          </p:cNvPr>
          <p:cNvSpPr>
            <a:spLocks noGrp="1" noChangeArrowheads="1"/>
          </p:cNvSpPr>
          <p:nvPr>
            <p:ph type="sldNum" sz="quarter" idx="12"/>
          </p:nvPr>
        </p:nvSpPr>
        <p:spPr>
          <a:ln/>
        </p:spPr>
        <p:txBody>
          <a:bodyPr/>
          <a:lstStyle>
            <a:lvl1pPr>
              <a:defRPr/>
            </a:lvl1pPr>
          </a:lstStyle>
          <a:p>
            <a:pPr>
              <a:defRPr/>
            </a:pPr>
            <a:fld id="{CF8071D7-711F-E84E-8573-D135116A7BB7}" type="slidenum">
              <a:rPr lang="en-US" altLang="en-US"/>
              <a:pPr>
                <a:defRPr/>
              </a:pPr>
              <a:t>‹#›</a:t>
            </a:fld>
            <a:endParaRPr lang="en-US" altLang="en-US"/>
          </a:p>
        </p:txBody>
      </p:sp>
    </p:spTree>
    <p:extLst>
      <p:ext uri="{BB962C8B-B14F-4D97-AF65-F5344CB8AC3E}">
        <p14:creationId xmlns:p14="http://schemas.microsoft.com/office/powerpoint/2010/main" val="33105731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776D83B-305A-9FA6-5ADF-D28C7BCFA2FA}"/>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0C0B5B5-C427-4A34-6E5A-F49D1538642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83D3043E-86CE-A55E-8580-F0959D40BB40}"/>
              </a:ext>
            </a:extLst>
          </p:cNvPr>
          <p:cNvSpPr>
            <a:spLocks noGrp="1" noChangeArrowheads="1"/>
          </p:cNvSpPr>
          <p:nvPr>
            <p:ph type="sldNum" sz="quarter" idx="12"/>
          </p:nvPr>
        </p:nvSpPr>
        <p:spPr>
          <a:ln/>
        </p:spPr>
        <p:txBody>
          <a:bodyPr/>
          <a:lstStyle>
            <a:lvl1pPr>
              <a:defRPr/>
            </a:lvl1pPr>
          </a:lstStyle>
          <a:p>
            <a:pPr>
              <a:defRPr/>
            </a:pPr>
            <a:fld id="{90AF90F7-43A2-9945-A094-14B331A64204}" type="slidenum">
              <a:rPr lang="en-US" altLang="en-US"/>
              <a:pPr>
                <a:defRPr/>
              </a:pPr>
              <a:t>‹#›</a:t>
            </a:fld>
            <a:endParaRPr lang="en-US" altLang="en-US"/>
          </a:p>
        </p:txBody>
      </p:sp>
    </p:spTree>
    <p:extLst>
      <p:ext uri="{BB962C8B-B14F-4D97-AF65-F5344CB8AC3E}">
        <p14:creationId xmlns:p14="http://schemas.microsoft.com/office/powerpoint/2010/main" val="385936945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821AB54-8FF1-BB97-453E-AAFC71B6FBE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9DF866F-3B45-7B4D-E4F4-CF26FBEBEF7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1348392-6DB6-B833-32EC-DD36A6640C53}"/>
              </a:ext>
            </a:extLst>
          </p:cNvPr>
          <p:cNvSpPr>
            <a:spLocks noGrp="1" noChangeArrowheads="1"/>
          </p:cNvSpPr>
          <p:nvPr>
            <p:ph type="sldNum" sz="quarter" idx="12"/>
          </p:nvPr>
        </p:nvSpPr>
        <p:spPr>
          <a:ln/>
        </p:spPr>
        <p:txBody>
          <a:bodyPr/>
          <a:lstStyle>
            <a:lvl1pPr>
              <a:defRPr/>
            </a:lvl1pPr>
          </a:lstStyle>
          <a:p>
            <a:pPr>
              <a:defRPr/>
            </a:pPr>
            <a:fld id="{D42C01DA-7BBB-E54F-A0CA-0C759ECE2882}" type="slidenum">
              <a:rPr lang="en-US" altLang="en-US"/>
              <a:pPr>
                <a:defRPr/>
              </a:pPr>
              <a:t>‹#›</a:t>
            </a:fld>
            <a:endParaRPr lang="en-US" altLang="en-US"/>
          </a:p>
        </p:txBody>
      </p:sp>
    </p:spTree>
    <p:extLst>
      <p:ext uri="{BB962C8B-B14F-4D97-AF65-F5344CB8AC3E}">
        <p14:creationId xmlns:p14="http://schemas.microsoft.com/office/powerpoint/2010/main" val="12457734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90FE15-02A8-BDCD-1F1A-A5033053122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3D0AADB-F1BD-5303-E7BE-6EA0877DAB6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2A29F7F-0C6E-AA3A-65C6-A53BACBDC195}"/>
              </a:ext>
            </a:extLst>
          </p:cNvPr>
          <p:cNvSpPr>
            <a:spLocks noGrp="1" noChangeArrowheads="1"/>
          </p:cNvSpPr>
          <p:nvPr>
            <p:ph type="sldNum" sz="quarter" idx="12"/>
          </p:nvPr>
        </p:nvSpPr>
        <p:spPr>
          <a:ln/>
        </p:spPr>
        <p:txBody>
          <a:bodyPr/>
          <a:lstStyle>
            <a:lvl1pPr>
              <a:defRPr/>
            </a:lvl1pPr>
          </a:lstStyle>
          <a:p>
            <a:pPr>
              <a:defRPr/>
            </a:pPr>
            <a:fld id="{D48255C3-6995-1C40-8443-3D3DE08251FB}" type="slidenum">
              <a:rPr lang="en-US" altLang="en-US"/>
              <a:pPr>
                <a:defRPr/>
              </a:pPr>
              <a:t>‹#›</a:t>
            </a:fld>
            <a:endParaRPr lang="en-US" altLang="en-US"/>
          </a:p>
        </p:txBody>
      </p:sp>
    </p:spTree>
    <p:extLst>
      <p:ext uri="{BB962C8B-B14F-4D97-AF65-F5344CB8AC3E}">
        <p14:creationId xmlns:p14="http://schemas.microsoft.com/office/powerpoint/2010/main" val="24160280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026FFD-7FB4-FB07-AE6F-DC0E75B1E6C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7242844-99D6-3778-C2CB-F768A0C2585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AD00370-CA10-C1D3-D627-32A0643AAEDB}"/>
              </a:ext>
            </a:extLst>
          </p:cNvPr>
          <p:cNvSpPr>
            <a:spLocks noGrp="1" noChangeArrowheads="1"/>
          </p:cNvSpPr>
          <p:nvPr>
            <p:ph type="sldNum" sz="quarter" idx="12"/>
          </p:nvPr>
        </p:nvSpPr>
        <p:spPr>
          <a:ln/>
        </p:spPr>
        <p:txBody>
          <a:bodyPr/>
          <a:lstStyle>
            <a:lvl1pPr>
              <a:defRPr/>
            </a:lvl1pPr>
          </a:lstStyle>
          <a:p>
            <a:pPr>
              <a:defRPr/>
            </a:pPr>
            <a:fld id="{E59C30D2-4FBE-944C-9E62-B6A12E48516D}" type="slidenum">
              <a:rPr lang="en-US" altLang="en-US"/>
              <a:pPr>
                <a:defRPr/>
              </a:pPr>
              <a:t>‹#›</a:t>
            </a:fld>
            <a:endParaRPr lang="en-US" altLang="en-US"/>
          </a:p>
        </p:txBody>
      </p:sp>
    </p:spTree>
    <p:extLst>
      <p:ext uri="{BB962C8B-B14F-4D97-AF65-F5344CB8AC3E}">
        <p14:creationId xmlns:p14="http://schemas.microsoft.com/office/powerpoint/2010/main" val="2213820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E1F4F5-E5FB-56B4-F4F0-6DD78E0BAEA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34C7560-A3FC-9DF2-289F-50225A4EF23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11ADEB4-858F-1307-CA5A-1A4F31B26B26}"/>
              </a:ext>
            </a:extLst>
          </p:cNvPr>
          <p:cNvSpPr>
            <a:spLocks noGrp="1" noChangeArrowheads="1"/>
          </p:cNvSpPr>
          <p:nvPr>
            <p:ph type="sldNum" sz="quarter" idx="12"/>
          </p:nvPr>
        </p:nvSpPr>
        <p:spPr>
          <a:ln/>
        </p:spPr>
        <p:txBody>
          <a:bodyPr/>
          <a:lstStyle>
            <a:lvl1pPr>
              <a:defRPr/>
            </a:lvl1pPr>
          </a:lstStyle>
          <a:p>
            <a:pPr>
              <a:defRPr/>
            </a:pPr>
            <a:fld id="{6D7C2E00-D478-D841-B03A-82208E5F9E26}" type="slidenum">
              <a:rPr lang="en-US" altLang="en-US"/>
              <a:pPr>
                <a:defRPr/>
              </a:pPr>
              <a:t>‹#›</a:t>
            </a:fld>
            <a:endParaRPr lang="en-US" altLang="en-US"/>
          </a:p>
        </p:txBody>
      </p:sp>
    </p:spTree>
    <p:extLst>
      <p:ext uri="{BB962C8B-B14F-4D97-AF65-F5344CB8AC3E}">
        <p14:creationId xmlns:p14="http://schemas.microsoft.com/office/powerpoint/2010/main" val="115707777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29D9D2C1-7DE9-5679-45F4-FE3E13B9DA3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478C368-D208-0253-2B1C-ECDD1D0B340A}"/>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3D601F7A-7B3E-31D9-13FF-F8EAD7E23853}"/>
              </a:ext>
            </a:extLst>
          </p:cNvPr>
          <p:cNvSpPr>
            <a:spLocks noGrp="1" noChangeArrowheads="1"/>
          </p:cNvSpPr>
          <p:nvPr>
            <p:ph type="sldNum" sz="quarter" idx="12"/>
          </p:nvPr>
        </p:nvSpPr>
        <p:spPr>
          <a:ln/>
        </p:spPr>
        <p:txBody>
          <a:bodyPr/>
          <a:lstStyle>
            <a:lvl1pPr>
              <a:defRPr/>
            </a:lvl1pPr>
          </a:lstStyle>
          <a:p>
            <a:pPr>
              <a:defRPr/>
            </a:pPr>
            <a:fld id="{F10D7C2C-120F-E942-AB8F-0DA1D4CEB2D4}" type="slidenum">
              <a:rPr lang="en-US" altLang="en-US"/>
              <a:pPr>
                <a:defRPr/>
              </a:pPr>
              <a:t>‹#›</a:t>
            </a:fld>
            <a:endParaRPr lang="en-US" altLang="en-US"/>
          </a:p>
        </p:txBody>
      </p:sp>
    </p:spTree>
    <p:extLst>
      <p:ext uri="{BB962C8B-B14F-4D97-AF65-F5344CB8AC3E}">
        <p14:creationId xmlns:p14="http://schemas.microsoft.com/office/powerpoint/2010/main" val="3500303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862D77A-0A82-345C-67E3-E5041C24C41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9C8E565-1F8D-054F-BCBF-7ECFD8B600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8EEF24E-8D2C-754F-4D4B-45F76542FF86}"/>
              </a:ext>
            </a:extLst>
          </p:cNvPr>
          <p:cNvSpPr>
            <a:spLocks noGrp="1" noChangeArrowheads="1"/>
          </p:cNvSpPr>
          <p:nvPr>
            <p:ph type="sldNum" sz="quarter" idx="12"/>
          </p:nvPr>
        </p:nvSpPr>
        <p:spPr>
          <a:ln/>
        </p:spPr>
        <p:txBody>
          <a:bodyPr/>
          <a:lstStyle>
            <a:lvl1pPr>
              <a:defRPr/>
            </a:lvl1pPr>
          </a:lstStyle>
          <a:p>
            <a:pPr>
              <a:defRPr/>
            </a:pPr>
            <a:fld id="{7C30D767-3FE3-694A-99DF-C4D23D144B25}" type="slidenum">
              <a:rPr lang="en-US" altLang="en-US"/>
              <a:pPr>
                <a:defRPr/>
              </a:pPr>
              <a:t>‹#›</a:t>
            </a:fld>
            <a:endParaRPr lang="en-US" altLang="en-US"/>
          </a:p>
        </p:txBody>
      </p:sp>
    </p:spTree>
    <p:extLst>
      <p:ext uri="{BB962C8B-B14F-4D97-AF65-F5344CB8AC3E}">
        <p14:creationId xmlns:p14="http://schemas.microsoft.com/office/powerpoint/2010/main" val="10622086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317DAEF3-91E9-585C-6F40-1B26F653FD1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1FDF51-C579-8744-A8F9-BF9FC2A204B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556088FA-226F-2FFC-1145-BF56EEF885E3}"/>
              </a:ext>
            </a:extLst>
          </p:cNvPr>
          <p:cNvSpPr>
            <a:spLocks noGrp="1" noChangeArrowheads="1"/>
          </p:cNvSpPr>
          <p:nvPr>
            <p:ph type="sldNum" sz="quarter" idx="12"/>
          </p:nvPr>
        </p:nvSpPr>
        <p:spPr>
          <a:ln/>
        </p:spPr>
        <p:txBody>
          <a:bodyPr/>
          <a:lstStyle>
            <a:lvl1pPr>
              <a:defRPr/>
            </a:lvl1pPr>
          </a:lstStyle>
          <a:p>
            <a:pPr>
              <a:defRPr/>
            </a:pPr>
            <a:fld id="{3B6BCC87-297B-9044-9377-92FCE9B2C644}" type="slidenum">
              <a:rPr lang="en-US" altLang="en-US"/>
              <a:pPr>
                <a:defRPr/>
              </a:pPr>
              <a:t>‹#›</a:t>
            </a:fld>
            <a:endParaRPr lang="en-US" altLang="en-US"/>
          </a:p>
        </p:txBody>
      </p:sp>
    </p:spTree>
    <p:extLst>
      <p:ext uri="{BB962C8B-B14F-4D97-AF65-F5344CB8AC3E}">
        <p14:creationId xmlns:p14="http://schemas.microsoft.com/office/powerpoint/2010/main" val="3829781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6F0E63A-A26C-061A-7042-30EB9E9B3EC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D2EAD3F-D222-301D-49E1-78488AA87F7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C03340E8-5E28-31DA-D634-24C873E4A8E8}"/>
              </a:ext>
            </a:extLst>
          </p:cNvPr>
          <p:cNvSpPr>
            <a:spLocks noGrp="1" noChangeArrowheads="1"/>
          </p:cNvSpPr>
          <p:nvPr>
            <p:ph type="sldNum" sz="quarter" idx="12"/>
          </p:nvPr>
        </p:nvSpPr>
        <p:spPr>
          <a:ln/>
        </p:spPr>
        <p:txBody>
          <a:bodyPr/>
          <a:lstStyle>
            <a:lvl1pPr>
              <a:defRPr/>
            </a:lvl1pPr>
          </a:lstStyle>
          <a:p>
            <a:pPr>
              <a:defRPr/>
            </a:pPr>
            <a:fld id="{653910CA-A06B-3B49-8802-0C330117924B}" type="slidenum">
              <a:rPr lang="en-US" altLang="en-US"/>
              <a:pPr>
                <a:defRPr/>
              </a:pPr>
              <a:t>‹#›</a:t>
            </a:fld>
            <a:endParaRPr lang="en-US" altLang="en-US"/>
          </a:p>
        </p:txBody>
      </p:sp>
    </p:spTree>
    <p:extLst>
      <p:ext uri="{BB962C8B-B14F-4D97-AF65-F5344CB8AC3E}">
        <p14:creationId xmlns:p14="http://schemas.microsoft.com/office/powerpoint/2010/main" val="37882833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974063C-B4D9-2606-AF6E-CE7D7C8E80E4}"/>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8EF6AF7-6E54-47B4-C632-BDCCC6D9806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289D6B8F-D722-0481-37D4-26489BFFBABA}"/>
              </a:ext>
            </a:extLst>
          </p:cNvPr>
          <p:cNvSpPr>
            <a:spLocks noGrp="1" noChangeArrowheads="1"/>
          </p:cNvSpPr>
          <p:nvPr>
            <p:ph type="sldNum" sz="quarter" idx="12"/>
          </p:nvPr>
        </p:nvSpPr>
        <p:spPr>
          <a:ln/>
        </p:spPr>
        <p:txBody>
          <a:bodyPr/>
          <a:lstStyle>
            <a:lvl1pPr>
              <a:defRPr/>
            </a:lvl1pPr>
          </a:lstStyle>
          <a:p>
            <a:pPr>
              <a:defRPr/>
            </a:pPr>
            <a:fld id="{B1EEC838-B2BA-D94D-9B9E-193B25AD41F2}" type="slidenum">
              <a:rPr lang="en-US" altLang="en-US"/>
              <a:pPr>
                <a:defRPr/>
              </a:pPr>
              <a:t>‹#›</a:t>
            </a:fld>
            <a:endParaRPr lang="en-US" altLang="en-US"/>
          </a:p>
        </p:txBody>
      </p:sp>
    </p:spTree>
    <p:extLst>
      <p:ext uri="{BB962C8B-B14F-4D97-AF65-F5344CB8AC3E}">
        <p14:creationId xmlns:p14="http://schemas.microsoft.com/office/powerpoint/2010/main" val="19510438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619C3E51-8DF7-D4A2-9B20-6979374138E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08739D2-025E-601D-3067-01956F25047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745460C4-A000-F560-2222-E277FE230CF5}"/>
              </a:ext>
            </a:extLst>
          </p:cNvPr>
          <p:cNvSpPr>
            <a:spLocks noGrp="1" noChangeArrowheads="1"/>
          </p:cNvSpPr>
          <p:nvPr>
            <p:ph type="sldNum" sz="quarter" idx="12"/>
          </p:nvPr>
        </p:nvSpPr>
        <p:spPr>
          <a:ln/>
        </p:spPr>
        <p:txBody>
          <a:bodyPr/>
          <a:lstStyle>
            <a:lvl1pPr>
              <a:defRPr/>
            </a:lvl1pPr>
          </a:lstStyle>
          <a:p>
            <a:pPr>
              <a:defRPr/>
            </a:pPr>
            <a:fld id="{B395D45B-77B5-4B41-BF52-02205EAD385F}" type="slidenum">
              <a:rPr lang="en-US" altLang="en-US"/>
              <a:pPr>
                <a:defRPr/>
              </a:pPr>
              <a:t>‹#›</a:t>
            </a:fld>
            <a:endParaRPr lang="en-US" altLang="en-US"/>
          </a:p>
        </p:txBody>
      </p:sp>
    </p:spTree>
    <p:extLst>
      <p:ext uri="{BB962C8B-B14F-4D97-AF65-F5344CB8AC3E}">
        <p14:creationId xmlns:p14="http://schemas.microsoft.com/office/powerpoint/2010/main" val="42642291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F1C8755-B2F0-6AB5-F2BF-79E11676F88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C4C5D07-5D87-6249-88AF-EAC4AA9E582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61CBF2EF-298C-9586-FB08-960A3C8DB30D}"/>
              </a:ext>
            </a:extLst>
          </p:cNvPr>
          <p:cNvSpPr>
            <a:spLocks noGrp="1" noChangeArrowheads="1"/>
          </p:cNvSpPr>
          <p:nvPr>
            <p:ph type="sldNum" sz="quarter" idx="12"/>
          </p:nvPr>
        </p:nvSpPr>
        <p:spPr>
          <a:ln/>
        </p:spPr>
        <p:txBody>
          <a:bodyPr/>
          <a:lstStyle>
            <a:lvl1pPr>
              <a:defRPr/>
            </a:lvl1pPr>
          </a:lstStyle>
          <a:p>
            <a:pPr>
              <a:defRPr/>
            </a:pPr>
            <a:fld id="{88DCDD8E-9792-2B4C-B3C7-1E31CB51F3BA}" type="slidenum">
              <a:rPr lang="en-US" altLang="en-US"/>
              <a:pPr>
                <a:defRPr/>
              </a:pPr>
              <a:t>‹#›</a:t>
            </a:fld>
            <a:endParaRPr lang="en-US" altLang="en-US"/>
          </a:p>
        </p:txBody>
      </p:sp>
    </p:spTree>
    <p:extLst>
      <p:ext uri="{BB962C8B-B14F-4D97-AF65-F5344CB8AC3E}">
        <p14:creationId xmlns:p14="http://schemas.microsoft.com/office/powerpoint/2010/main" val="7371775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3FEA5E8-7126-D22E-1663-21EA635C101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5BF7A50-1729-5E82-1EC4-1502EF2677C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2F9EAEC1-1266-8DCC-EAF1-FB937AE0BD2A}"/>
              </a:ext>
            </a:extLst>
          </p:cNvPr>
          <p:cNvSpPr>
            <a:spLocks noGrp="1" noChangeArrowheads="1"/>
          </p:cNvSpPr>
          <p:nvPr>
            <p:ph type="sldNum" sz="quarter" idx="12"/>
          </p:nvPr>
        </p:nvSpPr>
        <p:spPr>
          <a:ln/>
        </p:spPr>
        <p:txBody>
          <a:bodyPr/>
          <a:lstStyle>
            <a:lvl1pPr>
              <a:defRPr/>
            </a:lvl1pPr>
          </a:lstStyle>
          <a:p>
            <a:pPr>
              <a:defRPr/>
            </a:pPr>
            <a:fld id="{A1BD5FFC-7BF0-5545-BC01-A37F1A312EE3}" type="slidenum">
              <a:rPr lang="en-US" altLang="en-US"/>
              <a:pPr>
                <a:defRPr/>
              </a:pPr>
              <a:t>‹#›</a:t>
            </a:fld>
            <a:endParaRPr lang="en-US" altLang="en-US"/>
          </a:p>
        </p:txBody>
      </p:sp>
    </p:spTree>
    <p:extLst>
      <p:ext uri="{BB962C8B-B14F-4D97-AF65-F5344CB8AC3E}">
        <p14:creationId xmlns:p14="http://schemas.microsoft.com/office/powerpoint/2010/main" val="13633602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D4E35C4-9E3E-D2AC-3476-2BE56A382FA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5D19A1E-D82B-7ABB-2587-693F3ADC3CC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7B06731-336A-05E0-F5F9-3941F5DC6989}"/>
              </a:ext>
            </a:extLst>
          </p:cNvPr>
          <p:cNvSpPr>
            <a:spLocks noGrp="1" noChangeArrowheads="1"/>
          </p:cNvSpPr>
          <p:nvPr>
            <p:ph type="sldNum" sz="quarter" idx="12"/>
          </p:nvPr>
        </p:nvSpPr>
        <p:spPr>
          <a:ln/>
        </p:spPr>
        <p:txBody>
          <a:bodyPr/>
          <a:lstStyle>
            <a:lvl1pPr>
              <a:defRPr/>
            </a:lvl1pPr>
          </a:lstStyle>
          <a:p>
            <a:pPr>
              <a:defRPr/>
            </a:pPr>
            <a:fld id="{0A558CED-0802-2640-8981-F7BCEE06D193}" type="slidenum">
              <a:rPr lang="en-US" altLang="en-US"/>
              <a:pPr>
                <a:defRPr/>
              </a:pPr>
              <a:t>‹#›</a:t>
            </a:fld>
            <a:endParaRPr lang="en-US" altLang="en-US"/>
          </a:p>
        </p:txBody>
      </p:sp>
    </p:spTree>
    <p:extLst>
      <p:ext uri="{BB962C8B-B14F-4D97-AF65-F5344CB8AC3E}">
        <p14:creationId xmlns:p14="http://schemas.microsoft.com/office/powerpoint/2010/main" val="16160280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E7AFD48-6A95-A31C-87E1-B158AC3049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8E78B95-52A2-B624-943E-BE8E19966F5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FD4C1CE-66C1-9476-87DB-7A6D351932F7}"/>
              </a:ext>
            </a:extLst>
          </p:cNvPr>
          <p:cNvSpPr>
            <a:spLocks noGrp="1" noChangeArrowheads="1"/>
          </p:cNvSpPr>
          <p:nvPr>
            <p:ph type="sldNum" sz="quarter" idx="12"/>
          </p:nvPr>
        </p:nvSpPr>
        <p:spPr>
          <a:ln/>
        </p:spPr>
        <p:txBody>
          <a:bodyPr/>
          <a:lstStyle>
            <a:lvl1pPr>
              <a:defRPr/>
            </a:lvl1pPr>
          </a:lstStyle>
          <a:p>
            <a:pPr>
              <a:defRPr/>
            </a:pPr>
            <a:fld id="{24EE09F6-74B4-6746-94D5-928097DE6576}" type="slidenum">
              <a:rPr lang="en-US" altLang="en-US"/>
              <a:pPr>
                <a:defRPr/>
              </a:pPr>
              <a:t>‹#›</a:t>
            </a:fld>
            <a:endParaRPr lang="en-US" altLang="en-US"/>
          </a:p>
        </p:txBody>
      </p:sp>
    </p:spTree>
    <p:extLst>
      <p:ext uri="{BB962C8B-B14F-4D97-AF65-F5344CB8AC3E}">
        <p14:creationId xmlns:p14="http://schemas.microsoft.com/office/powerpoint/2010/main" val="29407070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B3D4EA1-3AA5-9621-CC97-870E1CEAC2E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8F43559-07CD-DAB7-609A-E8CE8B5C48B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82F38524-EC31-87A5-8AB4-D67367CC915A}"/>
              </a:ext>
            </a:extLst>
          </p:cNvPr>
          <p:cNvSpPr>
            <a:spLocks noGrp="1" noChangeArrowheads="1"/>
          </p:cNvSpPr>
          <p:nvPr>
            <p:ph type="sldNum" sz="quarter" idx="12"/>
          </p:nvPr>
        </p:nvSpPr>
        <p:spPr>
          <a:ln/>
        </p:spPr>
        <p:txBody>
          <a:bodyPr/>
          <a:lstStyle>
            <a:lvl1pPr>
              <a:defRPr/>
            </a:lvl1pPr>
          </a:lstStyle>
          <a:p>
            <a:pPr>
              <a:defRPr/>
            </a:pPr>
            <a:fld id="{4B7CCDAA-2530-0C4A-BF6D-9423687ED4C1}" type="slidenum">
              <a:rPr lang="en-US" altLang="en-US"/>
              <a:pPr>
                <a:defRPr/>
              </a:pPr>
              <a:t>‹#›</a:t>
            </a:fld>
            <a:endParaRPr lang="en-US" altLang="en-US"/>
          </a:p>
        </p:txBody>
      </p:sp>
    </p:spTree>
    <p:extLst>
      <p:ext uri="{BB962C8B-B14F-4D97-AF65-F5344CB8AC3E}">
        <p14:creationId xmlns:p14="http://schemas.microsoft.com/office/powerpoint/2010/main" val="178711755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041083C-F29C-16E2-DC7B-74484624C961}"/>
              </a:ext>
            </a:extLst>
          </p:cNvPr>
          <p:cNvSpPr>
            <a:spLocks noGrp="1" noChangeArrowheads="1"/>
          </p:cNvSpPr>
          <p:nvPr>
            <p:ph type="dt" sz="half" idx="10"/>
          </p:nvPr>
        </p:nvSpPr>
        <p:spPr>
          <a:ln/>
        </p:spPr>
        <p:txBody>
          <a:bodyPr/>
          <a:lstStyle>
            <a:lvl1pPr>
              <a:defRPr/>
            </a:lvl1pPr>
          </a:lstStyle>
          <a:p>
            <a:pPr>
              <a:defRPr/>
            </a:pPr>
            <a:fld id="{8ADBECD0-4486-F841-BA77-834E5D135AE0}" type="datetime1">
              <a:rPr lang="en-US" altLang="en-US"/>
              <a:pPr>
                <a:defRPr/>
              </a:pPr>
              <a:t>9/30/26</a:t>
            </a:fld>
            <a:endParaRPr lang="en-US" altLang="en-US"/>
          </a:p>
        </p:txBody>
      </p:sp>
      <p:sp>
        <p:nvSpPr>
          <p:cNvPr id="5" name="Rectangle 5">
            <a:extLst>
              <a:ext uri="{FF2B5EF4-FFF2-40B4-BE49-F238E27FC236}">
                <a16:creationId xmlns:a16="http://schemas.microsoft.com/office/drawing/2014/main" id="{8219FFBE-851D-F803-177C-E477AADDA872}"/>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C62CA9B-FE26-4F9F-B0C3-0D4424617862}"/>
              </a:ext>
            </a:extLst>
          </p:cNvPr>
          <p:cNvSpPr>
            <a:spLocks noGrp="1" noChangeArrowheads="1"/>
          </p:cNvSpPr>
          <p:nvPr>
            <p:ph type="sldNum" sz="quarter" idx="12"/>
          </p:nvPr>
        </p:nvSpPr>
        <p:spPr>
          <a:ln/>
        </p:spPr>
        <p:txBody>
          <a:bodyPr/>
          <a:lstStyle>
            <a:lvl1pPr>
              <a:defRPr/>
            </a:lvl1pPr>
          </a:lstStyle>
          <a:p>
            <a:pPr>
              <a:defRPr/>
            </a:pPr>
            <a:fld id="{01A3F073-E61B-8E43-988C-AC4D1BF19EE4}" type="slidenum">
              <a:rPr lang="en-US" altLang="en-US"/>
              <a:pPr>
                <a:defRPr/>
              </a:pPr>
              <a:t>‹#›</a:t>
            </a:fld>
            <a:endParaRPr lang="en-US" altLang="en-US"/>
          </a:p>
        </p:txBody>
      </p:sp>
    </p:spTree>
    <p:extLst>
      <p:ext uri="{BB962C8B-B14F-4D97-AF65-F5344CB8AC3E}">
        <p14:creationId xmlns:p14="http://schemas.microsoft.com/office/powerpoint/2010/main" val="11213349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FB71C19-D18C-4FFF-6FE4-513DCDE6C80F}"/>
              </a:ext>
            </a:extLst>
          </p:cNvPr>
          <p:cNvSpPr>
            <a:spLocks noGrp="1" noChangeArrowheads="1"/>
          </p:cNvSpPr>
          <p:nvPr>
            <p:ph type="dt" sz="half" idx="10"/>
          </p:nvPr>
        </p:nvSpPr>
        <p:spPr>
          <a:ln/>
        </p:spPr>
        <p:txBody>
          <a:bodyPr/>
          <a:lstStyle>
            <a:lvl1pPr>
              <a:defRPr/>
            </a:lvl1pPr>
          </a:lstStyle>
          <a:p>
            <a:pPr>
              <a:defRPr/>
            </a:pPr>
            <a:fld id="{409B0B40-3108-1345-800F-DA8B5E7EF6C1}" type="datetime1">
              <a:rPr lang="en-US" altLang="en-US"/>
              <a:pPr>
                <a:defRPr/>
              </a:pPr>
              <a:t>9/30/26</a:t>
            </a:fld>
            <a:endParaRPr lang="en-US" altLang="en-US"/>
          </a:p>
        </p:txBody>
      </p:sp>
      <p:sp>
        <p:nvSpPr>
          <p:cNvPr id="5" name="Rectangle 5">
            <a:extLst>
              <a:ext uri="{FF2B5EF4-FFF2-40B4-BE49-F238E27FC236}">
                <a16:creationId xmlns:a16="http://schemas.microsoft.com/office/drawing/2014/main" id="{1E6EC0FA-0087-635B-B7A3-83A931A3D4EA}"/>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75892DD9-2ECA-FC81-CB81-031C7E7A35C0}"/>
              </a:ext>
            </a:extLst>
          </p:cNvPr>
          <p:cNvSpPr>
            <a:spLocks noGrp="1" noChangeArrowheads="1"/>
          </p:cNvSpPr>
          <p:nvPr>
            <p:ph type="sldNum" sz="quarter" idx="12"/>
          </p:nvPr>
        </p:nvSpPr>
        <p:spPr>
          <a:ln/>
        </p:spPr>
        <p:txBody>
          <a:bodyPr/>
          <a:lstStyle>
            <a:lvl1pPr>
              <a:defRPr/>
            </a:lvl1pPr>
          </a:lstStyle>
          <a:p>
            <a:pPr>
              <a:defRPr/>
            </a:pPr>
            <a:fld id="{4F212913-A4DB-F942-8252-909A8AB0A749}" type="slidenum">
              <a:rPr lang="en-US" altLang="en-US"/>
              <a:pPr>
                <a:defRPr/>
              </a:pPr>
              <a:t>‹#›</a:t>
            </a:fld>
            <a:endParaRPr lang="en-US" altLang="en-US"/>
          </a:p>
        </p:txBody>
      </p:sp>
    </p:spTree>
    <p:extLst>
      <p:ext uri="{BB962C8B-B14F-4D97-AF65-F5344CB8AC3E}">
        <p14:creationId xmlns:p14="http://schemas.microsoft.com/office/powerpoint/2010/main" val="733439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1C132A-7E00-F86A-0F90-69547E2734DA}"/>
              </a:ext>
            </a:extLst>
          </p:cNvPr>
          <p:cNvSpPr>
            <a:spLocks noGrp="1" noChangeArrowheads="1"/>
          </p:cNvSpPr>
          <p:nvPr>
            <p:ph type="dt" sz="half" idx="10"/>
          </p:nvPr>
        </p:nvSpPr>
        <p:spPr>
          <a:ln/>
        </p:spPr>
        <p:txBody>
          <a:bodyPr/>
          <a:lstStyle>
            <a:lvl1pPr>
              <a:defRPr/>
            </a:lvl1pPr>
          </a:lstStyle>
          <a:p>
            <a:pPr>
              <a:defRPr/>
            </a:pPr>
            <a:fld id="{B7D7B3D0-4915-BF44-BF2C-F2183FB5041E}" type="datetime1">
              <a:rPr lang="en-US" altLang="en-US"/>
              <a:pPr>
                <a:defRPr/>
              </a:pPr>
              <a:t>9/30/26</a:t>
            </a:fld>
            <a:endParaRPr lang="en-US" altLang="en-US"/>
          </a:p>
        </p:txBody>
      </p:sp>
      <p:sp>
        <p:nvSpPr>
          <p:cNvPr id="5" name="Rectangle 5">
            <a:extLst>
              <a:ext uri="{FF2B5EF4-FFF2-40B4-BE49-F238E27FC236}">
                <a16:creationId xmlns:a16="http://schemas.microsoft.com/office/drawing/2014/main" id="{82DA9B6B-1827-D305-FA76-8C365E8D056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BF28BB0C-A0A0-4BDC-1560-D038666B2DB0}"/>
              </a:ext>
            </a:extLst>
          </p:cNvPr>
          <p:cNvSpPr>
            <a:spLocks noGrp="1" noChangeArrowheads="1"/>
          </p:cNvSpPr>
          <p:nvPr>
            <p:ph type="sldNum" sz="quarter" idx="12"/>
          </p:nvPr>
        </p:nvSpPr>
        <p:spPr>
          <a:ln/>
        </p:spPr>
        <p:txBody>
          <a:bodyPr/>
          <a:lstStyle>
            <a:lvl1pPr>
              <a:defRPr/>
            </a:lvl1pPr>
          </a:lstStyle>
          <a:p>
            <a:pPr>
              <a:defRPr/>
            </a:pPr>
            <a:fld id="{EEDDF40A-4146-3145-8B8D-298A3AB47996}" type="slidenum">
              <a:rPr lang="en-US" altLang="en-US"/>
              <a:pPr>
                <a:defRPr/>
              </a:pPr>
              <a:t>‹#›</a:t>
            </a:fld>
            <a:endParaRPr lang="en-US" altLang="en-US"/>
          </a:p>
        </p:txBody>
      </p:sp>
    </p:spTree>
    <p:extLst>
      <p:ext uri="{BB962C8B-B14F-4D97-AF65-F5344CB8AC3E}">
        <p14:creationId xmlns:p14="http://schemas.microsoft.com/office/powerpoint/2010/main" val="12134645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94E198B-FA31-E149-D7B9-94DEF9164609}"/>
              </a:ext>
            </a:extLst>
          </p:cNvPr>
          <p:cNvSpPr>
            <a:spLocks noGrp="1" noChangeArrowheads="1"/>
          </p:cNvSpPr>
          <p:nvPr>
            <p:ph type="dt" sz="half" idx="10"/>
          </p:nvPr>
        </p:nvSpPr>
        <p:spPr>
          <a:ln/>
        </p:spPr>
        <p:txBody>
          <a:bodyPr/>
          <a:lstStyle>
            <a:lvl1pPr>
              <a:defRPr/>
            </a:lvl1pPr>
          </a:lstStyle>
          <a:p>
            <a:pPr>
              <a:defRPr/>
            </a:pPr>
            <a:fld id="{BB42ABC2-F766-BB42-B3F1-8661B0FBAD49}" type="datetime1">
              <a:rPr lang="en-US" altLang="en-US"/>
              <a:pPr>
                <a:defRPr/>
              </a:pPr>
              <a:t>9/30/26</a:t>
            </a:fld>
            <a:endParaRPr lang="en-US" altLang="en-US"/>
          </a:p>
        </p:txBody>
      </p:sp>
      <p:sp>
        <p:nvSpPr>
          <p:cNvPr id="6" name="Rectangle 5">
            <a:extLst>
              <a:ext uri="{FF2B5EF4-FFF2-40B4-BE49-F238E27FC236}">
                <a16:creationId xmlns:a16="http://schemas.microsoft.com/office/drawing/2014/main" id="{819BDC3E-1EA6-EC3C-0C73-953BD998F9B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EF5CF03-9E95-954D-14FD-22DECF8493B8}"/>
              </a:ext>
            </a:extLst>
          </p:cNvPr>
          <p:cNvSpPr>
            <a:spLocks noGrp="1" noChangeArrowheads="1"/>
          </p:cNvSpPr>
          <p:nvPr>
            <p:ph type="sldNum" sz="quarter" idx="12"/>
          </p:nvPr>
        </p:nvSpPr>
        <p:spPr>
          <a:ln/>
        </p:spPr>
        <p:txBody>
          <a:bodyPr/>
          <a:lstStyle>
            <a:lvl1pPr>
              <a:defRPr/>
            </a:lvl1pPr>
          </a:lstStyle>
          <a:p>
            <a:pPr>
              <a:defRPr/>
            </a:pPr>
            <a:fld id="{27B38D00-858E-994F-9FB7-B543FB2F3FAC}" type="slidenum">
              <a:rPr lang="en-US" altLang="en-US"/>
              <a:pPr>
                <a:defRPr/>
              </a:pPr>
              <a:t>‹#›</a:t>
            </a:fld>
            <a:endParaRPr lang="en-US" altLang="en-US"/>
          </a:p>
        </p:txBody>
      </p:sp>
    </p:spTree>
    <p:extLst>
      <p:ext uri="{BB962C8B-B14F-4D97-AF65-F5344CB8AC3E}">
        <p14:creationId xmlns:p14="http://schemas.microsoft.com/office/powerpoint/2010/main" val="151680770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0C933CE-E17E-1BE6-ACDF-BAD0F21CC5DF}"/>
              </a:ext>
            </a:extLst>
          </p:cNvPr>
          <p:cNvSpPr>
            <a:spLocks noGrp="1" noChangeArrowheads="1"/>
          </p:cNvSpPr>
          <p:nvPr>
            <p:ph type="dt" sz="half" idx="10"/>
          </p:nvPr>
        </p:nvSpPr>
        <p:spPr>
          <a:ln/>
        </p:spPr>
        <p:txBody>
          <a:bodyPr/>
          <a:lstStyle>
            <a:lvl1pPr>
              <a:defRPr/>
            </a:lvl1pPr>
          </a:lstStyle>
          <a:p>
            <a:pPr>
              <a:defRPr/>
            </a:pPr>
            <a:fld id="{CFE91A5E-14F0-4744-8F10-4FDCF0F308BF}" type="datetime1">
              <a:rPr lang="en-US" altLang="en-US"/>
              <a:pPr>
                <a:defRPr/>
              </a:pPr>
              <a:t>9/30/26</a:t>
            </a:fld>
            <a:endParaRPr lang="en-US" altLang="en-US"/>
          </a:p>
        </p:txBody>
      </p:sp>
      <p:sp>
        <p:nvSpPr>
          <p:cNvPr id="8" name="Rectangle 5">
            <a:extLst>
              <a:ext uri="{FF2B5EF4-FFF2-40B4-BE49-F238E27FC236}">
                <a16:creationId xmlns:a16="http://schemas.microsoft.com/office/drawing/2014/main" id="{9843DBB9-6807-DDEB-5441-6C7C827C93F8}"/>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9" name="Rectangle 6">
            <a:extLst>
              <a:ext uri="{FF2B5EF4-FFF2-40B4-BE49-F238E27FC236}">
                <a16:creationId xmlns:a16="http://schemas.microsoft.com/office/drawing/2014/main" id="{08FECF25-6EB3-3604-C46E-392EDEE04495}"/>
              </a:ext>
            </a:extLst>
          </p:cNvPr>
          <p:cNvSpPr>
            <a:spLocks noGrp="1" noChangeArrowheads="1"/>
          </p:cNvSpPr>
          <p:nvPr>
            <p:ph type="sldNum" sz="quarter" idx="12"/>
          </p:nvPr>
        </p:nvSpPr>
        <p:spPr>
          <a:ln/>
        </p:spPr>
        <p:txBody>
          <a:bodyPr/>
          <a:lstStyle>
            <a:lvl1pPr>
              <a:defRPr/>
            </a:lvl1pPr>
          </a:lstStyle>
          <a:p>
            <a:pPr>
              <a:defRPr/>
            </a:pPr>
            <a:fld id="{AB4F7EB8-2961-E342-86CB-54BE1D6D27BC}" type="slidenum">
              <a:rPr lang="en-US" altLang="en-US"/>
              <a:pPr>
                <a:defRPr/>
              </a:pPr>
              <a:t>‹#›</a:t>
            </a:fld>
            <a:endParaRPr lang="en-US" altLang="en-US"/>
          </a:p>
        </p:txBody>
      </p:sp>
    </p:spTree>
    <p:extLst>
      <p:ext uri="{BB962C8B-B14F-4D97-AF65-F5344CB8AC3E}">
        <p14:creationId xmlns:p14="http://schemas.microsoft.com/office/powerpoint/2010/main" val="40717820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DBC98A3-1F72-1C0C-2849-2C12B212335E}"/>
              </a:ext>
            </a:extLst>
          </p:cNvPr>
          <p:cNvSpPr>
            <a:spLocks noGrp="1" noChangeArrowheads="1"/>
          </p:cNvSpPr>
          <p:nvPr>
            <p:ph type="dt" sz="half" idx="10"/>
          </p:nvPr>
        </p:nvSpPr>
        <p:spPr>
          <a:ln/>
        </p:spPr>
        <p:txBody>
          <a:bodyPr/>
          <a:lstStyle>
            <a:lvl1pPr>
              <a:defRPr/>
            </a:lvl1pPr>
          </a:lstStyle>
          <a:p>
            <a:pPr>
              <a:defRPr/>
            </a:pPr>
            <a:fld id="{50EDB466-2639-D147-90FE-BD2421CFA172}" type="datetime1">
              <a:rPr lang="en-US" altLang="en-US"/>
              <a:pPr>
                <a:defRPr/>
              </a:pPr>
              <a:t>9/30/26</a:t>
            </a:fld>
            <a:endParaRPr lang="en-US" altLang="en-US"/>
          </a:p>
        </p:txBody>
      </p:sp>
      <p:sp>
        <p:nvSpPr>
          <p:cNvPr id="4" name="Rectangle 5">
            <a:extLst>
              <a:ext uri="{FF2B5EF4-FFF2-40B4-BE49-F238E27FC236}">
                <a16:creationId xmlns:a16="http://schemas.microsoft.com/office/drawing/2014/main" id="{35FA2A7A-39A4-5885-EFEE-A591FC9A7B74}"/>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5" name="Rectangle 6">
            <a:extLst>
              <a:ext uri="{FF2B5EF4-FFF2-40B4-BE49-F238E27FC236}">
                <a16:creationId xmlns:a16="http://schemas.microsoft.com/office/drawing/2014/main" id="{312522A6-A6E4-2DE0-BB65-D6820B990A2C}"/>
              </a:ext>
            </a:extLst>
          </p:cNvPr>
          <p:cNvSpPr>
            <a:spLocks noGrp="1" noChangeArrowheads="1"/>
          </p:cNvSpPr>
          <p:nvPr>
            <p:ph type="sldNum" sz="quarter" idx="12"/>
          </p:nvPr>
        </p:nvSpPr>
        <p:spPr>
          <a:ln/>
        </p:spPr>
        <p:txBody>
          <a:bodyPr/>
          <a:lstStyle>
            <a:lvl1pPr>
              <a:defRPr/>
            </a:lvl1pPr>
          </a:lstStyle>
          <a:p>
            <a:pPr>
              <a:defRPr/>
            </a:pPr>
            <a:fld id="{B47A5D2D-77A2-A744-912C-8A2FCCD38A35}" type="slidenum">
              <a:rPr lang="en-US" altLang="en-US"/>
              <a:pPr>
                <a:defRPr/>
              </a:pPr>
              <a:t>‹#›</a:t>
            </a:fld>
            <a:endParaRPr lang="en-US" altLang="en-US"/>
          </a:p>
        </p:txBody>
      </p:sp>
    </p:spTree>
    <p:extLst>
      <p:ext uri="{BB962C8B-B14F-4D97-AF65-F5344CB8AC3E}">
        <p14:creationId xmlns:p14="http://schemas.microsoft.com/office/powerpoint/2010/main" val="14651838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51E4135-725B-5141-0227-26BAB5CFEED7}"/>
              </a:ext>
            </a:extLst>
          </p:cNvPr>
          <p:cNvSpPr>
            <a:spLocks noGrp="1" noChangeArrowheads="1"/>
          </p:cNvSpPr>
          <p:nvPr>
            <p:ph type="dt" sz="half" idx="10"/>
          </p:nvPr>
        </p:nvSpPr>
        <p:spPr>
          <a:ln/>
        </p:spPr>
        <p:txBody>
          <a:bodyPr/>
          <a:lstStyle>
            <a:lvl1pPr>
              <a:defRPr/>
            </a:lvl1pPr>
          </a:lstStyle>
          <a:p>
            <a:pPr>
              <a:defRPr/>
            </a:pPr>
            <a:fld id="{1B8F7DC0-EE20-A442-BC0E-0D2E8198C012}" type="datetime1">
              <a:rPr lang="en-US" altLang="en-US"/>
              <a:pPr>
                <a:defRPr/>
              </a:pPr>
              <a:t>9/30/26</a:t>
            </a:fld>
            <a:endParaRPr lang="en-US" altLang="en-US"/>
          </a:p>
        </p:txBody>
      </p:sp>
      <p:sp>
        <p:nvSpPr>
          <p:cNvPr id="3" name="Rectangle 5">
            <a:extLst>
              <a:ext uri="{FF2B5EF4-FFF2-40B4-BE49-F238E27FC236}">
                <a16:creationId xmlns:a16="http://schemas.microsoft.com/office/drawing/2014/main" id="{8B569466-D7FF-BAF6-6E29-DDB86F23FA71}"/>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4" name="Rectangle 6">
            <a:extLst>
              <a:ext uri="{FF2B5EF4-FFF2-40B4-BE49-F238E27FC236}">
                <a16:creationId xmlns:a16="http://schemas.microsoft.com/office/drawing/2014/main" id="{D1C3732A-542B-187B-B326-AAFDAAA57030}"/>
              </a:ext>
            </a:extLst>
          </p:cNvPr>
          <p:cNvSpPr>
            <a:spLocks noGrp="1" noChangeArrowheads="1"/>
          </p:cNvSpPr>
          <p:nvPr>
            <p:ph type="sldNum" sz="quarter" idx="12"/>
          </p:nvPr>
        </p:nvSpPr>
        <p:spPr>
          <a:ln/>
        </p:spPr>
        <p:txBody>
          <a:bodyPr/>
          <a:lstStyle>
            <a:lvl1pPr>
              <a:defRPr/>
            </a:lvl1pPr>
          </a:lstStyle>
          <a:p>
            <a:pPr>
              <a:defRPr/>
            </a:pPr>
            <a:fld id="{D5B8F0F8-1CD9-194D-BF92-86920C26618D}" type="slidenum">
              <a:rPr lang="en-US" altLang="en-US"/>
              <a:pPr>
                <a:defRPr/>
              </a:pPr>
              <a:t>‹#›</a:t>
            </a:fld>
            <a:endParaRPr lang="en-US" altLang="en-US"/>
          </a:p>
        </p:txBody>
      </p:sp>
    </p:spTree>
    <p:extLst>
      <p:ext uri="{BB962C8B-B14F-4D97-AF65-F5344CB8AC3E}">
        <p14:creationId xmlns:p14="http://schemas.microsoft.com/office/powerpoint/2010/main" val="33636446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1177075-6BE2-C880-9DF6-2F948A4D91A7}"/>
              </a:ext>
            </a:extLst>
          </p:cNvPr>
          <p:cNvSpPr>
            <a:spLocks noGrp="1" noChangeArrowheads="1"/>
          </p:cNvSpPr>
          <p:nvPr>
            <p:ph type="dt" sz="half" idx="10"/>
          </p:nvPr>
        </p:nvSpPr>
        <p:spPr>
          <a:ln/>
        </p:spPr>
        <p:txBody>
          <a:bodyPr/>
          <a:lstStyle>
            <a:lvl1pPr>
              <a:defRPr/>
            </a:lvl1pPr>
          </a:lstStyle>
          <a:p>
            <a:pPr>
              <a:defRPr/>
            </a:pPr>
            <a:fld id="{60D64D3B-2CF0-C645-BEAC-193996864528}" type="datetime1">
              <a:rPr lang="en-US" altLang="en-US"/>
              <a:pPr>
                <a:defRPr/>
              </a:pPr>
              <a:t>9/30/26</a:t>
            </a:fld>
            <a:endParaRPr lang="en-US" altLang="en-US"/>
          </a:p>
        </p:txBody>
      </p:sp>
      <p:sp>
        <p:nvSpPr>
          <p:cNvPr id="6" name="Rectangle 5">
            <a:extLst>
              <a:ext uri="{FF2B5EF4-FFF2-40B4-BE49-F238E27FC236}">
                <a16:creationId xmlns:a16="http://schemas.microsoft.com/office/drawing/2014/main" id="{37DDBF55-8A85-0894-2CB7-B9EE57E9D0D3}"/>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2524B64F-0F29-E5B5-688B-9A0C5F41A647}"/>
              </a:ext>
            </a:extLst>
          </p:cNvPr>
          <p:cNvSpPr>
            <a:spLocks noGrp="1" noChangeArrowheads="1"/>
          </p:cNvSpPr>
          <p:nvPr>
            <p:ph type="sldNum" sz="quarter" idx="12"/>
          </p:nvPr>
        </p:nvSpPr>
        <p:spPr>
          <a:ln/>
        </p:spPr>
        <p:txBody>
          <a:bodyPr/>
          <a:lstStyle>
            <a:lvl1pPr>
              <a:defRPr/>
            </a:lvl1pPr>
          </a:lstStyle>
          <a:p>
            <a:pPr>
              <a:defRPr/>
            </a:pPr>
            <a:fld id="{8618C910-CBCC-724C-AE18-213619B9FD97}" type="slidenum">
              <a:rPr lang="en-US" altLang="en-US"/>
              <a:pPr>
                <a:defRPr/>
              </a:pPr>
              <a:t>‹#›</a:t>
            </a:fld>
            <a:endParaRPr lang="en-US" altLang="en-US"/>
          </a:p>
        </p:txBody>
      </p:sp>
    </p:spTree>
    <p:extLst>
      <p:ext uri="{BB962C8B-B14F-4D97-AF65-F5344CB8AC3E}">
        <p14:creationId xmlns:p14="http://schemas.microsoft.com/office/powerpoint/2010/main" val="142714384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173B884-E5BE-FCC6-461F-97C09D3834AA}"/>
              </a:ext>
            </a:extLst>
          </p:cNvPr>
          <p:cNvSpPr>
            <a:spLocks noGrp="1" noChangeArrowheads="1"/>
          </p:cNvSpPr>
          <p:nvPr>
            <p:ph type="dt" sz="half" idx="10"/>
          </p:nvPr>
        </p:nvSpPr>
        <p:spPr>
          <a:ln/>
        </p:spPr>
        <p:txBody>
          <a:bodyPr/>
          <a:lstStyle>
            <a:lvl1pPr>
              <a:defRPr/>
            </a:lvl1pPr>
          </a:lstStyle>
          <a:p>
            <a:pPr>
              <a:defRPr/>
            </a:pPr>
            <a:fld id="{57BB76DD-B1DE-6D4F-B453-1E0DF7A21805}" type="datetime1">
              <a:rPr lang="en-US" altLang="en-US"/>
              <a:pPr>
                <a:defRPr/>
              </a:pPr>
              <a:t>9/30/26</a:t>
            </a:fld>
            <a:endParaRPr lang="en-US" altLang="en-US"/>
          </a:p>
        </p:txBody>
      </p:sp>
      <p:sp>
        <p:nvSpPr>
          <p:cNvPr id="6" name="Rectangle 5">
            <a:extLst>
              <a:ext uri="{FF2B5EF4-FFF2-40B4-BE49-F238E27FC236}">
                <a16:creationId xmlns:a16="http://schemas.microsoft.com/office/drawing/2014/main" id="{BFFEC7D4-1341-63E9-6C37-0494F1CF1DED}"/>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7" name="Rectangle 6">
            <a:extLst>
              <a:ext uri="{FF2B5EF4-FFF2-40B4-BE49-F238E27FC236}">
                <a16:creationId xmlns:a16="http://schemas.microsoft.com/office/drawing/2014/main" id="{83A09CBF-6827-7D38-2F13-1471C91E631A}"/>
              </a:ext>
            </a:extLst>
          </p:cNvPr>
          <p:cNvSpPr>
            <a:spLocks noGrp="1" noChangeArrowheads="1"/>
          </p:cNvSpPr>
          <p:nvPr>
            <p:ph type="sldNum" sz="quarter" idx="12"/>
          </p:nvPr>
        </p:nvSpPr>
        <p:spPr>
          <a:ln/>
        </p:spPr>
        <p:txBody>
          <a:bodyPr/>
          <a:lstStyle>
            <a:lvl1pPr>
              <a:defRPr/>
            </a:lvl1pPr>
          </a:lstStyle>
          <a:p>
            <a:pPr>
              <a:defRPr/>
            </a:pPr>
            <a:fld id="{0B1343E4-7318-CD47-BA85-9BB2295DAAFE}" type="slidenum">
              <a:rPr lang="en-US" altLang="en-US"/>
              <a:pPr>
                <a:defRPr/>
              </a:pPr>
              <a:t>‹#›</a:t>
            </a:fld>
            <a:endParaRPr lang="en-US" altLang="en-US"/>
          </a:p>
        </p:txBody>
      </p:sp>
    </p:spTree>
    <p:extLst>
      <p:ext uri="{BB962C8B-B14F-4D97-AF65-F5344CB8AC3E}">
        <p14:creationId xmlns:p14="http://schemas.microsoft.com/office/powerpoint/2010/main" val="198231760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3ED2E84-2016-8B96-A60E-206A5DDEC4DE}"/>
              </a:ext>
            </a:extLst>
          </p:cNvPr>
          <p:cNvSpPr>
            <a:spLocks noGrp="1" noChangeArrowheads="1"/>
          </p:cNvSpPr>
          <p:nvPr>
            <p:ph type="dt" sz="half" idx="10"/>
          </p:nvPr>
        </p:nvSpPr>
        <p:spPr>
          <a:ln/>
        </p:spPr>
        <p:txBody>
          <a:bodyPr/>
          <a:lstStyle>
            <a:lvl1pPr>
              <a:defRPr/>
            </a:lvl1pPr>
          </a:lstStyle>
          <a:p>
            <a:pPr>
              <a:defRPr/>
            </a:pPr>
            <a:fld id="{87AD3D69-E842-8248-924D-534978238194}" type="datetime1">
              <a:rPr lang="en-US" altLang="en-US"/>
              <a:pPr>
                <a:defRPr/>
              </a:pPr>
              <a:t>9/30/26</a:t>
            </a:fld>
            <a:endParaRPr lang="en-US" altLang="en-US"/>
          </a:p>
        </p:txBody>
      </p:sp>
      <p:sp>
        <p:nvSpPr>
          <p:cNvPr id="5" name="Rectangle 5">
            <a:extLst>
              <a:ext uri="{FF2B5EF4-FFF2-40B4-BE49-F238E27FC236}">
                <a16:creationId xmlns:a16="http://schemas.microsoft.com/office/drawing/2014/main" id="{E00673DE-300C-19EE-C80D-21D31505D0D5}"/>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555A19D7-262B-FC88-1D34-9E90492865AA}"/>
              </a:ext>
            </a:extLst>
          </p:cNvPr>
          <p:cNvSpPr>
            <a:spLocks noGrp="1" noChangeArrowheads="1"/>
          </p:cNvSpPr>
          <p:nvPr>
            <p:ph type="sldNum" sz="quarter" idx="12"/>
          </p:nvPr>
        </p:nvSpPr>
        <p:spPr>
          <a:ln/>
        </p:spPr>
        <p:txBody>
          <a:bodyPr/>
          <a:lstStyle>
            <a:lvl1pPr>
              <a:defRPr/>
            </a:lvl1pPr>
          </a:lstStyle>
          <a:p>
            <a:pPr>
              <a:defRPr/>
            </a:pPr>
            <a:fld id="{6A029BDC-D53A-D744-900B-778D957FEDBB}" type="slidenum">
              <a:rPr lang="en-US" altLang="en-US"/>
              <a:pPr>
                <a:defRPr/>
              </a:pPr>
              <a:t>‹#›</a:t>
            </a:fld>
            <a:endParaRPr lang="en-US" altLang="en-US"/>
          </a:p>
        </p:txBody>
      </p:sp>
    </p:spTree>
    <p:extLst>
      <p:ext uri="{BB962C8B-B14F-4D97-AF65-F5344CB8AC3E}">
        <p14:creationId xmlns:p14="http://schemas.microsoft.com/office/powerpoint/2010/main" val="23181339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80E7EA8-C3FD-9410-8B46-5F5E4BAA0F41}"/>
              </a:ext>
            </a:extLst>
          </p:cNvPr>
          <p:cNvSpPr>
            <a:spLocks noGrp="1" noChangeArrowheads="1"/>
          </p:cNvSpPr>
          <p:nvPr>
            <p:ph type="dt" sz="half" idx="10"/>
          </p:nvPr>
        </p:nvSpPr>
        <p:spPr>
          <a:ln/>
        </p:spPr>
        <p:txBody>
          <a:bodyPr/>
          <a:lstStyle>
            <a:lvl1pPr>
              <a:defRPr/>
            </a:lvl1pPr>
          </a:lstStyle>
          <a:p>
            <a:pPr>
              <a:defRPr/>
            </a:pPr>
            <a:fld id="{969971CD-764D-C547-9CC2-5C23559B24B7}" type="datetime1">
              <a:rPr lang="en-US" altLang="en-US"/>
              <a:pPr>
                <a:defRPr/>
              </a:pPr>
              <a:t>9/30/26</a:t>
            </a:fld>
            <a:endParaRPr lang="en-US" altLang="en-US"/>
          </a:p>
        </p:txBody>
      </p:sp>
      <p:sp>
        <p:nvSpPr>
          <p:cNvPr id="5" name="Rectangle 5">
            <a:extLst>
              <a:ext uri="{FF2B5EF4-FFF2-40B4-BE49-F238E27FC236}">
                <a16:creationId xmlns:a16="http://schemas.microsoft.com/office/drawing/2014/main" id="{DA3A3E4F-0788-78BF-2EDD-2768B001C61B}"/>
              </a:ext>
            </a:extLst>
          </p:cNvPr>
          <p:cNvSpPr>
            <a:spLocks noGrp="1" noChangeArrowheads="1"/>
          </p:cNvSpPr>
          <p:nvPr>
            <p:ph type="ftr" sz="quarter" idx="11"/>
          </p:nvPr>
        </p:nvSpPr>
        <p:spPr>
          <a:ln/>
        </p:spPr>
        <p:txBody>
          <a:bodyPr/>
          <a:lstStyle>
            <a:lvl1pPr>
              <a:defRPr/>
            </a:lvl1pPr>
          </a:lstStyle>
          <a:p>
            <a:pPr>
              <a:defRPr/>
            </a:pPr>
            <a:r>
              <a:rPr lang="en-US"/>
              <a:t>Planetary SciencesPlanetary Sciences</a:t>
            </a:r>
          </a:p>
        </p:txBody>
      </p:sp>
      <p:sp>
        <p:nvSpPr>
          <p:cNvPr id="6" name="Rectangle 6">
            <a:extLst>
              <a:ext uri="{FF2B5EF4-FFF2-40B4-BE49-F238E27FC236}">
                <a16:creationId xmlns:a16="http://schemas.microsoft.com/office/drawing/2014/main" id="{4E6DA952-0704-DB67-D291-217C8B264F42}"/>
              </a:ext>
            </a:extLst>
          </p:cNvPr>
          <p:cNvSpPr>
            <a:spLocks noGrp="1" noChangeArrowheads="1"/>
          </p:cNvSpPr>
          <p:nvPr>
            <p:ph type="sldNum" sz="quarter" idx="12"/>
          </p:nvPr>
        </p:nvSpPr>
        <p:spPr>
          <a:ln/>
        </p:spPr>
        <p:txBody>
          <a:bodyPr/>
          <a:lstStyle>
            <a:lvl1pPr>
              <a:defRPr/>
            </a:lvl1pPr>
          </a:lstStyle>
          <a:p>
            <a:pPr>
              <a:defRPr/>
            </a:pPr>
            <a:fld id="{E845BBA5-CBDE-4944-8B98-D1B5A6F47FDD}" type="slidenum">
              <a:rPr lang="en-US" altLang="en-US"/>
              <a:pPr>
                <a:defRPr/>
              </a:pPr>
              <a:t>‹#›</a:t>
            </a:fld>
            <a:endParaRPr lang="en-US" altLang="en-US"/>
          </a:p>
        </p:txBody>
      </p:sp>
    </p:spTree>
    <p:extLst>
      <p:ext uri="{BB962C8B-B14F-4D97-AF65-F5344CB8AC3E}">
        <p14:creationId xmlns:p14="http://schemas.microsoft.com/office/powerpoint/2010/main" val="3514039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2B933FE-0CC1-4B85-CCC9-7CB70B0180C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0B6CB67-F4A7-2B24-D79B-25B863FF7DC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8C716C-3FF3-06B6-BA81-25B3CD3D7DB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2C42DE7C-E9F1-6518-2A64-2C0F8625721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7E0732C-0307-0FEA-F9B6-9AEDC8F3D40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3D1727E8-1BA9-0843-9C82-E122E60491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12" r:id="rId1"/>
    <p:sldLayoutId id="2147484913" r:id="rId2"/>
    <p:sldLayoutId id="2147484914" r:id="rId3"/>
    <p:sldLayoutId id="2147484915" r:id="rId4"/>
    <p:sldLayoutId id="2147484916" r:id="rId5"/>
    <p:sldLayoutId id="2147484917" r:id="rId6"/>
    <p:sldLayoutId id="2147484918" r:id="rId7"/>
    <p:sldLayoutId id="2147484919" r:id="rId8"/>
    <p:sldLayoutId id="2147484920" r:id="rId9"/>
    <p:sldLayoutId id="2147484921" r:id="rId10"/>
    <p:sldLayoutId id="214748492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2317A9-1664-29C5-4A63-2DE95B7F2FC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6AA9DB6-F870-D7C9-795A-F0BD2B24142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9E861ED-5018-556F-C11E-03F61B29093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3C5BE51F-C373-A34A-0B9D-DE1B31485F5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9AEBD4D6-189D-1CC1-9F05-D784C27CF2B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3B1B8489-E7C8-3749-9D24-CCAB2CD1F90C}" type="slidenum">
              <a:rPr lang="en-US" altLang="en-US"/>
              <a:pPr>
                <a:defRPr/>
              </a:pPr>
              <a:t>‹#›</a:t>
            </a:fld>
            <a:endParaRPr lang="en-US" altLang="en-US"/>
          </a:p>
        </p:txBody>
      </p:sp>
    </p:spTree>
    <p:extLst>
      <p:ext uri="{BB962C8B-B14F-4D97-AF65-F5344CB8AC3E}">
        <p14:creationId xmlns:p14="http://schemas.microsoft.com/office/powerpoint/2010/main" val="2800408370"/>
      </p:ext>
    </p:extLst>
  </p:cSld>
  <p:clrMap bg1="lt1" tx1="dk1" bg2="lt2" tx2="dk2" accent1="accent1" accent2="accent2" accent3="accent3" accent4="accent4" accent5="accent5" accent6="accent6" hlink="hlink" folHlink="folHlink"/>
  <p:sldLayoutIdLst>
    <p:sldLayoutId id="2147484957" r:id="rId1"/>
    <p:sldLayoutId id="2147484958" r:id="rId2"/>
    <p:sldLayoutId id="2147484959" r:id="rId3"/>
    <p:sldLayoutId id="2147484960" r:id="rId4"/>
    <p:sldLayoutId id="2147484961" r:id="rId5"/>
    <p:sldLayoutId id="2147484962" r:id="rId6"/>
    <p:sldLayoutId id="2147484963" r:id="rId7"/>
    <p:sldLayoutId id="2147484964" r:id="rId8"/>
    <p:sldLayoutId id="2147484965" r:id="rId9"/>
    <p:sldLayoutId id="2147484966" r:id="rId10"/>
    <p:sldLayoutId id="214748496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16752B07-2ECE-D1F6-AAE4-28B893C8172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8915" name="Rectangle 3">
            <a:extLst>
              <a:ext uri="{FF2B5EF4-FFF2-40B4-BE49-F238E27FC236}">
                <a16:creationId xmlns:a16="http://schemas.microsoft.com/office/drawing/2014/main" id="{9B1A7F8B-19A9-A8F4-7D2D-50E2A23A91FE}"/>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04B682D1-2132-FE7D-D7A7-44A10B7C1295}"/>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CF027AB4-F465-1006-1E41-A48281524C4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3936651E-2C4B-5000-76B9-BF80C027FA54}"/>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solidFill>
                  <a:srgbClr val="000000"/>
                </a:solidFill>
              </a:defRPr>
            </a:lvl1pPr>
          </a:lstStyle>
          <a:p>
            <a:pPr>
              <a:defRPr/>
            </a:pPr>
            <a:fld id="{927737B9-1DDC-894F-A0A7-1922E409BB36}" type="slidenum">
              <a:rPr lang="en-US" altLang="en-US"/>
              <a:pPr>
                <a:defRPr/>
              </a:pPr>
              <a:t>‹#›</a:t>
            </a:fld>
            <a:endParaRPr lang="en-US" altLang="en-US"/>
          </a:p>
        </p:txBody>
      </p:sp>
    </p:spTree>
    <p:extLst>
      <p:ext uri="{BB962C8B-B14F-4D97-AF65-F5344CB8AC3E}">
        <p14:creationId xmlns:p14="http://schemas.microsoft.com/office/powerpoint/2010/main" val="749993865"/>
      </p:ext>
    </p:extLst>
  </p:cSld>
  <p:clrMap bg1="lt1" tx1="dk1" bg2="lt2" tx2="dk2" accent1="accent1" accent2="accent2" accent3="accent3" accent4="accent4" accent5="accent5" accent6="accent6" hlink="hlink" folHlink="folHlink"/>
  <p:sldLayoutIdLst>
    <p:sldLayoutId id="2147484994" r:id="rId1"/>
    <p:sldLayoutId id="2147484995" r:id="rId2"/>
    <p:sldLayoutId id="2147484996" r:id="rId3"/>
    <p:sldLayoutId id="2147484997" r:id="rId4"/>
    <p:sldLayoutId id="2147484998" r:id="rId5"/>
    <p:sldLayoutId id="2147484999" r:id="rId6"/>
    <p:sldLayoutId id="2147485000" r:id="rId7"/>
    <p:sldLayoutId id="2147485001" r:id="rId8"/>
    <p:sldLayoutId id="2147485002" r:id="rId9"/>
    <p:sldLayoutId id="2147485003" r:id="rId10"/>
    <p:sldLayoutId id="214748500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13F7EED-AEBB-C750-569E-352A952303B3}"/>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79" name="Rectangle 3">
            <a:extLst>
              <a:ext uri="{FF2B5EF4-FFF2-40B4-BE49-F238E27FC236}">
                <a16:creationId xmlns:a16="http://schemas.microsoft.com/office/drawing/2014/main" id="{4F232382-8B28-B62E-5E86-06FCCDBA5AA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44AC3B4-C899-E520-D9CE-673A65230037}"/>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97675842-8DFB-2B26-DDB9-8060241C18C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F9083961-695B-E79D-2AD1-F9ED3430F54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pPr>
              <a:defRPr/>
            </a:pPr>
            <a:fld id="{F07BD5D0-1ACD-A847-937E-34DD5F212B7A}" type="slidenum">
              <a:rPr lang="en-US" altLang="en-US"/>
              <a:pPr>
                <a:defRPr/>
              </a:pPr>
              <a:t>‹#›</a:t>
            </a:fld>
            <a:endParaRPr lang="en-US" altLang="en-US"/>
          </a:p>
        </p:txBody>
      </p:sp>
    </p:spTree>
    <p:extLst>
      <p:ext uri="{BB962C8B-B14F-4D97-AF65-F5344CB8AC3E}">
        <p14:creationId xmlns:p14="http://schemas.microsoft.com/office/powerpoint/2010/main" val="3456044329"/>
      </p:ext>
    </p:extLst>
  </p:cSld>
  <p:clrMap bg1="lt1" tx1="dk1" bg2="lt2" tx2="dk2" accent1="accent1" accent2="accent2" accent3="accent3" accent4="accent4" accent5="accent5" accent6="accent6" hlink="hlink" folHlink="folHlink"/>
  <p:sldLayoutIdLst>
    <p:sldLayoutId id="2147485030" r:id="rId1"/>
    <p:sldLayoutId id="2147485031" r:id="rId2"/>
    <p:sldLayoutId id="2147485032" r:id="rId3"/>
    <p:sldLayoutId id="2147485033" r:id="rId4"/>
    <p:sldLayoutId id="2147485034" r:id="rId5"/>
    <p:sldLayoutId id="2147485035" r:id="rId6"/>
    <p:sldLayoutId id="2147485036" r:id="rId7"/>
    <p:sldLayoutId id="2147485037" r:id="rId8"/>
    <p:sldLayoutId id="2147485038" r:id="rId9"/>
    <p:sldLayoutId id="2147485039" r:id="rId10"/>
    <p:sldLayoutId id="2147485040" r:id="rId11"/>
  </p:sldLayoutIdLst>
  <p:hf hdr="0" ft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9D8AAF2D-9604-0D98-945B-10C0DF7D863D}"/>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7891" name="Rectangle 3">
            <a:extLst>
              <a:ext uri="{FF2B5EF4-FFF2-40B4-BE49-F238E27FC236}">
                <a16:creationId xmlns:a16="http://schemas.microsoft.com/office/drawing/2014/main" id="{577D2118-62F4-F49C-6EDE-046F4E59A92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2834D08-EF7F-E41C-31CA-5252AC96D1E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Arial" panose="020B0604020202020204" pitchFamily="34" charset="0"/>
              </a:defRPr>
            </a:lvl1pPr>
          </a:lstStyle>
          <a:p>
            <a:pPr>
              <a:defRPr/>
            </a:pPr>
            <a:fld id="{5EBF7273-E2CA-F644-96F7-97E0B8027E84}" type="datetime1">
              <a:rPr lang="en-US" altLang="en-US"/>
              <a:pPr>
                <a:defRPr/>
              </a:pPr>
              <a:t>9/30/26</a:t>
            </a:fld>
            <a:endParaRPr lang="en-US" altLang="en-US"/>
          </a:p>
        </p:txBody>
      </p:sp>
      <p:sp>
        <p:nvSpPr>
          <p:cNvPr id="1029" name="Rectangle 5">
            <a:extLst>
              <a:ext uri="{FF2B5EF4-FFF2-40B4-BE49-F238E27FC236}">
                <a16:creationId xmlns:a16="http://schemas.microsoft.com/office/drawing/2014/main" id="{FC5C0A2E-F6B8-05D6-D750-B5BB8CF76012}"/>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Times New Roman" charset="0"/>
                <a:ea typeface="ＭＳ Ｐゴシック" charset="0"/>
                <a:cs typeface="Arial" charset="0"/>
              </a:defRPr>
            </a:lvl1pPr>
          </a:lstStyle>
          <a:p>
            <a:pPr>
              <a:defRPr/>
            </a:pPr>
            <a:r>
              <a:rPr lang="en-US"/>
              <a:t>Planetary SciencesPlanetary Sciences</a:t>
            </a:r>
          </a:p>
        </p:txBody>
      </p:sp>
      <p:sp>
        <p:nvSpPr>
          <p:cNvPr id="1030" name="Rectangle 6">
            <a:extLst>
              <a:ext uri="{FF2B5EF4-FFF2-40B4-BE49-F238E27FC236}">
                <a16:creationId xmlns:a16="http://schemas.microsoft.com/office/drawing/2014/main" id="{6DBC3970-0DA3-31C9-F925-484B7792BF69}"/>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Arial" panose="020B0604020202020204" pitchFamily="34" charset="0"/>
              </a:defRPr>
            </a:lvl1pPr>
          </a:lstStyle>
          <a:p>
            <a:pPr>
              <a:defRPr/>
            </a:pPr>
            <a:fld id="{EB1E6BF4-05CC-BF4B-8173-0C353AC55885}" type="slidenum">
              <a:rPr lang="en-US" altLang="en-US"/>
              <a:pPr>
                <a:defRPr/>
              </a:pPr>
              <a:t>‹#›</a:t>
            </a:fld>
            <a:endParaRPr lang="en-US" altLang="en-US"/>
          </a:p>
        </p:txBody>
      </p:sp>
    </p:spTree>
    <p:extLst>
      <p:ext uri="{BB962C8B-B14F-4D97-AF65-F5344CB8AC3E}">
        <p14:creationId xmlns:p14="http://schemas.microsoft.com/office/powerpoint/2010/main" val="1863473278"/>
      </p:ext>
    </p:extLst>
  </p:cSld>
  <p:clrMap bg1="lt1" tx1="dk1" bg2="lt2" tx2="dk2" accent1="accent1" accent2="accent2" accent3="accent3" accent4="accent4" accent5="accent5" accent6="accent6" hlink="hlink" folHlink="folHlink"/>
  <p:sldLayoutIdLst>
    <p:sldLayoutId id="2147485042" r:id="rId1"/>
    <p:sldLayoutId id="2147485043" r:id="rId2"/>
    <p:sldLayoutId id="2147485044" r:id="rId3"/>
    <p:sldLayoutId id="2147485045" r:id="rId4"/>
    <p:sldLayoutId id="2147485046" r:id="rId5"/>
    <p:sldLayoutId id="2147485047" r:id="rId6"/>
    <p:sldLayoutId id="2147485048" r:id="rId7"/>
    <p:sldLayoutId id="2147485049" r:id="rId8"/>
    <p:sldLayoutId id="2147485050" r:id="rId9"/>
    <p:sldLayoutId id="2147485051" r:id="rId10"/>
    <p:sldLayoutId id="2147485052"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91138" name="Picture 1" descr="PIA00124_modest.jpg">
            <a:extLst>
              <a:ext uri="{FF2B5EF4-FFF2-40B4-BE49-F238E27FC236}">
                <a16:creationId xmlns:a16="http://schemas.microsoft.com/office/drawing/2014/main" id="{A4C172C7-D119-D1A5-988A-9390648E365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7620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Rectangle 2">
            <a:extLst>
              <a:ext uri="{FF2B5EF4-FFF2-40B4-BE49-F238E27FC236}">
                <a16:creationId xmlns:a16="http://schemas.microsoft.com/office/drawing/2014/main" id="{A26C4C4F-F9CF-E8CE-974D-C0092325D399}"/>
              </a:ext>
            </a:extLst>
          </p:cNvPr>
          <p:cNvSpPr txBox="1">
            <a:spLocks noChangeArrowheads="1"/>
          </p:cNvSpPr>
          <p:nvPr/>
        </p:nvSpPr>
        <p:spPr bwMode="auto">
          <a:xfrm>
            <a:off x="0" y="0"/>
            <a:ext cx="3124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Where is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this?</a:t>
            </a:r>
          </a:p>
        </p:txBody>
      </p:sp>
      <p:sp>
        <p:nvSpPr>
          <p:cNvPr id="7" name="Rectangle 2">
            <a:extLst>
              <a:ext uri="{FF2B5EF4-FFF2-40B4-BE49-F238E27FC236}">
                <a16:creationId xmlns:a16="http://schemas.microsoft.com/office/drawing/2014/main" id="{E07285A2-B7ED-044E-9985-5259669B9249}"/>
              </a:ext>
            </a:extLst>
          </p:cNvPr>
          <p:cNvSpPr txBox="1">
            <a:spLocks noChangeArrowheads="1"/>
          </p:cNvSpPr>
          <p:nvPr/>
        </p:nvSpPr>
        <p:spPr bwMode="auto">
          <a:xfrm>
            <a:off x="3581400" y="14288"/>
            <a:ext cx="220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high sunlit clouds</a:t>
            </a:r>
          </a:p>
        </p:txBody>
      </p:sp>
      <p:sp>
        <p:nvSpPr>
          <p:cNvPr id="8" name="Rectangle 2">
            <a:extLst>
              <a:ext uri="{FF2B5EF4-FFF2-40B4-BE49-F238E27FC236}">
                <a16:creationId xmlns:a16="http://schemas.microsoft.com/office/drawing/2014/main" id="{12F0D1A0-443E-36D4-B029-FC8E47E920CB}"/>
              </a:ext>
            </a:extLst>
          </p:cNvPr>
          <p:cNvSpPr txBox="1">
            <a:spLocks noChangeArrowheads="1"/>
          </p:cNvSpPr>
          <p:nvPr/>
        </p:nvSpPr>
        <p:spPr bwMode="auto">
          <a:xfrm>
            <a:off x="3962400" y="32004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cold clouds</a:t>
            </a:r>
          </a:p>
        </p:txBody>
      </p:sp>
      <p:sp>
        <p:nvSpPr>
          <p:cNvPr id="9" name="Rectangle 2">
            <a:extLst>
              <a:ext uri="{FF2B5EF4-FFF2-40B4-BE49-F238E27FC236}">
                <a16:creationId xmlns:a16="http://schemas.microsoft.com/office/drawing/2014/main" id="{587DB5ED-364B-57E1-494E-1384E4B7E6DA}"/>
              </a:ext>
            </a:extLst>
          </p:cNvPr>
          <p:cNvSpPr txBox="1">
            <a:spLocks noChangeArrowheads="1"/>
          </p:cNvSpPr>
          <p:nvPr/>
        </p:nvSpPr>
        <p:spPr bwMode="auto">
          <a:xfrm>
            <a:off x="5334000" y="4191000"/>
            <a:ext cx="1447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lower atm</a:t>
            </a:r>
          </a:p>
        </p:txBody>
      </p:sp>
      <p:sp>
        <p:nvSpPr>
          <p:cNvPr id="10" name="Rectangle 2">
            <a:extLst>
              <a:ext uri="{FF2B5EF4-FFF2-40B4-BE49-F238E27FC236}">
                <a16:creationId xmlns:a16="http://schemas.microsoft.com/office/drawing/2014/main" id="{121B8956-71A4-3EE9-46CD-1B21C9F7A720}"/>
              </a:ext>
            </a:extLst>
          </p:cNvPr>
          <p:cNvSpPr txBox="1">
            <a:spLocks noChangeArrowheads="1"/>
          </p:cNvSpPr>
          <p:nvPr/>
        </p:nvSpPr>
        <p:spPr bwMode="auto">
          <a:xfrm>
            <a:off x="6629400" y="228600"/>
            <a:ext cx="220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night side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at 2.3 microns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20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52226" name="Picture 4" descr="A picture containing food, cup, glass, coffee&#10;&#10;Description automatically generated">
            <a:extLst>
              <a:ext uri="{FF2B5EF4-FFF2-40B4-BE49-F238E27FC236}">
                <a16:creationId xmlns:a16="http://schemas.microsoft.com/office/drawing/2014/main" id="{21E5475A-3093-5239-075C-AFEBAAFDE7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1371600"/>
            <a:ext cx="9753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a:extLst>
              <a:ext uri="{FF2B5EF4-FFF2-40B4-BE49-F238E27FC236}">
                <a16:creationId xmlns:a16="http://schemas.microsoft.com/office/drawing/2014/main" id="{D2627090-2C14-2775-9EFD-07F885B5D9B4}"/>
              </a:ext>
            </a:extLst>
          </p:cNvPr>
          <p:cNvSpPr txBox="1">
            <a:spLocks noChangeArrowheads="1"/>
          </p:cNvSpPr>
          <p:nvPr/>
        </p:nvSpPr>
        <p:spPr bwMode="auto">
          <a:xfrm>
            <a:off x="15875" y="0"/>
            <a:ext cx="912812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rgbClr val="FFFFFF"/>
                </a:solidFill>
              </a:rPr>
              <a:t>Where is this?</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C94D7-BEFD-DF09-BCC3-282B97C67797}"/>
            </a:ext>
          </a:extLst>
        </p:cNvPr>
        <p:cNvGrpSpPr/>
        <p:nvPr/>
      </p:nvGrpSpPr>
      <p:grpSpPr>
        <a:xfrm>
          <a:off x="0" y="0"/>
          <a:ext cx="0" cy="0"/>
          <a:chOff x="0" y="0"/>
          <a:chExt cx="0" cy="0"/>
        </a:xfrm>
      </p:grpSpPr>
      <p:sp>
        <p:nvSpPr>
          <p:cNvPr id="140289" name="Rectangle 1026">
            <a:extLst>
              <a:ext uri="{FF2B5EF4-FFF2-40B4-BE49-F238E27FC236}">
                <a16:creationId xmlns:a16="http://schemas.microsoft.com/office/drawing/2014/main" id="{461F6052-6542-82C0-2001-3583CBDADC69}"/>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Planetary Sciences Project</a:t>
            </a:r>
          </a:p>
        </p:txBody>
      </p:sp>
      <p:sp>
        <p:nvSpPr>
          <p:cNvPr id="69634" name="Rectangle 1027">
            <a:extLst>
              <a:ext uri="{FF2B5EF4-FFF2-40B4-BE49-F238E27FC236}">
                <a16:creationId xmlns:a16="http://schemas.microsoft.com/office/drawing/2014/main" id="{BE5A7BE7-21FC-78ED-F7A7-7713B40BFEAA}"/>
              </a:ext>
            </a:extLst>
          </p:cNvPr>
          <p:cNvSpPr>
            <a:spLocks noChangeArrowheads="1"/>
          </p:cNvSpPr>
          <p:nvPr/>
        </p:nvSpPr>
        <p:spPr bwMode="auto">
          <a:xfrm>
            <a:off x="381000" y="1143000"/>
            <a:ext cx="83820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Level 0 … Topics … Thu 03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rPr>
              <a:t>Level 1 … Outline … Thu 24 SEP</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Level 2 … Draft #1 … Thu 22 OCT</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sng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Level 3 … Draft #2 … [skipped]</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Presentations … in class … 10+12 NOV</a:t>
            </a:r>
          </a:p>
          <a:p>
            <a:pPr marL="342900" marR="0" lvl="0" indent="-342900" algn="ctr" defTabSz="914400" rtl="0" eaLnBrk="1" fontAlgn="base" latinLnBrk="0" hangingPunct="1">
              <a:lnSpc>
                <a:spcPct val="90000"/>
              </a:lnSpc>
              <a:spcBef>
                <a:spcPct val="20000"/>
              </a:spcBef>
              <a:spcAft>
                <a:spcPct val="0"/>
              </a:spcAft>
              <a:buClrTx/>
              <a:buSzTx/>
              <a:buFontTx/>
              <a:buNone/>
              <a:tabLst/>
              <a:defRPr/>
            </a:pPr>
            <a:endPar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ctr" defTabSz="914400" rtl="0" eaLnBrk="1" fontAlgn="base" latinLnBrk="0" hangingPunct="1">
              <a:lnSpc>
                <a:spcPct val="90000"/>
              </a:lnSpc>
              <a:spcBef>
                <a:spcPct val="20000"/>
              </a:spcBef>
              <a:spcAft>
                <a:spcPct val="0"/>
              </a:spcAft>
              <a:buClrTx/>
              <a:buSzTx/>
              <a:buFontTx/>
              <a:buNone/>
              <a:tabLst/>
              <a:defRPr/>
            </a:pPr>
            <a:r>
              <a:rPr kumimoji="0" lang="en-US" altLang="en-US" sz="28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Level 4 … Final Paper … Tue 03 DEC</a:t>
            </a:r>
          </a:p>
        </p:txBody>
      </p:sp>
    </p:spTree>
    <p:extLst>
      <p:ext uri="{BB962C8B-B14F-4D97-AF65-F5344CB8AC3E}">
        <p14:creationId xmlns:p14="http://schemas.microsoft.com/office/powerpoint/2010/main" val="104358337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does the Sun affect objects in the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54274" name="Picture 4" descr="A picture containing food, cup, glass, coffee&#10;&#10;Description automatically generated">
            <a:extLst>
              <a:ext uri="{FF2B5EF4-FFF2-40B4-BE49-F238E27FC236}">
                <a16:creationId xmlns:a16="http://schemas.microsoft.com/office/drawing/2014/main" id="{63FC7752-F192-9EED-4158-5C9BA3E0A8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75" y="1371600"/>
            <a:ext cx="97536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5" name="Rectangle 2">
            <a:extLst>
              <a:ext uri="{FF2B5EF4-FFF2-40B4-BE49-F238E27FC236}">
                <a16:creationId xmlns:a16="http://schemas.microsoft.com/office/drawing/2014/main" id="{B7D15B63-7599-C566-AD00-03C7DA6F1C5D}"/>
              </a:ext>
            </a:extLst>
          </p:cNvPr>
          <p:cNvSpPr txBox="1">
            <a:spLocks noChangeArrowheads="1"/>
          </p:cNvSpPr>
          <p:nvPr/>
        </p:nvSpPr>
        <p:spPr bwMode="auto">
          <a:xfrm>
            <a:off x="15875" y="0"/>
            <a:ext cx="912812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4400" b="1" baseline="0">
                <a:solidFill>
                  <a:srgbClr val="FFFFFF"/>
                </a:solidFill>
              </a:rPr>
              <a:t>Planetary Atmospheres III</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1" descr="PIA01492_modest.jpg">
            <a:extLst>
              <a:ext uri="{FF2B5EF4-FFF2-40B4-BE49-F238E27FC236}">
                <a16:creationId xmlns:a16="http://schemas.microsoft.com/office/drawing/2014/main" id="{D4C0F940-BED1-4227-6336-CD9D0E1B048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 y="4760913"/>
            <a:ext cx="1614488"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picture containing indoor, egg, sitting, food&#10;&#10;Description automatically generated">
            <a:extLst>
              <a:ext uri="{FF2B5EF4-FFF2-40B4-BE49-F238E27FC236}">
                <a16:creationId xmlns:a16="http://schemas.microsoft.com/office/drawing/2014/main" id="{BB57AEDF-0179-201D-2EAC-4AED957B06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5263" y="304800"/>
            <a:ext cx="17907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picture containing cup, table, coffee, plate&#10;&#10;Description automatically generated">
            <a:extLst>
              <a:ext uri="{FF2B5EF4-FFF2-40B4-BE49-F238E27FC236}">
                <a16:creationId xmlns:a16="http://schemas.microsoft.com/office/drawing/2014/main" id="{365A588A-CC99-84E7-4967-B3F95323FB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581748">
            <a:off x="2654300" y="2757488"/>
            <a:ext cx="7839075" cy="433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1" descr="01_jupiter_red_spot.ngsversion.1469640601452.adapt.768.1.jpg">
            <a:extLst>
              <a:ext uri="{FF2B5EF4-FFF2-40B4-BE49-F238E27FC236}">
                <a16:creationId xmlns:a16="http://schemas.microsoft.com/office/drawing/2014/main" id="{168C410A-4EC0-C4E8-A2B3-E6F22BBB4D5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23838" y="-176213"/>
            <a:ext cx="4446587" cy="4446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FB0AA5E2-480E-E864-3322-41FC2FEAD1EA}"/>
              </a:ext>
            </a:extLst>
          </p:cNvPr>
          <p:cNvSpPr txBox="1">
            <a:spLocks noChangeArrowheads="1"/>
          </p:cNvSpPr>
          <p:nvPr/>
        </p:nvSpPr>
        <p:spPr bwMode="auto">
          <a:xfrm>
            <a:off x="1447800" y="457200"/>
            <a:ext cx="65944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12000" b="0" i="0" u="none" strike="noStrike" kern="1200" cap="none" spc="0" normalizeH="0" baseline="-2500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1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and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He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20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3347FC2D-E221-6178-7F39-94773C72B085}"/>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a:t>
            </a:r>
          </a:p>
        </p:txBody>
      </p:sp>
      <p:pic>
        <p:nvPicPr>
          <p:cNvPr id="3" name="Picture 2" descr="A screenshot of a computer&#10;&#10;Description automatically generated with medium confidence">
            <a:extLst>
              <a:ext uri="{FF2B5EF4-FFF2-40B4-BE49-F238E27FC236}">
                <a16:creationId xmlns:a16="http://schemas.microsoft.com/office/drawing/2014/main" id="{99B8EE6D-D17B-CDAE-6096-18EA17D220EF}"/>
              </a:ext>
            </a:extLst>
          </p:cNvPr>
          <p:cNvPicPr>
            <a:picLocks noChangeAspect="1"/>
          </p:cNvPicPr>
          <p:nvPr/>
        </p:nvPicPr>
        <p:blipFill>
          <a:blip r:embed="rId3"/>
          <a:stretch>
            <a:fillRect/>
          </a:stretch>
        </p:blipFill>
        <p:spPr>
          <a:xfrm>
            <a:off x="76200" y="1027608"/>
            <a:ext cx="8924309" cy="4687392"/>
          </a:xfrm>
          <a:prstGeom prst="rect">
            <a:avLst/>
          </a:prstGeom>
        </p:spPr>
      </p:pic>
      <p:sp>
        <p:nvSpPr>
          <p:cNvPr id="4" name="Rectangle 2">
            <a:extLst>
              <a:ext uri="{FF2B5EF4-FFF2-40B4-BE49-F238E27FC236}">
                <a16:creationId xmlns:a16="http://schemas.microsoft.com/office/drawing/2014/main" id="{CE74E85E-665E-D26B-10BD-FD421C363702}"/>
              </a:ext>
            </a:extLst>
          </p:cNvPr>
          <p:cNvSpPr txBox="1">
            <a:spLocks noChangeArrowheads="1"/>
          </p:cNvSpPr>
          <p:nvPr/>
        </p:nvSpPr>
        <p:spPr bwMode="auto">
          <a:xfrm>
            <a:off x="838200" y="152400"/>
            <a:ext cx="7772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0" cap="none" spc="0" normalizeH="0" baseline="0" noProof="0" dirty="0">
                <a:ln>
                  <a:noFill/>
                </a:ln>
                <a:solidFill>
                  <a:srgbClr val="000000"/>
                </a:solidFill>
                <a:effectLst/>
                <a:uLnTx/>
                <a:uFillTx/>
                <a:latin typeface="Times New Roman"/>
                <a:ea typeface="ＭＳ Ｐゴシック" panose="020B0600070205080204" pitchFamily="34" charset="-128"/>
              </a:rPr>
              <a:t>Other Key Gases</a:t>
            </a:r>
          </a:p>
        </p:txBody>
      </p:sp>
      <p:sp>
        <p:nvSpPr>
          <p:cNvPr id="5" name="TextBox 4">
            <a:extLst>
              <a:ext uri="{FF2B5EF4-FFF2-40B4-BE49-F238E27FC236}">
                <a16:creationId xmlns:a16="http://schemas.microsoft.com/office/drawing/2014/main" id="{48B62414-2220-5B71-037D-F49EAFD43EA7}"/>
              </a:ext>
            </a:extLst>
          </p:cNvPr>
          <p:cNvSpPr txBox="1"/>
          <p:nvPr/>
        </p:nvSpPr>
        <p:spPr>
          <a:xfrm>
            <a:off x="381000" y="6029515"/>
            <a:ext cx="1043876"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6" name="TextBox 5">
            <a:extLst>
              <a:ext uri="{FF2B5EF4-FFF2-40B4-BE49-F238E27FC236}">
                <a16:creationId xmlns:a16="http://schemas.microsoft.com/office/drawing/2014/main" id="{223526DF-580A-F7D5-F574-E06615DA79FA}"/>
              </a:ext>
            </a:extLst>
          </p:cNvPr>
          <p:cNvSpPr txBox="1"/>
          <p:nvPr/>
        </p:nvSpPr>
        <p:spPr>
          <a:xfrm>
            <a:off x="1614135" y="6019800"/>
            <a:ext cx="824265"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p:txBody>
      </p:sp>
      <p:sp>
        <p:nvSpPr>
          <p:cNvPr id="7" name="TextBox 6">
            <a:extLst>
              <a:ext uri="{FF2B5EF4-FFF2-40B4-BE49-F238E27FC236}">
                <a16:creationId xmlns:a16="http://schemas.microsoft.com/office/drawing/2014/main" id="{7211C429-B2D6-226F-B54B-E40771355DB8}"/>
              </a:ext>
            </a:extLst>
          </p:cNvPr>
          <p:cNvSpPr txBox="1"/>
          <p:nvPr/>
        </p:nvSpPr>
        <p:spPr>
          <a:xfrm>
            <a:off x="2590800" y="6019800"/>
            <a:ext cx="824265"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p:txBody>
      </p:sp>
      <p:sp>
        <p:nvSpPr>
          <p:cNvPr id="8" name="TextBox 7">
            <a:extLst>
              <a:ext uri="{FF2B5EF4-FFF2-40B4-BE49-F238E27FC236}">
                <a16:creationId xmlns:a16="http://schemas.microsoft.com/office/drawing/2014/main" id="{CC3E4EEB-A292-3150-D5AD-CC3D2CFFB4AE}"/>
              </a:ext>
            </a:extLst>
          </p:cNvPr>
          <p:cNvSpPr txBox="1"/>
          <p:nvPr/>
        </p:nvSpPr>
        <p:spPr>
          <a:xfrm>
            <a:off x="5857061" y="6019800"/>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a:t>
            </a:r>
          </a:p>
        </p:txBody>
      </p:sp>
      <p:sp>
        <p:nvSpPr>
          <p:cNvPr id="9" name="TextBox 8">
            <a:extLst>
              <a:ext uri="{FF2B5EF4-FFF2-40B4-BE49-F238E27FC236}">
                <a16:creationId xmlns:a16="http://schemas.microsoft.com/office/drawing/2014/main" id="{BAB75818-9340-5485-9D03-AD870205C12D}"/>
              </a:ext>
            </a:extLst>
          </p:cNvPr>
          <p:cNvSpPr txBox="1"/>
          <p:nvPr/>
        </p:nvSpPr>
        <p:spPr>
          <a:xfrm>
            <a:off x="7998047" y="6019800"/>
            <a:ext cx="76495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p>
        </p:txBody>
      </p:sp>
      <p:sp>
        <p:nvSpPr>
          <p:cNvPr id="10" name="Oval 7">
            <a:extLst>
              <a:ext uri="{FF2B5EF4-FFF2-40B4-BE49-F238E27FC236}">
                <a16:creationId xmlns:a16="http://schemas.microsoft.com/office/drawing/2014/main" id="{ABAC7575-2591-1264-9F86-8CAC581BF767}"/>
              </a:ext>
            </a:extLst>
          </p:cNvPr>
          <p:cNvSpPr>
            <a:spLocks noChangeAspect="1" noChangeArrowheads="1"/>
          </p:cNvSpPr>
          <p:nvPr/>
        </p:nvSpPr>
        <p:spPr bwMode="auto">
          <a:xfrm>
            <a:off x="6248400" y="1371600"/>
            <a:ext cx="1905000" cy="12954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 name="TextBox 10">
            <a:extLst>
              <a:ext uri="{FF2B5EF4-FFF2-40B4-BE49-F238E27FC236}">
                <a16:creationId xmlns:a16="http://schemas.microsoft.com/office/drawing/2014/main" id="{A472009B-5016-7C1C-AB08-E3AE65E7A609}"/>
              </a:ext>
            </a:extLst>
          </p:cNvPr>
          <p:cNvSpPr txBox="1"/>
          <p:nvPr/>
        </p:nvSpPr>
        <p:spPr>
          <a:xfrm>
            <a:off x="7467600" y="6019800"/>
            <a:ext cx="543739"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p>
        </p:txBody>
      </p:sp>
      <p:sp>
        <p:nvSpPr>
          <p:cNvPr id="12" name="TextBox 11">
            <a:extLst>
              <a:ext uri="{FF2B5EF4-FFF2-40B4-BE49-F238E27FC236}">
                <a16:creationId xmlns:a16="http://schemas.microsoft.com/office/drawing/2014/main" id="{BFECF726-BC09-A354-F4B1-27F337DB7186}"/>
              </a:ext>
            </a:extLst>
          </p:cNvPr>
          <p:cNvSpPr txBox="1"/>
          <p:nvPr/>
        </p:nvSpPr>
        <p:spPr>
          <a:xfrm>
            <a:off x="6397847" y="6019800"/>
            <a:ext cx="764953"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p:txBody>
      </p:sp>
      <p:sp>
        <p:nvSpPr>
          <p:cNvPr id="2" name="TextBox 1">
            <a:extLst>
              <a:ext uri="{FF2B5EF4-FFF2-40B4-BE49-F238E27FC236}">
                <a16:creationId xmlns:a16="http://schemas.microsoft.com/office/drawing/2014/main" id="{56867B54-8FC7-4533-3B9F-FB15A3E4E961}"/>
              </a:ext>
            </a:extLst>
          </p:cNvPr>
          <p:cNvSpPr txBox="1"/>
          <p:nvPr/>
        </p:nvSpPr>
        <p:spPr>
          <a:xfrm>
            <a:off x="3799430" y="6019800"/>
            <a:ext cx="643125"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2800" baseline="0" dirty="0">
                <a:solidFill>
                  <a:srgbClr val="000000"/>
                </a:solidFill>
              </a:rPr>
              <a:t>Si</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
        <p:nvSpPr>
          <p:cNvPr id="13" name="TextBox 12">
            <a:extLst>
              <a:ext uri="{FF2B5EF4-FFF2-40B4-BE49-F238E27FC236}">
                <a16:creationId xmlns:a16="http://schemas.microsoft.com/office/drawing/2014/main" id="{035D5548-98D1-EC50-1015-4D10BB9880D9}"/>
              </a:ext>
            </a:extLst>
          </p:cNvPr>
          <p:cNvSpPr txBox="1"/>
          <p:nvPr/>
        </p:nvSpPr>
        <p:spPr>
          <a:xfrm>
            <a:off x="4366324" y="6019800"/>
            <a:ext cx="1104790"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[SiH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p:txBody>
      </p:sp>
    </p:spTree>
    <p:extLst>
      <p:ext uri="{BB962C8B-B14F-4D97-AF65-F5344CB8AC3E}">
        <p14:creationId xmlns:p14="http://schemas.microsoft.com/office/powerpoint/2010/main" val="1461399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20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0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20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animBg="1"/>
      <p:bldP spid="11" grpId="0"/>
      <p:bldP spid="12" grpId="0"/>
      <p:bldP spid="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8370" name="Picture 1" descr="01_jupiter_red_spot.ngsversion.1469640601452.adapt.768.1.jpg">
            <a:extLst>
              <a:ext uri="{FF2B5EF4-FFF2-40B4-BE49-F238E27FC236}">
                <a16:creationId xmlns:a16="http://schemas.microsoft.com/office/drawing/2014/main" id="{3290BAFC-5771-1110-15A3-74F2B94BAC7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7463"/>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descr="AACHCTF0">
            <a:extLst>
              <a:ext uri="{FF2B5EF4-FFF2-40B4-BE49-F238E27FC236}">
                <a16:creationId xmlns:a16="http://schemas.microsoft.com/office/drawing/2014/main" id="{833353AB-77FA-A8CD-2589-8E71BA4D91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990600"/>
            <a:ext cx="4419600" cy="330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7" descr="AACHCTK0">
            <a:extLst>
              <a:ext uri="{FF2B5EF4-FFF2-40B4-BE49-F238E27FC236}">
                <a16:creationId xmlns:a16="http://schemas.microsoft.com/office/drawing/2014/main" id="{D26ECB93-B1FD-4A5B-1D35-D2C8C7F37BA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38" y="4495800"/>
            <a:ext cx="63500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A6AB8C02-4969-4382-048A-13004E5DA526}"/>
            </a:ext>
          </a:extLst>
        </p:cNvPr>
        <p:cNvGrpSpPr/>
        <p:nvPr/>
      </p:nvGrpSpPr>
      <p:grpSpPr>
        <a:xfrm>
          <a:off x="0" y="0"/>
          <a:ext cx="0" cy="0"/>
          <a:chOff x="0" y="0"/>
          <a:chExt cx="0" cy="0"/>
        </a:xfrm>
      </p:grpSpPr>
      <p:pic>
        <p:nvPicPr>
          <p:cNvPr id="3" name="Picture 2" descr="A red and orange swirly cloud&#10;&#10;AI-generated content may be incorrect.">
            <a:extLst>
              <a:ext uri="{FF2B5EF4-FFF2-40B4-BE49-F238E27FC236}">
                <a16:creationId xmlns:a16="http://schemas.microsoft.com/office/drawing/2014/main" id="{4AB66D15-BE4F-B820-8786-03ACF57E838E}"/>
              </a:ext>
            </a:extLst>
          </p:cNvPr>
          <p:cNvPicPr>
            <a:picLocks noChangeAspect="1"/>
          </p:cNvPicPr>
          <p:nvPr/>
        </p:nvPicPr>
        <p:blipFill>
          <a:blip r:embed="rId3"/>
          <a:stretch>
            <a:fillRect/>
          </a:stretch>
        </p:blipFill>
        <p:spPr>
          <a:xfrm>
            <a:off x="914400" y="0"/>
            <a:ext cx="4235512" cy="6858000"/>
          </a:xfrm>
          <a:prstGeom prst="rect">
            <a:avLst/>
          </a:prstGeom>
        </p:spPr>
      </p:pic>
      <p:sp>
        <p:nvSpPr>
          <p:cNvPr id="4" name="TextBox 3">
            <a:extLst>
              <a:ext uri="{FF2B5EF4-FFF2-40B4-BE49-F238E27FC236}">
                <a16:creationId xmlns:a16="http://schemas.microsoft.com/office/drawing/2014/main" id="{AB610003-6990-5E5D-3C1C-2A817FDF0FE1}"/>
              </a:ext>
            </a:extLst>
          </p:cNvPr>
          <p:cNvSpPr txBox="1"/>
          <p:nvPr/>
        </p:nvSpPr>
        <p:spPr>
          <a:xfrm>
            <a:off x="5759740" y="1371600"/>
            <a:ext cx="3384260" cy="3970318"/>
          </a:xfrm>
          <a:prstGeom prst="rect">
            <a:avLst/>
          </a:prstGeom>
          <a:noFill/>
        </p:spPr>
        <p:txBody>
          <a:bodyPr wrap="none" rtlCol="0">
            <a:spAutoFit/>
          </a:bodyPr>
          <a:lstStyle/>
          <a:p>
            <a:r>
              <a:rPr lang="en-US" sz="2800" baseline="0" dirty="0">
                <a:solidFill>
                  <a:srgbClr val="FF0000"/>
                </a:solidFill>
              </a:rPr>
              <a:t>Why is the Spot Red?</a:t>
            </a:r>
          </a:p>
          <a:p>
            <a:endParaRPr lang="en-US" sz="2800" baseline="0" dirty="0">
              <a:solidFill>
                <a:srgbClr val="FF0000"/>
              </a:solidFill>
            </a:endParaRPr>
          </a:p>
          <a:p>
            <a:endParaRPr lang="en-US" sz="2800" baseline="0" dirty="0">
              <a:solidFill>
                <a:srgbClr val="FF0000"/>
              </a:solidFill>
            </a:endParaRPr>
          </a:p>
          <a:p>
            <a:r>
              <a:rPr lang="en-US" sz="2800" baseline="0" dirty="0">
                <a:solidFill>
                  <a:srgbClr val="FF0000"/>
                </a:solidFill>
              </a:rPr>
              <a:t>upwelling material?</a:t>
            </a:r>
          </a:p>
          <a:p>
            <a:endParaRPr lang="en-US" sz="2800" baseline="0" dirty="0">
              <a:solidFill>
                <a:srgbClr val="FF0000"/>
              </a:solidFill>
            </a:endParaRPr>
          </a:p>
          <a:p>
            <a:r>
              <a:rPr lang="en-US" sz="2800" baseline="0" dirty="0">
                <a:solidFill>
                  <a:srgbClr val="FF0000"/>
                </a:solidFill>
              </a:rPr>
              <a:t>sunburn?</a:t>
            </a:r>
          </a:p>
          <a:p>
            <a:endParaRPr lang="en-US" sz="2800" baseline="0" dirty="0">
              <a:solidFill>
                <a:srgbClr val="FF0000"/>
              </a:solidFill>
            </a:endParaRPr>
          </a:p>
          <a:p>
            <a:r>
              <a:rPr lang="en-US" sz="2800" baseline="0" dirty="0">
                <a:solidFill>
                  <a:srgbClr val="FF0000"/>
                </a:solidFill>
              </a:rPr>
              <a:t>Io contribution(s)?</a:t>
            </a:r>
          </a:p>
          <a:p>
            <a:r>
              <a:rPr lang="en-US" sz="2800" baseline="0" dirty="0">
                <a:solidFill>
                  <a:srgbClr val="FF0000"/>
                </a:solidFill>
              </a:rPr>
              <a:t>    red phosphorus?</a:t>
            </a:r>
          </a:p>
        </p:txBody>
      </p:sp>
    </p:spTree>
    <p:extLst>
      <p:ext uri="{BB962C8B-B14F-4D97-AF65-F5344CB8AC3E}">
        <p14:creationId xmlns:p14="http://schemas.microsoft.com/office/powerpoint/2010/main" val="300820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20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2000"/>
                                        <p:tgtEl>
                                          <p:spTgt spid="4">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7" end="7"/>
                                            </p:txEl>
                                          </p:spTgt>
                                        </p:tgtEl>
                                        <p:attrNameLst>
                                          <p:attrName>style.visibility</p:attrName>
                                        </p:attrNameLst>
                                      </p:cBhvr>
                                      <p:to>
                                        <p:strVal val="visible"/>
                                      </p:to>
                                    </p:set>
                                    <p:animEffect transition="in" filter="fade">
                                      <p:cBhvr>
                                        <p:cTn id="22" dur="2000"/>
                                        <p:tgtEl>
                                          <p:spTgt spid="4">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animEffect transition="in" filter="fade">
                                      <p:cBhvr>
                                        <p:cTn id="27"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5F4C3089-0817-201A-3280-A09F50F21909}"/>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a:t>
            </a:r>
          </a:p>
        </p:txBody>
      </p:sp>
      <p:pic>
        <p:nvPicPr>
          <p:cNvPr id="60419" name="Picture 2" descr="387520main_92_80_1-334x312.gif">
            <a:extLst>
              <a:ext uri="{FF2B5EF4-FFF2-40B4-BE49-F238E27FC236}">
                <a16:creationId xmlns:a16="http://schemas.microsoft.com/office/drawing/2014/main" id="{AACB9281-B0DF-B66F-DA0C-969DEF8F63B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62075" y="941388"/>
            <a:ext cx="6334125" cy="591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3347FC2D-E221-6178-7F39-94773C72B085}"/>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bg1"/>
                </a:solidFill>
                <a:ea typeface="ＭＳ Ｐゴシック" panose="020B0600070205080204" pitchFamily="34" charset="-128"/>
              </a:rPr>
              <a:t>Jupiter</a:t>
            </a:r>
          </a:p>
        </p:txBody>
      </p:sp>
      <p:pic>
        <p:nvPicPr>
          <p:cNvPr id="62467" name="Picture 1" descr="PIA02863_-_Jupiter_surface_motion_animation.gif">
            <a:extLst>
              <a:ext uri="{FF2B5EF4-FFF2-40B4-BE49-F238E27FC236}">
                <a16:creationId xmlns:a16="http://schemas.microsoft.com/office/drawing/2014/main" id="{4AFAFE2C-D93C-A8AD-84C9-8C3E9725E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76438"/>
            <a:ext cx="9144000" cy="304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8D2DED9A-E3E1-E2EC-3B91-407B031C4294}"/>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Galileo Probe into Jupiter</a:t>
            </a:r>
            <a:endParaRPr lang="en-US" altLang="en-US">
              <a:ea typeface="ＭＳ Ｐゴシック" panose="020B0600070205080204" pitchFamily="34" charset="-128"/>
            </a:endParaRPr>
          </a:p>
        </p:txBody>
      </p:sp>
      <p:pic>
        <p:nvPicPr>
          <p:cNvPr id="121858" name="Picture 1" descr="791px-Galileo_atmospheric_probe.jpg">
            <a:extLst>
              <a:ext uri="{FF2B5EF4-FFF2-40B4-BE49-F238E27FC236}">
                <a16:creationId xmlns:a16="http://schemas.microsoft.com/office/drawing/2014/main" id="{08A7A76F-F807-D73F-13E2-A79B2A7CFAB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31863"/>
            <a:ext cx="6516688" cy="493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3">
            <a:extLst>
              <a:ext uri="{FF2B5EF4-FFF2-40B4-BE49-F238E27FC236}">
                <a16:creationId xmlns:a16="http://schemas.microsoft.com/office/drawing/2014/main" id="{071978B4-1DF6-F2A9-0F9F-1EECB7C700D1}"/>
              </a:ext>
            </a:extLst>
          </p:cNvPr>
          <p:cNvSpPr txBox="1">
            <a:spLocks noChangeArrowheads="1"/>
          </p:cNvSpPr>
          <p:nvPr/>
        </p:nvSpPr>
        <p:spPr bwMode="auto">
          <a:xfrm>
            <a:off x="6596063" y="685800"/>
            <a:ext cx="2547937"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RESULTS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atm denser/hotter than expected at top</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patchy cloud layers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 (?)</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less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higher winds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powered from interior</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l</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arge</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thunderstorms</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fewer, more powerful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olts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than Earth</a:t>
            </a:r>
          </a:p>
        </p:txBody>
      </p:sp>
      <p:sp>
        <p:nvSpPr>
          <p:cNvPr id="2" name="TextBox 1">
            <a:extLst>
              <a:ext uri="{FF2B5EF4-FFF2-40B4-BE49-F238E27FC236}">
                <a16:creationId xmlns:a16="http://schemas.microsoft.com/office/drawing/2014/main" id="{FBABF2A7-B293-2815-7D83-1FFEF4DE020B}"/>
              </a:ext>
            </a:extLst>
          </p:cNvPr>
          <p:cNvSpPr txBox="1"/>
          <p:nvPr/>
        </p:nvSpPr>
        <p:spPr>
          <a:xfrm>
            <a:off x="381000" y="6096000"/>
            <a:ext cx="6038320" cy="52322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probe went in at hotspot with thin clouds</a:t>
            </a:r>
          </a:p>
        </p:txBody>
      </p:sp>
      <p:sp>
        <p:nvSpPr>
          <p:cNvPr id="3" name="TextBox 2">
            <a:extLst>
              <a:ext uri="{FF2B5EF4-FFF2-40B4-BE49-F238E27FC236}">
                <a16:creationId xmlns:a16="http://schemas.microsoft.com/office/drawing/2014/main" id="{10014F1F-2DAC-BB8B-61A3-F9370C42310F}"/>
              </a:ext>
            </a:extLst>
          </p:cNvPr>
          <p:cNvSpPr txBox="1"/>
          <p:nvPr/>
        </p:nvSpPr>
        <p:spPr>
          <a:xfrm>
            <a:off x="2241229" y="5105400"/>
            <a:ext cx="755335" cy="4001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425K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20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2000"/>
                                        <p:tgtEl>
                                          <p:spTgt spid="5">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animEffect transition="in" filter="fade">
                                      <p:cBhvr>
                                        <p:cTn id="23" dur="2000"/>
                                        <p:tgtEl>
                                          <p:spTgt spid="5">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6" end="6"/>
                                            </p:txEl>
                                          </p:spTgt>
                                        </p:tgtEl>
                                        <p:attrNameLst>
                                          <p:attrName>style.visibility</p:attrName>
                                        </p:attrNameLst>
                                      </p:cBhvr>
                                      <p:to>
                                        <p:strVal val="visible"/>
                                      </p:to>
                                    </p:set>
                                    <p:animEffect transition="in" filter="fade">
                                      <p:cBhvr>
                                        <p:cTn id="26" dur="2000"/>
                                        <p:tgtEl>
                                          <p:spTgt spid="5">
                                            <p:txEl>
                                              <p:pRg st="6" end="6"/>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animEffect transition="in" filter="fade">
                                      <p:cBhvr>
                                        <p:cTn id="31" dur="2000"/>
                                        <p:tgtEl>
                                          <p:spTgt spid="5">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5">
                                            <p:txEl>
                                              <p:pRg st="10" end="10"/>
                                            </p:txEl>
                                          </p:spTgt>
                                        </p:tgtEl>
                                        <p:attrNameLst>
                                          <p:attrName>style.visibility</p:attrName>
                                        </p:attrNameLst>
                                      </p:cBhvr>
                                      <p:to>
                                        <p:strVal val="visible"/>
                                      </p:to>
                                    </p:set>
                                    <p:animEffect transition="in" filter="fade">
                                      <p:cBhvr>
                                        <p:cTn id="36" dur="2000"/>
                                        <p:tgtEl>
                                          <p:spTgt spid="5">
                                            <p:txEl>
                                              <p:pRg st="10" end="1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animEffect transition="in" filter="fade">
                                      <p:cBhvr>
                                        <p:cTn id="39" dur="2000"/>
                                        <p:tgtEl>
                                          <p:spTgt spid="5">
                                            <p:txEl>
                                              <p:pRg st="11" end="1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5">
                                            <p:txEl>
                                              <p:pRg st="13" end="13"/>
                                            </p:txEl>
                                          </p:spTgt>
                                        </p:tgtEl>
                                        <p:attrNameLst>
                                          <p:attrName>style.visibility</p:attrName>
                                        </p:attrNameLst>
                                      </p:cBhvr>
                                      <p:to>
                                        <p:strVal val="visible"/>
                                      </p:to>
                                    </p:set>
                                    <p:animEffect transition="in" filter="fade">
                                      <p:cBhvr>
                                        <p:cTn id="44" dur="2000"/>
                                        <p:tgtEl>
                                          <p:spTgt spid="5">
                                            <p:txEl>
                                              <p:pRg st="13" end="13"/>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5">
                                            <p:txEl>
                                              <p:pRg st="14" end="14"/>
                                            </p:txEl>
                                          </p:spTgt>
                                        </p:tgtEl>
                                        <p:attrNameLst>
                                          <p:attrName>style.visibility</p:attrName>
                                        </p:attrNameLst>
                                      </p:cBhvr>
                                      <p:to>
                                        <p:strVal val="visible"/>
                                      </p:to>
                                    </p:set>
                                    <p:animEffect transition="in" filter="fade">
                                      <p:cBhvr>
                                        <p:cTn id="47" dur="2000"/>
                                        <p:tgtEl>
                                          <p:spTgt spid="5">
                                            <p:txEl>
                                              <p:pRg st="14" end="1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5">
                                            <p:txEl>
                                              <p:pRg st="16" end="16"/>
                                            </p:txEl>
                                          </p:spTgt>
                                        </p:tgtEl>
                                        <p:attrNameLst>
                                          <p:attrName>style.visibility</p:attrName>
                                        </p:attrNameLst>
                                      </p:cBhvr>
                                      <p:to>
                                        <p:strVal val="visible"/>
                                      </p:to>
                                    </p:set>
                                    <p:animEffect transition="in" filter="fade">
                                      <p:cBhvr>
                                        <p:cTn id="52" dur="2000"/>
                                        <p:tgtEl>
                                          <p:spTgt spid="5">
                                            <p:txEl>
                                              <p:pRg st="16" end="16"/>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5">
                                            <p:txEl>
                                              <p:pRg st="17" end="17"/>
                                            </p:txEl>
                                          </p:spTgt>
                                        </p:tgtEl>
                                        <p:attrNameLst>
                                          <p:attrName>style.visibility</p:attrName>
                                        </p:attrNameLst>
                                      </p:cBhvr>
                                      <p:to>
                                        <p:strVal val="visible"/>
                                      </p:to>
                                    </p:set>
                                    <p:animEffect transition="in" filter="fade">
                                      <p:cBhvr>
                                        <p:cTn id="55" dur="2000"/>
                                        <p:tgtEl>
                                          <p:spTgt spid="5">
                                            <p:txEl>
                                              <p:pRg st="17" end="17"/>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fade">
                                      <p:cBhvr>
                                        <p:cTn id="60"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5393074C-A202-53A3-7589-B092589D70C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Jupiter</a:t>
            </a:r>
          </a:p>
        </p:txBody>
      </p:sp>
      <p:sp>
        <p:nvSpPr>
          <p:cNvPr id="196611" name="Text Box 3">
            <a:extLst>
              <a:ext uri="{FF2B5EF4-FFF2-40B4-BE49-F238E27FC236}">
                <a16:creationId xmlns:a16="http://schemas.microsoft.com/office/drawing/2014/main" id="{63368287-2273-917A-4BA4-4FD9153A8596}"/>
              </a:ext>
            </a:extLst>
          </p:cNvPr>
          <p:cNvSpPr txBox="1">
            <a:spLocks noChangeArrowheads="1"/>
          </p:cNvSpPr>
          <p:nvPr/>
        </p:nvSpPr>
        <p:spPr bwMode="auto">
          <a:xfrm>
            <a:off x="4648200" y="914400"/>
            <a:ext cx="44958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STRATO/MESO:  ~ 150K, temp balance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heating of photochemical smog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cooling by 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8-14 μm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 multiple cloud layers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we see convection</a:t>
            </a:r>
          </a:p>
        </p:txBody>
      </p:sp>
      <p:pic>
        <p:nvPicPr>
          <p:cNvPr id="196615" name="Picture 7" descr="AACHCTG0">
            <a:extLst>
              <a:ext uri="{FF2B5EF4-FFF2-40B4-BE49-F238E27FC236}">
                <a16:creationId xmlns:a16="http://schemas.microsoft.com/office/drawing/2014/main" id="{14BBCA6A-D97A-D7CE-9A7D-489975E6C1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3200" y="3276600"/>
            <a:ext cx="3251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8" descr="AACHCTI0">
            <a:extLst>
              <a:ext uri="{FF2B5EF4-FFF2-40B4-BE49-F238E27FC236}">
                <a16:creationId xmlns:a16="http://schemas.microsoft.com/office/drawing/2014/main" id="{A2E203FE-B519-A3E0-3ADA-CD507D9280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38" y="920750"/>
            <a:ext cx="4614862" cy="570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6611">
                                            <p:txEl>
                                              <p:pRg st="5" end="5"/>
                                            </p:txEl>
                                          </p:spTgt>
                                        </p:tgtEl>
                                        <p:attrNameLst>
                                          <p:attrName>style.visibility</p:attrName>
                                        </p:attrNameLst>
                                      </p:cBhvr>
                                      <p:to>
                                        <p:strVal val="visible"/>
                                      </p:to>
                                    </p:set>
                                    <p:animEffect transition="in" filter="fade">
                                      <p:cBhvr>
                                        <p:cTn id="7" dur="2000"/>
                                        <p:tgtEl>
                                          <p:spTgt spid="196611">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6611">
                                            <p:txEl>
                                              <p:pRg st="6" end="6"/>
                                            </p:txEl>
                                          </p:spTgt>
                                        </p:tgtEl>
                                        <p:attrNameLst>
                                          <p:attrName>style.visibility</p:attrName>
                                        </p:attrNameLst>
                                      </p:cBhvr>
                                      <p:to>
                                        <p:strVal val="visible"/>
                                      </p:to>
                                    </p:set>
                                    <p:animEffect transition="in" filter="fade">
                                      <p:cBhvr>
                                        <p:cTn id="10" dur="2000"/>
                                        <p:tgtEl>
                                          <p:spTgt spid="196611">
                                            <p:txEl>
                                              <p:pRg st="6" end="6"/>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96615"/>
                                        </p:tgtEl>
                                        <p:attrNameLst>
                                          <p:attrName>style.visibility</p:attrName>
                                        </p:attrNameLst>
                                      </p:cBhvr>
                                      <p:to>
                                        <p:strVal val="visible"/>
                                      </p:to>
                                    </p:set>
                                    <p:animEffect transition="in" filter="fade">
                                      <p:cBhvr>
                                        <p:cTn id="15" dur="2000"/>
                                        <p:tgtEl>
                                          <p:spTgt spid="19661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196611">
                                            <p:txEl>
                                              <p:pRg st="0" end="0"/>
                                            </p:txEl>
                                          </p:spTgt>
                                        </p:tgtEl>
                                        <p:attrNameLst>
                                          <p:attrName>style.visibility</p:attrName>
                                        </p:attrNameLst>
                                      </p:cBhvr>
                                      <p:to>
                                        <p:strVal val="visible"/>
                                      </p:to>
                                    </p:set>
                                    <p:animEffect transition="in" filter="fade">
                                      <p:cBhvr>
                                        <p:cTn id="20" dur="2000"/>
                                        <p:tgtEl>
                                          <p:spTgt spid="196611">
                                            <p:txEl>
                                              <p:pRg st="0" end="0"/>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96611">
                                            <p:txEl>
                                              <p:pRg st="1" end="1"/>
                                            </p:txEl>
                                          </p:spTgt>
                                        </p:tgtEl>
                                        <p:attrNameLst>
                                          <p:attrName>style.visibility</p:attrName>
                                        </p:attrNameLst>
                                      </p:cBhvr>
                                      <p:to>
                                        <p:strVal val="visible"/>
                                      </p:to>
                                    </p:set>
                                    <p:animEffect transition="in" filter="fade">
                                      <p:cBhvr>
                                        <p:cTn id="23" dur="2000"/>
                                        <p:tgtEl>
                                          <p:spTgt spid="196611">
                                            <p:txEl>
                                              <p:pRg st="1" end="1"/>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96611">
                                            <p:txEl>
                                              <p:pRg st="2" end="2"/>
                                            </p:txEl>
                                          </p:spTgt>
                                        </p:tgtEl>
                                        <p:attrNameLst>
                                          <p:attrName>style.visibility</p:attrName>
                                        </p:attrNameLst>
                                      </p:cBhvr>
                                      <p:to>
                                        <p:strVal val="visible"/>
                                      </p:to>
                                    </p:set>
                                    <p:animEffect transition="in" filter="fade">
                                      <p:cBhvr>
                                        <p:cTn id="26" dur="2000"/>
                                        <p:tgtEl>
                                          <p:spTgt spid="1966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D1EC24CD-987B-BD3D-B911-B4ED50108F7B}"/>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Jupiter</a:t>
            </a:r>
          </a:p>
        </p:txBody>
      </p:sp>
      <p:pic>
        <p:nvPicPr>
          <p:cNvPr id="3" name="movie.jupiterclouds" descr="movie.jupiterclouds">
            <a:hlinkClick r:id="" action="ppaction://media"/>
            <a:extLst>
              <a:ext uri="{FF2B5EF4-FFF2-40B4-BE49-F238E27FC236}">
                <a16:creationId xmlns:a16="http://schemas.microsoft.com/office/drawing/2014/main" id="{46CF41A9-70AB-1AD4-8F92-BE33292EB37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763" y="95250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8609" name="Rectangle 2">
            <a:extLst>
              <a:ext uri="{FF2B5EF4-FFF2-40B4-BE49-F238E27FC236}">
                <a16:creationId xmlns:a16="http://schemas.microsoft.com/office/drawing/2014/main" id="{2201153E-3B1E-5F51-0D47-ECA2052F6AF1}"/>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Saturn</a:t>
            </a:r>
          </a:p>
        </p:txBody>
      </p:sp>
      <p:sp>
        <p:nvSpPr>
          <p:cNvPr id="198659" name="Text Box 3">
            <a:extLst>
              <a:ext uri="{FF2B5EF4-FFF2-40B4-BE49-F238E27FC236}">
                <a16:creationId xmlns:a16="http://schemas.microsoft.com/office/drawing/2014/main" id="{A4EAE85B-9C4B-C9AE-5DE2-C0A912FF26AF}"/>
              </a:ext>
            </a:extLst>
          </p:cNvPr>
          <p:cNvSpPr txBox="1">
            <a:spLocks noChangeArrowheads="1"/>
          </p:cNvSpPr>
          <p:nvPr/>
        </p:nvSpPr>
        <p:spPr bwMode="auto">
          <a:xfrm>
            <a:off x="0" y="4572000"/>
            <a:ext cx="5562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similar to Jupiter, except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less convection … weaker internal heat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colder by ~ 30K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He 12% (Sat) vs. 14%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vs. 16% (protosun)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 N, S species enhanced by 2-3X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puffed out atm results in lower density</a:t>
            </a:r>
          </a:p>
        </p:txBody>
      </p:sp>
      <p:pic>
        <p:nvPicPr>
          <p:cNvPr id="68611" name="Picture 8" descr="AACHCUG0">
            <a:extLst>
              <a:ext uri="{FF2B5EF4-FFF2-40B4-BE49-F238E27FC236}">
                <a16:creationId xmlns:a16="http://schemas.microsoft.com/office/drawing/2014/main" id="{AAF085DD-1D47-CD46-40E2-78B6AD211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0" y="838200"/>
            <a:ext cx="6350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8665" name="Picture 9" descr="AACHCUJ0">
            <a:extLst>
              <a:ext uri="{FF2B5EF4-FFF2-40B4-BE49-F238E27FC236}">
                <a16:creationId xmlns:a16="http://schemas.microsoft.com/office/drawing/2014/main" id="{7D4A5B81-A565-51ED-5CB7-DD241C3101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7487" y="2273300"/>
            <a:ext cx="3846513" cy="458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fade">
                                      <p:cBhvr>
                                        <p:cTn id="7" dur="2000"/>
                                        <p:tgtEl>
                                          <p:spTgt spid="198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8659">
                                            <p:txEl>
                                              <p:pRg st="1" end="1"/>
                                            </p:txEl>
                                          </p:spTgt>
                                        </p:tgtEl>
                                        <p:attrNameLst>
                                          <p:attrName>style.visibility</p:attrName>
                                        </p:attrNameLst>
                                      </p:cBhvr>
                                      <p:to>
                                        <p:strVal val="visible"/>
                                      </p:to>
                                    </p:set>
                                    <p:animEffect transition="in" filter="fade">
                                      <p:cBhvr>
                                        <p:cTn id="12" dur="2000"/>
                                        <p:tgtEl>
                                          <p:spTgt spid="1986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8659">
                                            <p:txEl>
                                              <p:pRg st="2" end="2"/>
                                            </p:txEl>
                                          </p:spTgt>
                                        </p:tgtEl>
                                        <p:attrNameLst>
                                          <p:attrName>style.visibility</p:attrName>
                                        </p:attrNameLst>
                                      </p:cBhvr>
                                      <p:to>
                                        <p:strVal val="visible"/>
                                      </p:to>
                                    </p:set>
                                    <p:animEffect transition="in" filter="fade">
                                      <p:cBhvr>
                                        <p:cTn id="17" dur="2000"/>
                                        <p:tgtEl>
                                          <p:spTgt spid="1986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8659">
                                            <p:txEl>
                                              <p:pRg st="3" end="3"/>
                                            </p:txEl>
                                          </p:spTgt>
                                        </p:tgtEl>
                                        <p:attrNameLst>
                                          <p:attrName>style.visibility</p:attrName>
                                        </p:attrNameLst>
                                      </p:cBhvr>
                                      <p:to>
                                        <p:strVal val="visible"/>
                                      </p:to>
                                    </p:set>
                                    <p:animEffect transition="in" filter="fade">
                                      <p:cBhvr>
                                        <p:cTn id="22" dur="2000"/>
                                        <p:tgtEl>
                                          <p:spTgt spid="1986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98659">
                                            <p:txEl>
                                              <p:pRg st="4" end="4"/>
                                            </p:txEl>
                                          </p:spTgt>
                                        </p:tgtEl>
                                        <p:attrNameLst>
                                          <p:attrName>style.visibility</p:attrName>
                                        </p:attrNameLst>
                                      </p:cBhvr>
                                      <p:to>
                                        <p:strVal val="visible"/>
                                      </p:to>
                                    </p:set>
                                    <p:animEffect transition="in" filter="fade">
                                      <p:cBhvr>
                                        <p:cTn id="27" dur="2000"/>
                                        <p:tgtEl>
                                          <p:spTgt spid="1986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98659">
                                            <p:txEl>
                                              <p:pRg st="5" end="5"/>
                                            </p:txEl>
                                          </p:spTgt>
                                        </p:tgtEl>
                                        <p:attrNameLst>
                                          <p:attrName>style.visibility</p:attrName>
                                        </p:attrNameLst>
                                      </p:cBhvr>
                                      <p:to>
                                        <p:strVal val="visible"/>
                                      </p:to>
                                    </p:set>
                                    <p:animEffect transition="in" filter="fade">
                                      <p:cBhvr>
                                        <p:cTn id="32" dur="2000"/>
                                        <p:tgtEl>
                                          <p:spTgt spid="1986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98665"/>
                                        </p:tgtEl>
                                        <p:attrNameLst>
                                          <p:attrName>style.visibility</p:attrName>
                                        </p:attrNameLst>
                                      </p:cBhvr>
                                      <p:to>
                                        <p:strVal val="visible"/>
                                      </p:to>
                                    </p:set>
                                    <p:animEffect transition="in" filter="fade">
                                      <p:cBhvr>
                                        <p:cTn id="37" dur="2000"/>
                                        <p:tgtEl>
                                          <p:spTgt spid="198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7" name="Rectangle 2">
            <a:extLst>
              <a:ext uri="{FF2B5EF4-FFF2-40B4-BE49-F238E27FC236}">
                <a16:creationId xmlns:a16="http://schemas.microsoft.com/office/drawing/2014/main" id="{ACC784CA-07F0-D945-B284-11CE3DA95459}"/>
              </a:ext>
            </a:extLst>
          </p:cNvPr>
          <p:cNvSpPr>
            <a:spLocks noGrp="1" noChangeArrowheads="1"/>
          </p:cNvSpPr>
          <p:nvPr>
            <p:ph type="title"/>
          </p:nvPr>
        </p:nvSpPr>
        <p:spPr>
          <a:xfrm>
            <a:off x="6629400" y="1371600"/>
            <a:ext cx="2667000" cy="1143000"/>
          </a:xfrm>
        </p:spPr>
        <p:txBody>
          <a:bodyPr/>
          <a:lstStyle/>
          <a:p>
            <a:pPr eaLnBrk="1" hangingPunct="1"/>
            <a:r>
              <a:rPr lang="en-US" altLang="en-US" b="1">
                <a:ea typeface="ＭＳ Ｐゴシック" panose="020B0600070205080204" pitchFamily="34" charset="-128"/>
              </a:rPr>
              <a:t>Saturn’s North Pole</a:t>
            </a:r>
          </a:p>
        </p:txBody>
      </p:sp>
      <p:pic>
        <p:nvPicPr>
          <p:cNvPr id="70658" name="Picture 1" descr="PIA21053_modest.jpg">
            <a:extLst>
              <a:ext uri="{FF2B5EF4-FFF2-40B4-BE49-F238E27FC236}">
                <a16:creationId xmlns:a16="http://schemas.microsoft.com/office/drawing/2014/main" id="{03C63DAB-2507-F862-3B4E-5381E6BC7A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9" name="TextBox 1">
            <a:extLst>
              <a:ext uri="{FF2B5EF4-FFF2-40B4-BE49-F238E27FC236}">
                <a16:creationId xmlns:a16="http://schemas.microsoft.com/office/drawing/2014/main" id="{75330839-59C9-D8EA-0C9D-03D0E13FEF7F}"/>
              </a:ext>
            </a:extLst>
          </p:cNvPr>
          <p:cNvSpPr txBox="1">
            <a:spLocks noChangeArrowheads="1"/>
          </p:cNvSpPr>
          <p:nvPr/>
        </p:nvSpPr>
        <p:spPr bwMode="auto">
          <a:xfrm>
            <a:off x="2238375" y="228600"/>
            <a:ext cx="96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420 nm</a:t>
            </a:r>
          </a:p>
        </p:txBody>
      </p:sp>
      <p:sp>
        <p:nvSpPr>
          <p:cNvPr id="70660" name="TextBox 4">
            <a:extLst>
              <a:ext uri="{FF2B5EF4-FFF2-40B4-BE49-F238E27FC236}">
                <a16:creationId xmlns:a16="http://schemas.microsoft.com/office/drawing/2014/main" id="{CD94C54E-F307-4FA0-B33C-689854F7B7BC}"/>
              </a:ext>
            </a:extLst>
          </p:cNvPr>
          <p:cNvSpPr txBox="1">
            <a:spLocks noChangeArrowheads="1"/>
          </p:cNvSpPr>
          <p:nvPr/>
        </p:nvSpPr>
        <p:spPr bwMode="auto">
          <a:xfrm>
            <a:off x="5638800" y="228600"/>
            <a:ext cx="96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628 nm</a:t>
            </a:r>
          </a:p>
        </p:txBody>
      </p:sp>
      <p:sp>
        <p:nvSpPr>
          <p:cNvPr id="70661" name="TextBox 5">
            <a:extLst>
              <a:ext uri="{FF2B5EF4-FFF2-40B4-BE49-F238E27FC236}">
                <a16:creationId xmlns:a16="http://schemas.microsoft.com/office/drawing/2014/main" id="{C699B84F-B9BF-7C27-3248-7B4F7FF96A60}"/>
              </a:ext>
            </a:extLst>
          </p:cNvPr>
          <p:cNvSpPr txBox="1">
            <a:spLocks noChangeArrowheads="1"/>
          </p:cNvSpPr>
          <p:nvPr/>
        </p:nvSpPr>
        <p:spPr bwMode="auto">
          <a:xfrm>
            <a:off x="5638800" y="3657600"/>
            <a:ext cx="96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728 nm</a:t>
            </a:r>
          </a:p>
        </p:txBody>
      </p:sp>
      <p:sp>
        <p:nvSpPr>
          <p:cNvPr id="70662" name="TextBox 6">
            <a:extLst>
              <a:ext uri="{FF2B5EF4-FFF2-40B4-BE49-F238E27FC236}">
                <a16:creationId xmlns:a16="http://schemas.microsoft.com/office/drawing/2014/main" id="{D35D9901-1089-E11C-50A0-075B31DE6B13}"/>
              </a:ext>
            </a:extLst>
          </p:cNvPr>
          <p:cNvSpPr txBox="1">
            <a:spLocks noChangeArrowheads="1"/>
          </p:cNvSpPr>
          <p:nvPr/>
        </p:nvSpPr>
        <p:spPr bwMode="auto">
          <a:xfrm>
            <a:off x="2209800" y="3657600"/>
            <a:ext cx="962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939 nm</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17858A6D-7FA1-D111-9451-A3F32BF552E4}"/>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FFFFFF"/>
                </a:solidFill>
                <a:ea typeface="ＭＳ Ｐゴシック" panose="020B0600070205080204" pitchFamily="34" charset="-128"/>
              </a:rPr>
              <a:t>Saturn’s Polar Vortex</a:t>
            </a:r>
          </a:p>
        </p:txBody>
      </p:sp>
      <p:pic>
        <p:nvPicPr>
          <p:cNvPr id="72707" name="Picture 1" descr="tumblr_mjsyrghRSq1redyxho1_500.gif">
            <a:extLst>
              <a:ext uri="{FF2B5EF4-FFF2-40B4-BE49-F238E27FC236}">
                <a16:creationId xmlns:a16="http://schemas.microsoft.com/office/drawing/2014/main" id="{F8FD1E8B-CD7D-4F83-C803-2EFA6B7B76B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914400"/>
            <a:ext cx="57912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E245B249-3DD9-1D8A-F019-FA18551F9198}"/>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Weather: Jovians</a:t>
            </a:r>
            <a:endParaRPr lang="en-US" altLang="en-US">
              <a:ea typeface="ＭＳ Ｐゴシック" panose="020B0600070205080204" pitchFamily="34" charset="-128"/>
            </a:endParaRPr>
          </a:p>
        </p:txBody>
      </p:sp>
      <p:pic>
        <p:nvPicPr>
          <p:cNvPr id="125954" name="Picture 6" descr="saturn_npole.jpg">
            <a:extLst>
              <a:ext uri="{FF2B5EF4-FFF2-40B4-BE49-F238E27FC236}">
                <a16:creationId xmlns:a16="http://schemas.microsoft.com/office/drawing/2014/main" id="{5B141C5D-9AA0-3956-BCBE-FE48ABA7E4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Hexagon_on_Saturn.png">
            <a:extLst>
              <a:ext uri="{FF2B5EF4-FFF2-40B4-BE49-F238E27FC236}">
                <a16:creationId xmlns:a16="http://schemas.microsoft.com/office/drawing/2014/main" id="{D653E884-ACD4-F40D-D975-8A74CE0C1E9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saturnsouthpole1008.jpg">
            <a:extLst>
              <a:ext uri="{FF2B5EF4-FFF2-40B4-BE49-F238E27FC236}">
                <a16:creationId xmlns:a16="http://schemas.microsoft.com/office/drawing/2014/main" id="{FB564E9C-CFE5-94B3-16DC-20126A474CE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064000" y="3946525"/>
            <a:ext cx="50800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B54C676-0FB3-A238-0807-088390C225CA}"/>
              </a:ext>
            </a:extLst>
          </p:cNvPr>
          <p:cNvSpPr txBox="1">
            <a:spLocks noChangeArrowheads="1"/>
          </p:cNvSpPr>
          <p:nvPr/>
        </p:nvSpPr>
        <p:spPr bwMode="auto">
          <a:xfrm>
            <a:off x="152400" y="152400"/>
            <a:ext cx="382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a:t>
            </a:r>
          </a:p>
        </p:txBody>
      </p:sp>
      <p:sp>
        <p:nvSpPr>
          <p:cNvPr id="7" name="TextBox 6">
            <a:extLst>
              <a:ext uri="{FF2B5EF4-FFF2-40B4-BE49-F238E27FC236}">
                <a16:creationId xmlns:a16="http://schemas.microsoft.com/office/drawing/2014/main" id="{4502C317-A4E1-7AE1-D50B-C89B314C68C3}"/>
              </a:ext>
            </a:extLst>
          </p:cNvPr>
          <p:cNvSpPr txBox="1">
            <a:spLocks noChangeArrowheads="1"/>
          </p:cNvSpPr>
          <p:nvPr/>
        </p:nvSpPr>
        <p:spPr bwMode="auto">
          <a:xfrm>
            <a:off x="8685213" y="6324600"/>
            <a:ext cx="327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2000"/>
                                        <p:tgtEl>
                                          <p:spTgt spid="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F71B1A15-8A61-DF1D-53A1-004EEE3C50C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Jupiter vs. Saturn: pressure</a:t>
            </a:r>
          </a:p>
        </p:txBody>
      </p:sp>
      <p:pic>
        <p:nvPicPr>
          <p:cNvPr id="74754" name="Picture 3" descr="AACHCUJ0">
            <a:extLst>
              <a:ext uri="{FF2B5EF4-FFF2-40B4-BE49-F238E27FC236}">
                <a16:creationId xmlns:a16="http://schemas.microsoft.com/office/drawing/2014/main" id="{C451AFAA-C48B-7791-C4EF-F16EB8C61B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762000"/>
            <a:ext cx="39100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5" name="Picture 4" descr="AACHCTI0">
            <a:extLst>
              <a:ext uri="{FF2B5EF4-FFF2-40B4-BE49-F238E27FC236}">
                <a16:creationId xmlns:a16="http://schemas.microsoft.com/office/drawing/2014/main" id="{29AD1214-CD3A-17D5-80E6-9418F822D9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 y="1143000"/>
            <a:ext cx="41783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0FB3E9A6-C6C0-244F-C92B-DE0E2845E19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Jupiter vs. Saturn: height</a:t>
            </a:r>
          </a:p>
        </p:txBody>
      </p:sp>
      <p:pic>
        <p:nvPicPr>
          <p:cNvPr id="76802" name="Picture 5" descr="AACHCUJ0">
            <a:extLst>
              <a:ext uri="{FF2B5EF4-FFF2-40B4-BE49-F238E27FC236}">
                <a16:creationId xmlns:a16="http://schemas.microsoft.com/office/drawing/2014/main" id="{FEB76466-5A7E-CEAA-2CE8-E7B3A8EB8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838200"/>
            <a:ext cx="39100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7" descr="AACHCTI0">
            <a:extLst>
              <a:ext uri="{FF2B5EF4-FFF2-40B4-BE49-F238E27FC236}">
                <a16:creationId xmlns:a16="http://schemas.microsoft.com/office/drawing/2014/main" id="{572A288B-9B77-CECF-5C17-F43657B5E4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 y="2057400"/>
            <a:ext cx="41783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1B0DBD2-6C94-4F34-B5A9-F683AD9CC5F4}"/>
              </a:ext>
            </a:extLst>
          </p:cNvPr>
          <p:cNvSpPr txBox="1">
            <a:spLocks noChangeArrowheads="1"/>
          </p:cNvSpPr>
          <p:nvPr/>
        </p:nvSpPr>
        <p:spPr bwMode="auto">
          <a:xfrm>
            <a:off x="906553" y="5334000"/>
            <a:ext cx="30684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1 Earth atm</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PJup</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(125K, 2.5g) = 24 km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PSat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(95K, 1.1g)  = 47 km</a:t>
            </a: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6" name="Rectangle 1">
            <a:extLst>
              <a:ext uri="{FF2B5EF4-FFF2-40B4-BE49-F238E27FC236}">
                <a16:creationId xmlns:a16="http://schemas.microsoft.com/office/drawing/2014/main" id="{A15F523F-6EAF-A7F8-5F1B-C3AF1A6FB81E}"/>
              </a:ext>
            </a:extLst>
          </p:cNvPr>
          <p:cNvSpPr>
            <a:spLocks noChangeArrowheads="1"/>
          </p:cNvSpPr>
          <p:nvPr/>
        </p:nvSpPr>
        <p:spPr bwMode="auto">
          <a:xfrm>
            <a:off x="1066800" y="114300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1" i="0" u="none" strike="noStrike" kern="1200" cap="none" spc="0" normalizeH="0" baseline="-2500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1" i="0" u="none" strike="noStrike" kern="1200" cap="none" spc="0" normalizeH="0" baseline="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kT(z) / g(z) μ 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pic>
        <p:nvPicPr>
          <p:cNvPr id="128002" name="Picture 3" descr="AACHCTH0">
            <a:extLst>
              <a:ext uri="{FF2B5EF4-FFF2-40B4-BE49-F238E27FC236}">
                <a16:creationId xmlns:a16="http://schemas.microsoft.com/office/drawing/2014/main" id="{CE2974CA-BBA8-50FE-C746-4B3DCDE42D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 y="1143000"/>
            <a:ext cx="45085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3" name="Picture 4" descr="AACHCUL0">
            <a:extLst>
              <a:ext uri="{FF2B5EF4-FFF2-40B4-BE49-F238E27FC236}">
                <a16:creationId xmlns:a16="http://schemas.microsoft.com/office/drawing/2014/main" id="{F2C28012-9F1E-BADF-91BA-C1D3749A56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3913" y="685800"/>
            <a:ext cx="405288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Box 4">
            <a:extLst>
              <a:ext uri="{FF2B5EF4-FFF2-40B4-BE49-F238E27FC236}">
                <a16:creationId xmlns:a16="http://schemas.microsoft.com/office/drawing/2014/main" id="{0B8BF97E-CAE6-6A1B-4AC5-3D9846A8239A}"/>
              </a:ext>
            </a:extLst>
          </p:cNvPr>
          <p:cNvSpPr txBox="1">
            <a:spLocks noChangeArrowheads="1"/>
          </p:cNvSpPr>
          <p:nvPr/>
        </p:nvSpPr>
        <p:spPr bwMode="auto">
          <a:xfrm>
            <a:off x="990600" y="6248400"/>
            <a:ext cx="7213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oth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relatively stable over 20+ years of Voyager to Cassini and HST</a:t>
            </a:r>
          </a:p>
        </p:txBody>
      </p:sp>
      <p:sp>
        <p:nvSpPr>
          <p:cNvPr id="128001" name="Rectangle 2">
            <a:extLst>
              <a:ext uri="{FF2B5EF4-FFF2-40B4-BE49-F238E27FC236}">
                <a16:creationId xmlns:a16="http://schemas.microsoft.com/office/drawing/2014/main" id="{0259BEAF-E9E3-745C-0F5B-34A76B8465CC}"/>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Wind Speeds</a:t>
            </a:r>
            <a:endParaRPr lang="en-US" altLang="en-US" dirty="0">
              <a:ea typeface="ＭＳ Ｐゴシック" panose="020B0600070205080204" pitchFamily="34" charset="-128"/>
            </a:endParaRPr>
          </a:p>
        </p:txBody>
      </p:sp>
      <p:pic>
        <p:nvPicPr>
          <p:cNvPr id="4" name="Picture 3" descr="A collage of images of the planet jupiter&#10;&#10;Description automatically generated">
            <a:extLst>
              <a:ext uri="{FF2B5EF4-FFF2-40B4-BE49-F238E27FC236}">
                <a16:creationId xmlns:a16="http://schemas.microsoft.com/office/drawing/2014/main" id="{206BB080-E969-B857-DEE8-0AAF094A7996}"/>
              </a:ext>
            </a:extLst>
          </p:cNvPr>
          <p:cNvPicPr>
            <a:picLocks noChangeAspect="1"/>
          </p:cNvPicPr>
          <p:nvPr/>
        </p:nvPicPr>
        <p:blipFill>
          <a:blip r:embed="rId5"/>
          <a:stretch>
            <a:fillRect/>
          </a:stretch>
        </p:blipFill>
        <p:spPr>
          <a:xfrm>
            <a:off x="533400" y="927354"/>
            <a:ext cx="7772400" cy="516864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8004"/>
                                        </p:tgtEl>
                                        <p:attrNameLst>
                                          <p:attrName>style.visibility</p:attrName>
                                        </p:attrNameLst>
                                      </p:cBhvr>
                                      <p:to>
                                        <p:strVal val="visible"/>
                                      </p:to>
                                    </p:set>
                                    <p:animEffect transition="in" filter="fade">
                                      <p:cBhvr>
                                        <p:cTn id="7" dur="2000"/>
                                        <p:tgtEl>
                                          <p:spTgt spid="1280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8004" name="TextBox 4">
            <a:extLst>
              <a:ext uri="{FF2B5EF4-FFF2-40B4-BE49-F238E27FC236}">
                <a16:creationId xmlns:a16="http://schemas.microsoft.com/office/drawing/2014/main" id="{0B8BF97E-CAE6-6A1B-4AC5-3D9846A8239A}"/>
              </a:ext>
            </a:extLst>
          </p:cNvPr>
          <p:cNvSpPr txBox="1">
            <a:spLocks noChangeArrowheads="1"/>
          </p:cNvSpPr>
          <p:nvPr/>
        </p:nvSpPr>
        <p:spPr bwMode="auto">
          <a:xfrm>
            <a:off x="743999" y="4787205"/>
            <a:ext cx="740940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a:t>
            </a:r>
            <a:r>
              <a:rPr kumimoji="0" lang="en-US" altLang="en-US" sz="28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iggest</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atm result … ring rain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cocktail of dust from rings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CH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NH</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    N</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sz="28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sp>
        <p:nvSpPr>
          <p:cNvPr id="128001" name="Rectangle 2">
            <a:extLst>
              <a:ext uri="{FF2B5EF4-FFF2-40B4-BE49-F238E27FC236}">
                <a16:creationId xmlns:a16="http://schemas.microsoft.com/office/drawing/2014/main" id="{0259BEAF-E9E3-745C-0F5B-34A76B8465CC}"/>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Cassini Grand Finale</a:t>
            </a:r>
            <a:endParaRPr lang="en-US" altLang="en-US" dirty="0">
              <a:ea typeface="ＭＳ Ｐゴシック" panose="020B0600070205080204" pitchFamily="34" charset="-128"/>
            </a:endParaRPr>
          </a:p>
        </p:txBody>
      </p:sp>
      <p:pic>
        <p:nvPicPr>
          <p:cNvPr id="4" name="Picture 3" descr="A close up of a green eye&#10;&#10;Description automatically generated with medium confidence">
            <a:extLst>
              <a:ext uri="{FF2B5EF4-FFF2-40B4-BE49-F238E27FC236}">
                <a16:creationId xmlns:a16="http://schemas.microsoft.com/office/drawing/2014/main" id="{E3B7DB69-BE63-09BA-A556-397BCCBE0DD9}"/>
              </a:ext>
            </a:extLst>
          </p:cNvPr>
          <p:cNvPicPr>
            <a:picLocks noChangeAspect="1"/>
          </p:cNvPicPr>
          <p:nvPr/>
        </p:nvPicPr>
        <p:blipFill>
          <a:blip r:embed="rId3"/>
          <a:stretch>
            <a:fillRect/>
          </a:stretch>
        </p:blipFill>
        <p:spPr>
          <a:xfrm>
            <a:off x="36513" y="1028700"/>
            <a:ext cx="5080000" cy="3390900"/>
          </a:xfrm>
          <a:prstGeom prst="rect">
            <a:avLst/>
          </a:prstGeom>
        </p:spPr>
      </p:pic>
      <p:pic>
        <p:nvPicPr>
          <p:cNvPr id="6" name="Picture 5" descr="A picture containing white, indoor, black, toilet&#10;&#10;Description automatically generated">
            <a:extLst>
              <a:ext uri="{FF2B5EF4-FFF2-40B4-BE49-F238E27FC236}">
                <a16:creationId xmlns:a16="http://schemas.microsoft.com/office/drawing/2014/main" id="{2AC733EE-999C-54DC-42D0-AB1B277AA1BD}"/>
              </a:ext>
            </a:extLst>
          </p:cNvPr>
          <p:cNvPicPr>
            <a:picLocks noChangeAspect="1"/>
          </p:cNvPicPr>
          <p:nvPr/>
        </p:nvPicPr>
        <p:blipFill>
          <a:blip r:embed="rId4"/>
          <a:stretch>
            <a:fillRect/>
          </a:stretch>
        </p:blipFill>
        <p:spPr>
          <a:xfrm>
            <a:off x="3619501" y="1028701"/>
            <a:ext cx="3390899" cy="3390899"/>
          </a:xfrm>
          <a:prstGeom prst="rect">
            <a:avLst/>
          </a:prstGeom>
        </p:spPr>
      </p:pic>
      <p:pic>
        <p:nvPicPr>
          <p:cNvPr id="8" name="Picture 7" descr="A picture containing blur&#10;&#10;Description automatically generated">
            <a:extLst>
              <a:ext uri="{FF2B5EF4-FFF2-40B4-BE49-F238E27FC236}">
                <a16:creationId xmlns:a16="http://schemas.microsoft.com/office/drawing/2014/main" id="{E20FF534-0ABE-9299-D9A7-A330527E3B47}"/>
              </a:ext>
            </a:extLst>
          </p:cNvPr>
          <p:cNvPicPr>
            <a:picLocks noChangeAspect="1"/>
          </p:cNvPicPr>
          <p:nvPr/>
        </p:nvPicPr>
        <p:blipFill>
          <a:blip r:embed="rId5"/>
          <a:stretch>
            <a:fillRect/>
          </a:stretch>
        </p:blipFill>
        <p:spPr>
          <a:xfrm>
            <a:off x="5334000" y="1028701"/>
            <a:ext cx="3390899" cy="3390899"/>
          </a:xfrm>
          <a:prstGeom prst="rect">
            <a:avLst/>
          </a:prstGeom>
        </p:spPr>
      </p:pic>
    </p:spTree>
    <p:extLst>
      <p:ext uri="{BB962C8B-B14F-4D97-AF65-F5344CB8AC3E}">
        <p14:creationId xmlns:p14="http://schemas.microsoft.com/office/powerpoint/2010/main" val="4266285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8004">
                                            <p:txEl>
                                              <p:pRg st="0" end="0"/>
                                            </p:txEl>
                                          </p:spTgt>
                                        </p:tgtEl>
                                        <p:attrNameLst>
                                          <p:attrName>style.visibility</p:attrName>
                                        </p:attrNameLst>
                                      </p:cBhvr>
                                      <p:to>
                                        <p:strVal val="visible"/>
                                      </p:to>
                                    </p:set>
                                    <p:animEffect transition="in" filter="fade">
                                      <p:cBhvr>
                                        <p:cTn id="17" dur="2000"/>
                                        <p:tgtEl>
                                          <p:spTgt spid="128004">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28004">
                                            <p:txEl>
                                              <p:pRg st="1" end="1"/>
                                            </p:txEl>
                                          </p:spTgt>
                                        </p:tgtEl>
                                        <p:attrNameLst>
                                          <p:attrName>style.visibility</p:attrName>
                                        </p:attrNameLst>
                                      </p:cBhvr>
                                      <p:to>
                                        <p:strVal val="visible"/>
                                      </p:to>
                                    </p:set>
                                    <p:animEffect transition="in" filter="fade">
                                      <p:cBhvr>
                                        <p:cTn id="20" dur="2000"/>
                                        <p:tgtEl>
                                          <p:spTgt spid="12800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8004">
                                            <p:txEl>
                                              <p:pRg st="2" end="2"/>
                                            </p:txEl>
                                          </p:spTgt>
                                        </p:tgtEl>
                                        <p:attrNameLst>
                                          <p:attrName>style.visibility</p:attrName>
                                        </p:attrNameLst>
                                      </p:cBhvr>
                                      <p:to>
                                        <p:strVal val="visible"/>
                                      </p:to>
                                    </p:set>
                                    <p:animEffect transition="in" filter="fade">
                                      <p:cBhvr>
                                        <p:cTn id="25" dur="2000"/>
                                        <p:tgtEl>
                                          <p:spTgt spid="12800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5F233C9B-E67D-0856-39D4-223F8CDF9A7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Neptune and Uranus</a:t>
            </a:r>
          </a:p>
        </p:txBody>
      </p:sp>
      <p:sp>
        <p:nvSpPr>
          <p:cNvPr id="202755" name="Text Box 3">
            <a:extLst>
              <a:ext uri="{FF2B5EF4-FFF2-40B4-BE49-F238E27FC236}">
                <a16:creationId xmlns:a16="http://schemas.microsoft.com/office/drawing/2014/main" id="{8CB3333D-7CCE-CD54-F764-9FB5717F9B33}"/>
              </a:ext>
            </a:extLst>
          </p:cNvPr>
          <p:cNvSpPr txBox="1">
            <a:spLocks noChangeArrowheads="1"/>
          </p:cNvSpPr>
          <p:nvPr/>
        </p:nvSpPr>
        <p:spPr bwMode="auto">
          <a:xfrm>
            <a:off x="228600" y="4495800"/>
            <a:ext cx="89154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significant cloud features                                                           super bland!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internal heat source                                                     no internal heat source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 + He only ~10% mass of planet, unlike </a:t>
            </a:r>
            <a:r>
              <a:rPr kumimoji="0" lang="en-US" altLang="en-US" sz="2000" b="0" i="0" u="none" strike="noStrike" kern="1200" cap="none" spc="0" normalizeH="0" baseline="0" noProof="0" dirty="0" err="1">
                <a:ln>
                  <a:noFill/>
                </a:ln>
                <a:solidFill>
                  <a:srgbClr val="FF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and Sat at ~90%</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no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observed</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 seen on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 Sat)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 and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clouds instead</a:t>
            </a:r>
          </a:p>
        </p:txBody>
      </p:sp>
      <p:pic>
        <p:nvPicPr>
          <p:cNvPr id="80899" name="Picture 6" descr="AACHCVK0">
            <a:extLst>
              <a:ext uri="{FF2B5EF4-FFF2-40B4-BE49-F238E27FC236}">
                <a16:creationId xmlns:a16="http://schemas.microsoft.com/office/drawing/2014/main" id="{7BA5E11E-C366-2C06-A2EA-00C570DCF9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5300" y="914400"/>
            <a:ext cx="34163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Picture 7" descr="AACHCVM0">
            <a:extLst>
              <a:ext uri="{FF2B5EF4-FFF2-40B4-BE49-F238E27FC236}">
                <a16:creationId xmlns:a16="http://schemas.microsoft.com/office/drawing/2014/main" id="{CD56C607-4C6E-0E09-A9A5-CC1EB4C548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931863"/>
            <a:ext cx="5257800" cy="364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Effect transition="in" filter="fade">
                                      <p:cBhvr>
                                        <p:cTn id="7" dur="2000"/>
                                        <p:tgtEl>
                                          <p:spTgt spid="202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2755">
                                            <p:txEl>
                                              <p:pRg st="1" end="1"/>
                                            </p:txEl>
                                          </p:spTgt>
                                        </p:tgtEl>
                                        <p:attrNameLst>
                                          <p:attrName>style.visibility</p:attrName>
                                        </p:attrNameLst>
                                      </p:cBhvr>
                                      <p:to>
                                        <p:strVal val="visible"/>
                                      </p:to>
                                    </p:set>
                                    <p:animEffect transition="in" filter="fade">
                                      <p:cBhvr>
                                        <p:cTn id="12" dur="2000"/>
                                        <p:tgtEl>
                                          <p:spTgt spid="202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2755">
                                            <p:txEl>
                                              <p:pRg st="3" end="3"/>
                                            </p:txEl>
                                          </p:spTgt>
                                        </p:tgtEl>
                                        <p:attrNameLst>
                                          <p:attrName>style.visibility</p:attrName>
                                        </p:attrNameLst>
                                      </p:cBhvr>
                                      <p:to>
                                        <p:strVal val="visible"/>
                                      </p:to>
                                    </p:set>
                                    <p:animEffect transition="in" filter="fade">
                                      <p:cBhvr>
                                        <p:cTn id="17" dur="2000"/>
                                        <p:tgtEl>
                                          <p:spTgt spid="2027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2755">
                                            <p:txEl>
                                              <p:pRg st="5" end="5"/>
                                            </p:txEl>
                                          </p:spTgt>
                                        </p:tgtEl>
                                        <p:attrNameLst>
                                          <p:attrName>style.visibility</p:attrName>
                                        </p:attrNameLst>
                                      </p:cBhvr>
                                      <p:to>
                                        <p:strVal val="visible"/>
                                      </p:to>
                                    </p:set>
                                    <p:animEffect transition="in" filter="fade">
                                      <p:cBhvr>
                                        <p:cTn id="22" dur="2000"/>
                                        <p:tgtEl>
                                          <p:spTgt spid="202755">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2755">
                                            <p:txEl>
                                              <p:pRg st="6" end="6"/>
                                            </p:txEl>
                                          </p:spTgt>
                                        </p:tgtEl>
                                        <p:attrNameLst>
                                          <p:attrName>style.visibility</p:attrName>
                                        </p:attrNameLst>
                                      </p:cBhvr>
                                      <p:to>
                                        <p:strVal val="visible"/>
                                      </p:to>
                                    </p:set>
                                    <p:animEffect transition="in" filter="fade">
                                      <p:cBhvr>
                                        <p:cTn id="25" dur="2000"/>
                                        <p:tgtEl>
                                          <p:spTgt spid="20275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pic>
        <p:nvPicPr>
          <p:cNvPr id="82946" name="Picture 1" descr="Neptune Interior-1.jpg">
            <a:extLst>
              <a:ext uri="{FF2B5EF4-FFF2-40B4-BE49-F238E27FC236}">
                <a16:creationId xmlns:a16="http://schemas.microsoft.com/office/drawing/2014/main" id="{89A4C5F0-8E6C-E038-894E-86A82C870D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22337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947" name="Rectangle 2">
            <a:extLst>
              <a:ext uri="{FF2B5EF4-FFF2-40B4-BE49-F238E27FC236}">
                <a16:creationId xmlns:a16="http://schemas.microsoft.com/office/drawing/2014/main" id="{664E5925-12A1-11CB-18B8-0409F0C717D4}"/>
              </a:ext>
            </a:extLst>
          </p:cNvPr>
          <p:cNvSpPr>
            <a:spLocks noGrp="1" noChangeArrowheads="1"/>
          </p:cNvSpPr>
          <p:nvPr>
            <p:ph type="title"/>
          </p:nvPr>
        </p:nvSpPr>
        <p:spPr>
          <a:xfrm>
            <a:off x="685800" y="0"/>
            <a:ext cx="7772400" cy="838200"/>
          </a:xfrm>
        </p:spPr>
        <p:txBody>
          <a:bodyPr/>
          <a:lstStyle/>
          <a:p>
            <a:pPr eaLnBrk="1" hangingPunct="1"/>
            <a:r>
              <a:rPr lang="en-US" altLang="en-US" b="1">
                <a:solidFill>
                  <a:schemeClr val="bg1"/>
                </a:solidFill>
                <a:ea typeface="ＭＳ Ｐゴシック" panose="020B0600070205080204" pitchFamily="34" charset="-128"/>
              </a:rPr>
              <a:t>Ice Giant Structure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pic>
        <p:nvPicPr>
          <p:cNvPr id="84994" name="Picture 1" descr="PIA02963.jpg">
            <a:extLst>
              <a:ext uri="{FF2B5EF4-FFF2-40B4-BE49-F238E27FC236}">
                <a16:creationId xmlns:a16="http://schemas.microsoft.com/office/drawing/2014/main" id="{485D2FDC-48AD-71A3-2722-64A25090CF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0"/>
            <a:ext cx="67643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5" name="Rectangle 2">
            <a:extLst>
              <a:ext uri="{FF2B5EF4-FFF2-40B4-BE49-F238E27FC236}">
                <a16:creationId xmlns:a16="http://schemas.microsoft.com/office/drawing/2014/main" id="{A82DFDB5-405D-75AC-1999-95EEA6931CB2}"/>
              </a:ext>
            </a:extLst>
          </p:cNvPr>
          <p:cNvSpPr txBox="1">
            <a:spLocks noChangeArrowheads="1"/>
          </p:cNvSpPr>
          <p:nvPr/>
        </p:nvSpPr>
        <p:spPr bwMode="auto">
          <a:xfrm>
            <a:off x="5410200" y="457200"/>
            <a:ext cx="2514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Uranus</a:t>
            </a:r>
          </a:p>
        </p:txBody>
      </p:sp>
      <p:sp>
        <p:nvSpPr>
          <p:cNvPr id="84996" name="Rectangle 2">
            <a:extLst>
              <a:ext uri="{FF2B5EF4-FFF2-40B4-BE49-F238E27FC236}">
                <a16:creationId xmlns:a16="http://schemas.microsoft.com/office/drawing/2014/main" id="{F056218E-BCF4-A6D1-5C40-FB7AB6C9D7B2}"/>
              </a:ext>
            </a:extLst>
          </p:cNvPr>
          <p:cNvSpPr txBox="1">
            <a:spLocks noChangeArrowheads="1"/>
          </p:cNvSpPr>
          <p:nvPr/>
        </p:nvSpPr>
        <p:spPr bwMode="auto">
          <a:xfrm>
            <a:off x="5486400" y="5715000"/>
            <a:ext cx="1905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HST</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NICMOS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1998</a:t>
            </a:r>
          </a:p>
        </p:txBody>
      </p:sp>
      <p:sp>
        <p:nvSpPr>
          <p:cNvPr id="2" name="TextBox 1">
            <a:extLst>
              <a:ext uri="{FF2B5EF4-FFF2-40B4-BE49-F238E27FC236}">
                <a16:creationId xmlns:a16="http://schemas.microsoft.com/office/drawing/2014/main" id="{6DE08B55-35F8-9BC5-D56F-2994A0F68FB6}"/>
              </a:ext>
            </a:extLst>
          </p:cNvPr>
          <p:cNvSpPr txBox="1"/>
          <p:nvPr/>
        </p:nvSpPr>
        <p:spPr>
          <a:xfrm>
            <a:off x="6113502" y="3151257"/>
            <a:ext cx="1107996" cy="707886"/>
          </a:xfrm>
          <a:prstGeom prst="rect">
            <a:avLst/>
          </a:prstGeom>
          <a:noFill/>
        </p:spPr>
        <p:txBody>
          <a:bodyPr wrap="none" rtlCol="0">
            <a:spAutoFit/>
          </a:bodyPr>
          <a:lstStyle/>
          <a:p>
            <a:pPr algn="ctr"/>
            <a:r>
              <a:rPr lang="en-US" baseline="0" dirty="0">
                <a:solidFill>
                  <a:schemeClr val="accent2"/>
                </a:solidFill>
              </a:rPr>
              <a:t>obliquity</a:t>
            </a:r>
          </a:p>
          <a:p>
            <a:pPr algn="ctr"/>
            <a:r>
              <a:rPr lang="en-US" baseline="0" dirty="0">
                <a:solidFill>
                  <a:schemeClr val="accent2"/>
                </a:solidFill>
              </a:rPr>
              <a:t>98 deg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062C6CE0-EAFE-A6E1-EEA7-60058154B8A0}"/>
              </a:ext>
            </a:extLst>
          </p:cNvPr>
          <p:cNvSpPr txBox="1">
            <a:spLocks noChangeArrowheads="1"/>
          </p:cNvSpPr>
          <p:nvPr/>
        </p:nvSpPr>
        <p:spPr bwMode="auto">
          <a:xfrm>
            <a:off x="5410200" y="457200"/>
            <a:ext cx="2514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Neptune</a:t>
            </a:r>
          </a:p>
        </p:txBody>
      </p:sp>
      <p:pic>
        <p:nvPicPr>
          <p:cNvPr id="87043" name="Picture 3" descr="Neptune-many.jpg">
            <a:extLst>
              <a:ext uri="{FF2B5EF4-FFF2-40B4-BE49-F238E27FC236}">
                <a16:creationId xmlns:a16="http://schemas.microsoft.com/office/drawing/2014/main" id="{CAFC4F26-5662-AAEA-76EC-E6669C636B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757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60" name="Rectangle 2">
            <a:extLst>
              <a:ext uri="{FF2B5EF4-FFF2-40B4-BE49-F238E27FC236}">
                <a16:creationId xmlns:a16="http://schemas.microsoft.com/office/drawing/2014/main" id="{5B2D69B3-04F6-9A01-54E6-54DF8F2560AA}"/>
              </a:ext>
            </a:extLst>
          </p:cNvPr>
          <p:cNvSpPr txBox="1">
            <a:spLocks noChangeArrowheads="1"/>
          </p:cNvSpPr>
          <p:nvPr/>
        </p:nvSpPr>
        <p:spPr bwMode="auto">
          <a:xfrm>
            <a:off x="3032125" y="5943600"/>
            <a:ext cx="37496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fastest winds in SS &gt; 2000 km/</a:t>
            </a:r>
            <a:r>
              <a:rPr kumimoji="0" lang="en-US" altLang="en-US" sz="20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p:txBody>
      </p:sp>
      <p:sp>
        <p:nvSpPr>
          <p:cNvPr id="87045" name="Rectangle 2">
            <a:extLst>
              <a:ext uri="{FF2B5EF4-FFF2-40B4-BE49-F238E27FC236}">
                <a16:creationId xmlns:a16="http://schemas.microsoft.com/office/drawing/2014/main" id="{039A82DF-87A3-F02D-494E-95760BBE4DBD}"/>
              </a:ext>
            </a:extLst>
          </p:cNvPr>
          <p:cNvSpPr txBox="1">
            <a:spLocks noChangeArrowheads="1"/>
          </p:cNvSpPr>
          <p:nvPr/>
        </p:nvSpPr>
        <p:spPr bwMode="auto">
          <a:xfrm>
            <a:off x="7483475" y="6019800"/>
            <a:ext cx="1447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HST</a:t>
            </a:r>
          </a:p>
        </p:txBody>
      </p:sp>
      <p:sp>
        <p:nvSpPr>
          <p:cNvPr id="2" name="Rectangle 2">
            <a:extLst>
              <a:ext uri="{FF2B5EF4-FFF2-40B4-BE49-F238E27FC236}">
                <a16:creationId xmlns:a16="http://schemas.microsoft.com/office/drawing/2014/main" id="{5BA7E0A5-3828-9194-50EC-78C59DE24EA4}"/>
              </a:ext>
            </a:extLst>
          </p:cNvPr>
          <p:cNvSpPr txBox="1">
            <a:spLocks noChangeArrowheads="1"/>
          </p:cNvSpPr>
          <p:nvPr/>
        </p:nvSpPr>
        <p:spPr bwMode="auto">
          <a:xfrm>
            <a:off x="-34925" y="5905500"/>
            <a:ext cx="2514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Neptune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660"/>
                                        </p:tgtEl>
                                        <p:attrNameLst>
                                          <p:attrName>style.visibility</p:attrName>
                                        </p:attrNameLst>
                                      </p:cBhvr>
                                      <p:to>
                                        <p:strVal val="visible"/>
                                      </p:to>
                                    </p:set>
                                    <p:animEffect transition="in" filter="fade">
                                      <p:cBhvr>
                                        <p:cTn id="7" dur="20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60" grpId="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80658852-6341-D562-EE62-488B27006ACC}"/>
              </a:ext>
            </a:extLst>
          </p:cNvPr>
          <p:cNvSpPr txBox="1">
            <a:spLocks noChangeArrowheads="1"/>
          </p:cNvSpPr>
          <p:nvPr/>
        </p:nvSpPr>
        <p:spPr bwMode="auto">
          <a:xfrm>
            <a:off x="6324600" y="990600"/>
            <a:ext cx="28194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1/900</a:t>
            </a:r>
            <a:r>
              <a:rPr kumimoji="0" lang="en-US" altLang="en-US" sz="18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Earth solar flux: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Sun’s effect much weaker</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165 year orbit: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changes slower than Earth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obliquity 29</a:t>
            </a:r>
            <a:r>
              <a:rPr kumimoji="0" lang="en-US" altLang="en-US" sz="18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endParaRPr kumimoji="0" lang="en-US" altLang="en-US" sz="18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hemisphere toward Sun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brightens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temp 59K: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cannot reach rapid thermal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equilibrium … delayed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dynamic response of 15 </a:t>
            </a:r>
            <a:r>
              <a:rPr kumimoji="0" lang="en-US" altLang="en-US" sz="18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yr</a:t>
            </a:r>
            <a:endParaRPr kumimoji="0" lang="en-US" alt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89090" name="Picture 1" descr="Neptune-brite.jpg">
            <a:extLst>
              <a:ext uri="{FF2B5EF4-FFF2-40B4-BE49-F238E27FC236}">
                <a16:creationId xmlns:a16="http://schemas.microsoft.com/office/drawing/2014/main" id="{3E558467-C5FF-F1C5-C874-C3DF2028666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6411913"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2">
            <a:extLst>
              <a:ext uri="{FF2B5EF4-FFF2-40B4-BE49-F238E27FC236}">
                <a16:creationId xmlns:a16="http://schemas.microsoft.com/office/drawing/2014/main" id="{627C1AE2-E6B2-0329-6987-DBE171FFB62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Seasonal Forcing at Neptune</a:t>
            </a:r>
          </a:p>
        </p:txBody>
      </p:sp>
      <p:sp>
        <p:nvSpPr>
          <p:cNvPr id="89092" name="Rectangle 6">
            <a:extLst>
              <a:ext uri="{FF2B5EF4-FFF2-40B4-BE49-F238E27FC236}">
                <a16:creationId xmlns:a16="http://schemas.microsoft.com/office/drawing/2014/main" id="{E80D4E2D-81CB-9143-BB35-680B47D6EC18}"/>
              </a:ext>
            </a:extLst>
          </p:cNvPr>
          <p:cNvSpPr>
            <a:spLocks noChangeArrowheads="1"/>
          </p:cNvSpPr>
          <p:nvPr/>
        </p:nvSpPr>
        <p:spPr bwMode="auto">
          <a:xfrm>
            <a:off x="6737084" y="6183868"/>
            <a:ext cx="22150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Sromovsky</a:t>
            </a:r>
            <a:r>
              <a:rPr kumimoji="0" lang="en-US" altLang="en-US" sz="18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et al. 2002</a:t>
            </a:r>
          </a:p>
        </p:txBody>
      </p:sp>
      <p:cxnSp>
        <p:nvCxnSpPr>
          <p:cNvPr id="3" name="Straight Connector 2">
            <a:extLst>
              <a:ext uri="{FF2B5EF4-FFF2-40B4-BE49-F238E27FC236}">
                <a16:creationId xmlns:a16="http://schemas.microsoft.com/office/drawing/2014/main" id="{12DBCA35-456E-BA3C-C482-33ED1C0456CE}"/>
              </a:ext>
            </a:extLst>
          </p:cNvPr>
          <p:cNvCxnSpPr>
            <a:cxnSpLocks/>
          </p:cNvCxnSpPr>
          <p:nvPr/>
        </p:nvCxnSpPr>
        <p:spPr bwMode="auto">
          <a:xfrm flipV="1">
            <a:off x="4800600" y="1447800"/>
            <a:ext cx="1371600" cy="4572000"/>
          </a:xfrm>
          <a:prstGeom prst="line">
            <a:avLst/>
          </a:prstGeom>
          <a:ln w="50800" cap="flat" cmpd="sng" algn="ctr">
            <a:solidFill>
              <a:schemeClr val="accent2"/>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 name="TextBox 1">
            <a:extLst>
              <a:ext uri="{FF2B5EF4-FFF2-40B4-BE49-F238E27FC236}">
                <a16:creationId xmlns:a16="http://schemas.microsoft.com/office/drawing/2014/main" id="{A9C18777-ACAF-2E76-3357-B500FB507F14}"/>
              </a:ext>
            </a:extLst>
          </p:cNvPr>
          <p:cNvSpPr txBox="1"/>
          <p:nvPr/>
        </p:nvSpPr>
        <p:spPr>
          <a:xfrm>
            <a:off x="998095" y="990600"/>
            <a:ext cx="1107996" cy="707886"/>
          </a:xfrm>
          <a:prstGeom prst="rect">
            <a:avLst/>
          </a:prstGeom>
          <a:noFill/>
        </p:spPr>
        <p:txBody>
          <a:bodyPr wrap="none" rtlCol="0">
            <a:spAutoFit/>
          </a:bodyPr>
          <a:lstStyle/>
          <a:p>
            <a:pPr algn="ctr"/>
            <a:r>
              <a:rPr lang="en-US" baseline="0" dirty="0">
                <a:solidFill>
                  <a:schemeClr val="accent2"/>
                </a:solidFill>
              </a:rPr>
              <a:t>obliquity</a:t>
            </a:r>
          </a:p>
          <a:p>
            <a:pPr algn="ctr"/>
            <a:r>
              <a:rPr lang="en-US" altLang="en-US" baseline="0" dirty="0">
                <a:solidFill>
                  <a:schemeClr val="accent2"/>
                </a:solidFill>
              </a:rPr>
              <a:t>29</a:t>
            </a:r>
            <a:r>
              <a:rPr lang="en-US" altLang="en-US" baseline="30000" dirty="0">
                <a:solidFill>
                  <a:schemeClr val="accent2"/>
                </a:solidFill>
              </a:rPr>
              <a:t>o</a:t>
            </a:r>
            <a:endParaRPr lang="en-US" baseline="0" dirty="0">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2000"/>
                                        <p:tgtEl>
                                          <p:spTgt spid="5">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fade">
                                      <p:cBhvr>
                                        <p:cTn id="18" dur="2000"/>
                                        <p:tgtEl>
                                          <p:spTgt spid="5">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animEffect transition="in" filter="fade">
                                      <p:cBhvr>
                                        <p:cTn id="23" dur="2000"/>
                                        <p:tgtEl>
                                          <p:spTgt spid="5">
                                            <p:txEl>
                                              <p:pRg st="9" end="9"/>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5">
                                            <p:txEl>
                                              <p:pRg st="10" end="10"/>
                                            </p:txEl>
                                          </p:spTgt>
                                        </p:tgtEl>
                                        <p:attrNameLst>
                                          <p:attrName>style.visibility</p:attrName>
                                        </p:attrNameLst>
                                      </p:cBhvr>
                                      <p:to>
                                        <p:strVal val="visible"/>
                                      </p:to>
                                    </p:set>
                                    <p:animEffect transition="in" filter="fade">
                                      <p:cBhvr>
                                        <p:cTn id="26" dur="2000"/>
                                        <p:tgtEl>
                                          <p:spTgt spid="5">
                                            <p:txEl>
                                              <p:pRg st="10" end="1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5">
                                            <p:txEl>
                                              <p:pRg st="11" end="11"/>
                                            </p:txEl>
                                          </p:spTgt>
                                        </p:tgtEl>
                                        <p:attrNameLst>
                                          <p:attrName>style.visibility</p:attrName>
                                        </p:attrNameLst>
                                      </p:cBhvr>
                                      <p:to>
                                        <p:strVal val="visible"/>
                                      </p:to>
                                    </p:set>
                                    <p:animEffect transition="in" filter="fade">
                                      <p:cBhvr>
                                        <p:cTn id="29" dur="2000"/>
                                        <p:tgtEl>
                                          <p:spTgt spid="5">
                                            <p:txEl>
                                              <p:pRg st="11" end="11"/>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5">
                                            <p:txEl>
                                              <p:pRg st="13" end="13"/>
                                            </p:txEl>
                                          </p:spTgt>
                                        </p:tgtEl>
                                        <p:attrNameLst>
                                          <p:attrName>style.visibility</p:attrName>
                                        </p:attrNameLst>
                                      </p:cBhvr>
                                      <p:to>
                                        <p:strVal val="visible"/>
                                      </p:to>
                                    </p:set>
                                    <p:animEffect transition="in" filter="fade">
                                      <p:cBhvr>
                                        <p:cTn id="34" dur="2000"/>
                                        <p:tgtEl>
                                          <p:spTgt spid="5">
                                            <p:txEl>
                                              <p:pRg st="13" end="13"/>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animEffect transition="in" filter="fade">
                                      <p:cBhvr>
                                        <p:cTn id="37" dur="2000"/>
                                        <p:tgtEl>
                                          <p:spTgt spid="5">
                                            <p:txEl>
                                              <p:pRg st="14" end="14"/>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5">
                                            <p:txEl>
                                              <p:pRg st="15" end="15"/>
                                            </p:txEl>
                                          </p:spTgt>
                                        </p:tgtEl>
                                        <p:attrNameLst>
                                          <p:attrName>style.visibility</p:attrName>
                                        </p:attrNameLst>
                                      </p:cBhvr>
                                      <p:to>
                                        <p:strVal val="visible"/>
                                      </p:to>
                                    </p:set>
                                    <p:animEffect transition="in" filter="fade">
                                      <p:cBhvr>
                                        <p:cTn id="40" dur="2000"/>
                                        <p:tgtEl>
                                          <p:spTgt spid="5">
                                            <p:txEl>
                                              <p:pRg st="15" end="15"/>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5">
                                            <p:txEl>
                                              <p:pRg st="16" end="16"/>
                                            </p:txEl>
                                          </p:spTgt>
                                        </p:tgtEl>
                                        <p:attrNameLst>
                                          <p:attrName>style.visibility</p:attrName>
                                        </p:attrNameLst>
                                      </p:cBhvr>
                                      <p:to>
                                        <p:strVal val="visible"/>
                                      </p:to>
                                    </p:set>
                                    <p:animEffect transition="in" filter="fade">
                                      <p:cBhvr>
                                        <p:cTn id="43" dur="2000"/>
                                        <p:tgtEl>
                                          <p:spTgt spid="5">
                                            <p:txEl>
                                              <p:pRg st="16" end="16"/>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fade">
                                      <p:cBhvr>
                                        <p:cTn id="46"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185" name="Rectangle 2">
            <a:extLst>
              <a:ext uri="{FF2B5EF4-FFF2-40B4-BE49-F238E27FC236}">
                <a16:creationId xmlns:a16="http://schemas.microsoft.com/office/drawing/2014/main" id="{05F7D38C-6CF0-B13A-853E-FC0314EF0AD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Compositions</a:t>
            </a:r>
          </a:p>
        </p:txBody>
      </p:sp>
      <p:graphicFrame>
        <p:nvGraphicFramePr>
          <p:cNvPr id="228430" name="Group 78">
            <a:extLst>
              <a:ext uri="{FF2B5EF4-FFF2-40B4-BE49-F238E27FC236}">
                <a16:creationId xmlns:a16="http://schemas.microsoft.com/office/drawing/2014/main" id="{348B6F59-040D-C1AF-B018-498257CFA437}"/>
              </a:ext>
            </a:extLst>
          </p:cNvPr>
          <p:cNvGraphicFramePr>
            <a:graphicFrameLocks noGrp="1"/>
          </p:cNvGraphicFramePr>
          <p:nvPr/>
        </p:nvGraphicFramePr>
        <p:xfrm>
          <a:off x="1981200" y="1243013"/>
          <a:ext cx="5715000" cy="1879600"/>
        </p:xfrm>
        <a:graphic>
          <a:graphicData uri="http://schemas.openxmlformats.org/drawingml/2006/table">
            <a:tbl>
              <a:tblPr/>
              <a:tblGrid>
                <a:gridCol w="142875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1428750">
                  <a:extLst>
                    <a:ext uri="{9D8B030D-6E8A-4147-A177-3AD203B41FA5}">
                      <a16:colId xmlns:a16="http://schemas.microsoft.com/office/drawing/2014/main" val="20003"/>
                    </a:ext>
                  </a:extLst>
                </a:gridCol>
              </a:tblGrid>
              <a:tr h="469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      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000000"/>
                          </a:solidFill>
                          <a:effectLst/>
                          <a:latin typeface="Times New Roman" charset="0"/>
                          <a:ea typeface="ＭＳ Ｐゴシック" charset="0"/>
                          <a:cs typeface="ＭＳ Ｐゴシック" charset="0"/>
                        </a:rPr>
                        <a:t>H</a:t>
                      </a:r>
                      <a:r>
                        <a:rPr kumimoji="0" lang="en-US" sz="2000" b="1" i="0" u="none" strike="noStrike" cap="none" normalizeH="0" baseline="-25000" dirty="0">
                          <a:ln>
                            <a:noFill/>
                          </a:ln>
                          <a:solidFill>
                            <a:srgbClr val="000000"/>
                          </a:solidFill>
                          <a:effectLst/>
                          <a:latin typeface="Times New Roman" charset="0"/>
                          <a:ea typeface="ＭＳ Ｐゴシック" charset="0"/>
                          <a:cs typeface="ＭＳ Ｐゴシック" charset="0"/>
                        </a:rPr>
                        <a:t>2</a:t>
                      </a:r>
                      <a:r>
                        <a:rPr kumimoji="0" lang="en-US" sz="2000" b="1" i="0" u="none" strike="noStrike" cap="none" normalizeH="0" baseline="0" dirty="0">
                          <a:ln>
                            <a:noFill/>
                          </a:ln>
                          <a:solidFill>
                            <a:srgbClr val="000000"/>
                          </a:solidFill>
                          <a:effectLst/>
                          <a:latin typeface="Times New Roman" charset="0"/>
                          <a:ea typeface="ＭＳ Ｐゴシック" charset="0"/>
                          <a:cs typeface="ＭＳ Ｐゴシック" charset="0"/>
                        </a:rPr>
                        <a:t>      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      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1" i="0" u="none" strike="noStrike" cap="none" normalizeH="0" baseline="0" dirty="0">
                          <a:ln>
                            <a:noFill/>
                          </a:ln>
                          <a:solidFill>
                            <a:schemeClr val="tx1"/>
                          </a:solidFill>
                          <a:effectLst/>
                          <a:latin typeface="Times New Roman" charset="0"/>
                          <a:ea typeface="ＭＳ Ｐゴシック" charset="0"/>
                          <a:cs typeface="ＭＳ Ｐゴシック" charset="0"/>
                        </a:rPr>
                        <a:t>      82%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69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charset="0"/>
                          <a:ea typeface="ＭＳ Ｐゴシック" charset="0"/>
                          <a:cs typeface="ＭＳ Ｐゴシック" charset="0"/>
                        </a:rPr>
                        <a:t>He      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rgbClr val="000000"/>
                          </a:solidFill>
                          <a:effectLst/>
                          <a:latin typeface="Times New Roman" charset="0"/>
                          <a:ea typeface="ＭＳ Ｐゴシック" charset="0"/>
                          <a:cs typeface="ＭＳ Ｐゴシック" charset="0"/>
                        </a:rPr>
                        <a:t>He      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charset="0"/>
                          <a:ea typeface="ＭＳ Ｐゴシック" charset="0"/>
                          <a:cs typeface="ＭＳ Ｐゴシック" charset="0"/>
                        </a:rPr>
                        <a:t>He      15%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charset="0"/>
                          <a:ea typeface="ＭＳ Ｐゴシック" charset="0"/>
                          <a:cs typeface="ＭＳ Ｐゴシック" charset="0"/>
                        </a:rPr>
                        <a:t>He      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69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FF"/>
                          </a:solidFill>
                          <a:effectLst/>
                          <a:latin typeface="Times New Roman" charset="0"/>
                          <a:ea typeface="ＭＳ Ｐゴシック" charset="0"/>
                          <a:cs typeface="ＭＳ Ｐゴシック" charset="0"/>
                        </a:rPr>
                        <a:t>CH</a:t>
                      </a:r>
                      <a:r>
                        <a:rPr kumimoji="0" lang="en-US" sz="2000" b="1" i="0" u="none" strike="noStrike" cap="none" normalizeH="0" baseline="-25000" dirty="0">
                          <a:ln>
                            <a:noFill/>
                          </a:ln>
                          <a:solidFill>
                            <a:srgbClr val="FF00FF"/>
                          </a:solidFill>
                          <a:effectLst/>
                          <a:latin typeface="Times New Roman" charset="0"/>
                          <a:ea typeface="ＭＳ Ｐゴシック" charset="0"/>
                          <a:cs typeface="ＭＳ Ｐゴシック" charset="0"/>
                        </a:rPr>
                        <a:t>4</a:t>
                      </a:r>
                      <a:r>
                        <a:rPr kumimoji="0" lang="en-US" sz="2000" b="1" i="0" u="none" strike="noStrike" cap="none" normalizeH="0" baseline="0" dirty="0">
                          <a:ln>
                            <a:noFill/>
                          </a:ln>
                          <a:solidFill>
                            <a:srgbClr val="FF00FF"/>
                          </a:solidFill>
                          <a:effectLst/>
                          <a:latin typeface="Times New Roman" charset="0"/>
                          <a:ea typeface="ＭＳ Ｐゴシック" charset="0"/>
                          <a:cs typeface="ＭＳ Ｐゴシック" charset="0"/>
                        </a:rPr>
                        <a:t>     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rgbClr val="FF00FF"/>
                          </a:solidFill>
                          <a:effectLst/>
                          <a:latin typeface="Times New Roman" charset="0"/>
                          <a:ea typeface="ＭＳ Ｐゴシック" charset="0"/>
                          <a:cs typeface="ＭＳ Ｐゴシック" charset="0"/>
                        </a:rPr>
                        <a:t>CH</a:t>
                      </a:r>
                      <a:r>
                        <a:rPr kumimoji="0" lang="en-US" sz="2000" b="1" i="0" u="none" strike="noStrike" cap="none" normalizeH="0" baseline="-25000" dirty="0">
                          <a:ln>
                            <a:noFill/>
                          </a:ln>
                          <a:solidFill>
                            <a:srgbClr val="FF00FF"/>
                          </a:solidFill>
                          <a:effectLst/>
                          <a:latin typeface="Times New Roman" charset="0"/>
                          <a:ea typeface="ＭＳ Ｐゴシック" charset="0"/>
                          <a:cs typeface="ＭＳ Ｐゴシック" charset="0"/>
                        </a:rPr>
                        <a:t>4</a:t>
                      </a:r>
                      <a:r>
                        <a:rPr kumimoji="0" lang="en-US" sz="2000" b="1" i="0" u="none" strike="noStrike" cap="none" normalizeH="0" baseline="0" dirty="0">
                          <a:ln>
                            <a:noFill/>
                          </a:ln>
                          <a:solidFill>
                            <a:srgbClr val="FF00FF"/>
                          </a:solidFill>
                          <a:effectLst/>
                          <a:latin typeface="Times New Roman" charset="0"/>
                          <a:ea typeface="ＭＳ Ｐゴシック" charset="0"/>
                          <a:cs typeface="ＭＳ Ｐゴシック" charset="0"/>
                        </a:rPr>
                        <a:t>     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69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93213" name="Text Box 30">
            <a:extLst>
              <a:ext uri="{FF2B5EF4-FFF2-40B4-BE49-F238E27FC236}">
                <a16:creationId xmlns:a16="http://schemas.microsoft.com/office/drawing/2014/main" id="{DDEDBE53-EB6C-4F97-AFA0-FDA16A241A95}"/>
              </a:ext>
            </a:extLst>
          </p:cNvPr>
          <p:cNvSpPr txBox="1">
            <a:spLocks noChangeArrowheads="1"/>
          </p:cNvSpPr>
          <p:nvPr/>
        </p:nvSpPr>
        <p:spPr bwMode="auto">
          <a:xfrm>
            <a:off x="417513" y="1920875"/>
            <a:ext cx="1106487"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least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a:t>
            </a:r>
          </a:p>
        </p:txBody>
      </p:sp>
      <p:graphicFrame>
        <p:nvGraphicFramePr>
          <p:cNvPr id="228428" name="Group 76">
            <a:extLst>
              <a:ext uri="{FF2B5EF4-FFF2-40B4-BE49-F238E27FC236}">
                <a16:creationId xmlns:a16="http://schemas.microsoft.com/office/drawing/2014/main" id="{FE429ACB-47B2-04E6-9565-6AF9499B7CE0}"/>
              </a:ext>
            </a:extLst>
          </p:cNvPr>
          <p:cNvGraphicFramePr>
            <a:graphicFrameLocks noGrp="1"/>
          </p:cNvGraphicFramePr>
          <p:nvPr/>
        </p:nvGraphicFramePr>
        <p:xfrm>
          <a:off x="1981200" y="3200400"/>
          <a:ext cx="5715000" cy="3621088"/>
        </p:xfrm>
        <a:graphic>
          <a:graphicData uri="http://schemas.openxmlformats.org/drawingml/2006/table">
            <a:tbl>
              <a:tblPr/>
              <a:tblGrid>
                <a:gridCol w="1428750">
                  <a:extLst>
                    <a:ext uri="{9D8B030D-6E8A-4147-A177-3AD203B41FA5}">
                      <a16:colId xmlns:a16="http://schemas.microsoft.com/office/drawing/2014/main" val="20000"/>
                    </a:ext>
                  </a:extLst>
                </a:gridCol>
                <a:gridCol w="1428750">
                  <a:extLst>
                    <a:ext uri="{9D8B030D-6E8A-4147-A177-3AD203B41FA5}">
                      <a16:colId xmlns:a16="http://schemas.microsoft.com/office/drawing/2014/main" val="20001"/>
                    </a:ext>
                  </a:extLst>
                </a:gridCol>
                <a:gridCol w="1428750">
                  <a:extLst>
                    <a:ext uri="{9D8B030D-6E8A-4147-A177-3AD203B41FA5}">
                      <a16:colId xmlns:a16="http://schemas.microsoft.com/office/drawing/2014/main" val="20002"/>
                    </a:ext>
                  </a:extLst>
                </a:gridCol>
                <a:gridCol w="1428750">
                  <a:extLst>
                    <a:ext uri="{9D8B030D-6E8A-4147-A177-3AD203B41FA5}">
                      <a16:colId xmlns:a16="http://schemas.microsoft.com/office/drawing/2014/main" val="20003"/>
                    </a:ext>
                  </a:extLst>
                </a:gridCol>
              </a:tblGrid>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CH</a:t>
                      </a:r>
                      <a:r>
                        <a:rPr kumimoji="0" lang="en-US" sz="2000" b="0" i="0" u="none" strike="noStrike" cap="none" normalizeH="0" baseline="-25000" dirty="0">
                          <a:ln>
                            <a:noFill/>
                          </a:ln>
                          <a:solidFill>
                            <a:srgbClr val="FF00FF"/>
                          </a:solidFill>
                          <a:effectLst/>
                          <a:latin typeface="Times New Roman" charset="0"/>
                          <a:ea typeface="ＭＳ Ｐゴシック" charset="0"/>
                          <a:cs typeface="ＭＳ Ｐゴシック" charset="0"/>
                        </a:rPr>
                        <a:t>4 </a:t>
                      </a: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   2000</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CH</a:t>
                      </a:r>
                      <a:r>
                        <a:rPr kumimoji="0" lang="en-US" sz="2000" b="0" i="0" u="none" strike="noStrike" cap="none" normalizeH="0" baseline="-25000" dirty="0">
                          <a:ln>
                            <a:noFill/>
                          </a:ln>
                          <a:solidFill>
                            <a:srgbClr val="FF00FF"/>
                          </a:solidFill>
                          <a:effectLst/>
                          <a:latin typeface="Times New Roman" charset="0"/>
                          <a:ea typeface="ＭＳ Ｐゴシック" charset="0"/>
                          <a:cs typeface="ＭＳ Ｐゴシック" charset="0"/>
                        </a:rPr>
                        <a:t>4</a:t>
                      </a:r>
                      <a:r>
                        <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rPr>
                        <a:t>    4500</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rgbClr val="0000FF"/>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O  &gt; 400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O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rgbClr val="FF00FF"/>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O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rgbClr val="0000FF"/>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rgbClr val="0000FF"/>
                          </a:solidFill>
                          <a:effectLst/>
                          <a:latin typeface="Times New Roman" charset="0"/>
                          <a:ea typeface="ＭＳ Ｐゴシック" charset="0"/>
                          <a:cs typeface="ＭＳ Ｐゴシック" charset="0"/>
                        </a:rPr>
                        <a:t>O       ?</a:t>
                      </a: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NH</a:t>
                      </a:r>
                      <a:r>
                        <a:rPr kumimoji="0" lang="en-US" sz="2000" b="0" i="0" u="none" strike="noStrike" cap="none" normalizeH="0" baseline="-25000" dirty="0">
                          <a:ln>
                            <a:noFill/>
                          </a:ln>
                          <a:solidFill>
                            <a:srgbClr val="008000"/>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     700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NH</a:t>
                      </a:r>
                      <a:r>
                        <a:rPr kumimoji="0" lang="en-US" sz="2000" b="0" i="0" u="none" strike="noStrike" cap="none" normalizeH="0" baseline="-25000" dirty="0">
                          <a:ln>
                            <a:noFill/>
                          </a:ln>
                          <a:solidFill>
                            <a:srgbClr val="008000"/>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     500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NH</a:t>
                      </a:r>
                      <a:r>
                        <a:rPr kumimoji="0" lang="en-US" sz="2000" b="0" i="0" u="none" strike="noStrike" cap="none" normalizeH="0" baseline="-25000" dirty="0">
                          <a:ln>
                            <a:noFill/>
                          </a:ln>
                          <a:solidFill>
                            <a:srgbClr val="008000"/>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  &lt; 150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NH</a:t>
                      </a:r>
                      <a:r>
                        <a:rPr kumimoji="0" lang="en-US" sz="2000" b="0" i="0" u="none" strike="noStrike" cap="none" normalizeH="0" baseline="-25000" dirty="0">
                          <a:ln>
                            <a:noFill/>
                          </a:ln>
                          <a:solidFill>
                            <a:srgbClr val="008000"/>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rgbClr val="008000"/>
                          </a:solidFill>
                          <a:effectLst/>
                          <a:latin typeface="Times New Roman" charset="0"/>
                          <a:ea typeface="ＭＳ Ｐゴシック" charset="0"/>
                          <a:cs typeface="ＭＳ Ｐゴシック" charset="0"/>
                        </a:rPr>
                        <a:t>  &lt; 150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S       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S      460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S      300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S    1000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Ne         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Ne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Ne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206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err="1">
                          <a:ln>
                            <a:noFill/>
                          </a:ln>
                          <a:solidFill>
                            <a:schemeClr val="tx1"/>
                          </a:solidFill>
                          <a:effectLst/>
                          <a:latin typeface="Times New Roman" charset="0"/>
                          <a:ea typeface="ＭＳ Ｐゴシック" charset="0"/>
                          <a:cs typeface="ＭＳ Ｐゴシック" charset="0"/>
                        </a:rPr>
                        <a:t>Ar</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16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PH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C</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6</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191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PH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3</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C</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2000" b="0" i="0" u="none" strike="noStrike" cap="none" normalizeH="0" baseline="-25000" dirty="0">
                          <a:ln>
                            <a:noFill/>
                          </a:ln>
                          <a:solidFill>
                            <a:schemeClr val="tx1"/>
                          </a:solidFill>
                          <a:effectLst/>
                          <a:latin typeface="Times New Roman" charset="0"/>
                          <a:ea typeface="ＭＳ Ｐゴシック" charset="0"/>
                          <a:cs typeface="ＭＳ Ｐゴシック" charset="0"/>
                        </a:rPr>
                        <a:t>6</a:t>
                      </a: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a:ln>
                          <a:noFill/>
                        </a:ln>
                        <a:solidFill>
                          <a:schemeClr val="tx1"/>
                        </a:solidFill>
                        <a:effectLst/>
                        <a:latin typeface="Times New Roman" charset="0"/>
                        <a:ea typeface="ＭＳ Ｐゴシック" charset="0"/>
                        <a:cs typeface="ＭＳ Ｐゴシック"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chemeClr val="tx1"/>
                          </a:solidFill>
                          <a:effectLst/>
                          <a:latin typeface="Times New Roman" charset="0"/>
                          <a:ea typeface="ＭＳ Ｐゴシック" charset="0"/>
                          <a:cs typeface="ＭＳ Ｐゴシック" charset="0"/>
                        </a:rPr>
                        <a:t>CO         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
        <p:nvSpPr>
          <p:cNvPr id="228425" name="Text Box 73">
            <a:extLst>
              <a:ext uri="{FF2B5EF4-FFF2-40B4-BE49-F238E27FC236}">
                <a16:creationId xmlns:a16="http://schemas.microsoft.com/office/drawing/2014/main" id="{A50909BE-6117-D6CD-5213-1F41819081FA}"/>
              </a:ext>
            </a:extLst>
          </p:cNvPr>
          <p:cNvSpPr txBox="1">
            <a:spLocks noChangeArrowheads="1"/>
          </p:cNvSpPr>
          <p:nvPr/>
        </p:nvSpPr>
        <p:spPr bwMode="auto">
          <a:xfrm>
            <a:off x="593725" y="4495800"/>
            <a:ext cx="7778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ppm</a:t>
            </a:r>
          </a:p>
        </p:txBody>
      </p:sp>
      <p:sp>
        <p:nvSpPr>
          <p:cNvPr id="93257" name="Text Box 74">
            <a:extLst>
              <a:ext uri="{FF2B5EF4-FFF2-40B4-BE49-F238E27FC236}">
                <a16:creationId xmlns:a16="http://schemas.microsoft.com/office/drawing/2014/main" id="{7FFBA298-F5DB-A96D-9D7C-82B444DBBD61}"/>
              </a:ext>
            </a:extLst>
          </p:cNvPr>
          <p:cNvSpPr txBox="1">
            <a:spLocks noChangeArrowheads="1"/>
          </p:cNvSpPr>
          <p:nvPr/>
        </p:nvSpPr>
        <p:spPr bwMode="auto">
          <a:xfrm>
            <a:off x="2149475" y="685800"/>
            <a:ext cx="54673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      Saturn      Uranus      Neptune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8425"/>
                                        </p:tgtEl>
                                        <p:attrNameLst>
                                          <p:attrName>style.visibility</p:attrName>
                                        </p:attrNameLst>
                                      </p:cBhvr>
                                      <p:to>
                                        <p:strVal val="visible"/>
                                      </p:to>
                                    </p:set>
                                    <p:animEffect transition="in" filter="fade">
                                      <p:cBhvr>
                                        <p:cTn id="7" dur="2000"/>
                                        <p:tgtEl>
                                          <p:spTgt spid="228425"/>
                                        </p:tgtEl>
                                      </p:cBhvr>
                                    </p:animEffect>
                                  </p:childTnLst>
                                </p:cTn>
                              </p:par>
                              <p:par>
                                <p:cTn id="8" presetID="10" presetClass="entr" presetSubtype="0" fill="hold" nodeType="withEffect">
                                  <p:stCondLst>
                                    <p:cond delay="0"/>
                                  </p:stCondLst>
                                  <p:childTnLst>
                                    <p:set>
                                      <p:cBhvr>
                                        <p:cTn id="9" dur="1" fill="hold">
                                          <p:stCondLst>
                                            <p:cond delay="0"/>
                                          </p:stCondLst>
                                        </p:cTn>
                                        <p:tgtEl>
                                          <p:spTgt spid="228428"/>
                                        </p:tgtEl>
                                        <p:attrNameLst>
                                          <p:attrName>style.visibility</p:attrName>
                                        </p:attrNameLst>
                                      </p:cBhvr>
                                      <p:to>
                                        <p:strVal val="visible"/>
                                      </p:to>
                                    </p:set>
                                    <p:animEffect transition="in" filter="fade">
                                      <p:cBhvr>
                                        <p:cTn id="10" dur="2000"/>
                                        <p:tgtEl>
                                          <p:spTgt spid="2284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8425"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5233" name="Rectangle 2">
            <a:extLst>
              <a:ext uri="{FF2B5EF4-FFF2-40B4-BE49-F238E27FC236}">
                <a16:creationId xmlns:a16="http://schemas.microsoft.com/office/drawing/2014/main" id="{888303EA-3556-6181-4119-09F6EADCD15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Jovian Atm Highlights</a:t>
            </a:r>
          </a:p>
        </p:txBody>
      </p:sp>
      <p:sp>
        <p:nvSpPr>
          <p:cNvPr id="230403" name="Text Box 3">
            <a:extLst>
              <a:ext uri="{FF2B5EF4-FFF2-40B4-BE49-F238E27FC236}">
                <a16:creationId xmlns:a16="http://schemas.microsoft.com/office/drawing/2014/main" id="{10762E61-E774-A242-BD17-498291173599}"/>
              </a:ext>
            </a:extLst>
          </p:cNvPr>
          <p:cNvSpPr txBox="1">
            <a:spLocks noChangeArrowheads="1"/>
          </p:cNvSpPr>
          <p:nvPr/>
        </p:nvSpPr>
        <p:spPr bwMode="auto">
          <a:xfrm>
            <a:off x="457200" y="685800"/>
            <a:ext cx="8534400"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extreme convection … belts/zones … Great Red Spot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enrichment of atmosphere by Io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Saturn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puffiest atmosphere of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jovians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He rain has depleted He from outer layers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Uranus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cold enough for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clouds to condense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condensed out/into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 clouds, so not observed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Neptune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trend continues … increases from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min to Nep max</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condensed out/into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 clouds, so not observed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recall conditions in solar nebula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 preferred above 700 K,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preferred below 700 K,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 below 80 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preferred above 300 K,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preferred below 300 K,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 below 150 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0403">
                                            <p:txEl>
                                              <p:pRg st="1" end="1"/>
                                            </p:txEl>
                                          </p:spTgt>
                                        </p:tgtEl>
                                        <p:attrNameLst>
                                          <p:attrName>style.visibility</p:attrName>
                                        </p:attrNameLst>
                                      </p:cBhvr>
                                      <p:to>
                                        <p:strVal val="visible"/>
                                      </p:to>
                                    </p:set>
                                    <p:animEffect transition="in" filter="fade">
                                      <p:cBhvr>
                                        <p:cTn id="7" dur="2000"/>
                                        <p:tgtEl>
                                          <p:spTgt spid="23040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0403">
                                            <p:txEl>
                                              <p:pRg st="2" end="2"/>
                                            </p:txEl>
                                          </p:spTgt>
                                        </p:tgtEl>
                                        <p:attrNameLst>
                                          <p:attrName>style.visibility</p:attrName>
                                        </p:attrNameLst>
                                      </p:cBhvr>
                                      <p:to>
                                        <p:strVal val="visible"/>
                                      </p:to>
                                    </p:set>
                                    <p:animEffect transition="in" filter="fade">
                                      <p:cBhvr>
                                        <p:cTn id="10" dur="2000"/>
                                        <p:tgtEl>
                                          <p:spTgt spid="23040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0403">
                                            <p:txEl>
                                              <p:pRg st="4" end="4"/>
                                            </p:txEl>
                                          </p:spTgt>
                                        </p:tgtEl>
                                        <p:attrNameLst>
                                          <p:attrName>style.visibility</p:attrName>
                                        </p:attrNameLst>
                                      </p:cBhvr>
                                      <p:to>
                                        <p:strVal val="visible"/>
                                      </p:to>
                                    </p:set>
                                    <p:animEffect transition="in" filter="fade">
                                      <p:cBhvr>
                                        <p:cTn id="15" dur="2000"/>
                                        <p:tgtEl>
                                          <p:spTgt spid="23040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0403">
                                            <p:txEl>
                                              <p:pRg st="5" end="5"/>
                                            </p:txEl>
                                          </p:spTgt>
                                        </p:tgtEl>
                                        <p:attrNameLst>
                                          <p:attrName>style.visibility</p:attrName>
                                        </p:attrNameLst>
                                      </p:cBhvr>
                                      <p:to>
                                        <p:strVal val="visible"/>
                                      </p:to>
                                    </p:set>
                                    <p:animEffect transition="in" filter="fade">
                                      <p:cBhvr>
                                        <p:cTn id="18" dur="2000"/>
                                        <p:tgtEl>
                                          <p:spTgt spid="230403">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0403">
                                            <p:txEl>
                                              <p:pRg st="7" end="7"/>
                                            </p:txEl>
                                          </p:spTgt>
                                        </p:tgtEl>
                                        <p:attrNameLst>
                                          <p:attrName>style.visibility</p:attrName>
                                        </p:attrNameLst>
                                      </p:cBhvr>
                                      <p:to>
                                        <p:strVal val="visible"/>
                                      </p:to>
                                    </p:set>
                                    <p:animEffect transition="in" filter="fade">
                                      <p:cBhvr>
                                        <p:cTn id="23" dur="2000"/>
                                        <p:tgtEl>
                                          <p:spTgt spid="230403">
                                            <p:txEl>
                                              <p:pRg st="7" end="7"/>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30403">
                                            <p:txEl>
                                              <p:pRg st="8" end="8"/>
                                            </p:txEl>
                                          </p:spTgt>
                                        </p:tgtEl>
                                        <p:attrNameLst>
                                          <p:attrName>style.visibility</p:attrName>
                                        </p:attrNameLst>
                                      </p:cBhvr>
                                      <p:to>
                                        <p:strVal val="visible"/>
                                      </p:to>
                                    </p:set>
                                    <p:animEffect transition="in" filter="fade">
                                      <p:cBhvr>
                                        <p:cTn id="26" dur="2000"/>
                                        <p:tgtEl>
                                          <p:spTgt spid="23040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0403">
                                            <p:txEl>
                                              <p:pRg st="10" end="10"/>
                                            </p:txEl>
                                          </p:spTgt>
                                        </p:tgtEl>
                                        <p:attrNameLst>
                                          <p:attrName>style.visibility</p:attrName>
                                        </p:attrNameLst>
                                      </p:cBhvr>
                                      <p:to>
                                        <p:strVal val="visible"/>
                                      </p:to>
                                    </p:set>
                                    <p:animEffect transition="in" filter="fade">
                                      <p:cBhvr>
                                        <p:cTn id="31" dur="2000"/>
                                        <p:tgtEl>
                                          <p:spTgt spid="23040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30403">
                                            <p:txEl>
                                              <p:pRg st="11" end="11"/>
                                            </p:txEl>
                                          </p:spTgt>
                                        </p:tgtEl>
                                        <p:attrNameLst>
                                          <p:attrName>style.visibility</p:attrName>
                                        </p:attrNameLst>
                                      </p:cBhvr>
                                      <p:to>
                                        <p:strVal val="visible"/>
                                      </p:to>
                                    </p:set>
                                    <p:animEffect transition="in" filter="fade">
                                      <p:cBhvr>
                                        <p:cTn id="34" dur="2000"/>
                                        <p:tgtEl>
                                          <p:spTgt spid="230403">
                                            <p:txEl>
                                              <p:pRg st="11" end="1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30403">
                                            <p:txEl>
                                              <p:pRg st="13" end="13"/>
                                            </p:txEl>
                                          </p:spTgt>
                                        </p:tgtEl>
                                        <p:attrNameLst>
                                          <p:attrName>style.visibility</p:attrName>
                                        </p:attrNameLst>
                                      </p:cBhvr>
                                      <p:to>
                                        <p:strVal val="visible"/>
                                      </p:to>
                                    </p:set>
                                    <p:animEffect transition="in" filter="fade">
                                      <p:cBhvr>
                                        <p:cTn id="39" dur="2000"/>
                                        <p:tgtEl>
                                          <p:spTgt spid="230403">
                                            <p:txEl>
                                              <p:pRg st="13" end="1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30403">
                                            <p:txEl>
                                              <p:pRg st="15" end="15"/>
                                            </p:txEl>
                                          </p:spTgt>
                                        </p:tgtEl>
                                        <p:attrNameLst>
                                          <p:attrName>style.visibility</p:attrName>
                                        </p:attrNameLst>
                                      </p:cBhvr>
                                      <p:to>
                                        <p:strVal val="visible"/>
                                      </p:to>
                                    </p:set>
                                    <p:animEffect transition="in" filter="fade">
                                      <p:cBhvr>
                                        <p:cTn id="44" dur="2000"/>
                                        <p:tgtEl>
                                          <p:spTgt spid="230403">
                                            <p:txEl>
                                              <p:pRg st="15" end="1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30403">
                                            <p:txEl>
                                              <p:pRg st="16" end="16"/>
                                            </p:txEl>
                                          </p:spTgt>
                                        </p:tgtEl>
                                        <p:attrNameLst>
                                          <p:attrName>style.visibility</p:attrName>
                                        </p:attrNameLst>
                                      </p:cBhvr>
                                      <p:to>
                                        <p:strVal val="visible"/>
                                      </p:to>
                                    </p:set>
                                    <p:animEffect transition="in" filter="fade">
                                      <p:cBhvr>
                                        <p:cTn id="47" dur="2000"/>
                                        <p:tgtEl>
                                          <p:spTgt spid="230403">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55AC5575-B406-2D85-FA28-CA14D996F6FE}"/>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Tenuous Atmospheres</a:t>
            </a:r>
          </a:p>
        </p:txBody>
      </p:sp>
      <p:sp>
        <p:nvSpPr>
          <p:cNvPr id="270339" name="Text Box 3">
            <a:extLst>
              <a:ext uri="{FF2B5EF4-FFF2-40B4-BE49-F238E27FC236}">
                <a16:creationId xmlns:a16="http://schemas.microsoft.com/office/drawing/2014/main" id="{5E4223B9-159D-D7AE-9F84-6DB472341253}"/>
              </a:ext>
            </a:extLst>
          </p:cNvPr>
          <p:cNvSpPr txBox="1">
            <a:spLocks noChangeArrowheads="1"/>
          </p:cNvSpPr>
          <p:nvPr/>
        </p:nvSpPr>
        <p:spPr bwMode="auto">
          <a:xfrm>
            <a:off x="609600" y="1143000"/>
            <a:ext cx="607589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temporary, due to …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sputtering</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physical lifting off surface (but not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v</a:t>
            </a:r>
            <a:r>
              <a:rPr kumimoji="0" lang="en-US" altLang="en-US" sz="2000" b="0" i="0" u="none" strike="noStrike" kern="1200" cap="none" spc="0" normalizeH="0" baseline="-25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esc</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sp>
        <p:nvSpPr>
          <p:cNvPr id="3" name="Rectangle 2">
            <a:extLst>
              <a:ext uri="{FF2B5EF4-FFF2-40B4-BE49-F238E27FC236}">
                <a16:creationId xmlns:a16="http://schemas.microsoft.com/office/drawing/2014/main" id="{8F9B9522-0F36-3FA6-38F1-0EFDC26D63FB}"/>
              </a:ext>
            </a:extLst>
          </p:cNvPr>
          <p:cNvSpPr txBox="1">
            <a:spLocks noChangeArrowheads="1"/>
          </p:cNvSpPr>
          <p:nvPr/>
        </p:nvSpPr>
        <p:spPr bwMode="auto">
          <a:xfrm>
            <a:off x="2580747" y="990600"/>
            <a:ext cx="2133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B050"/>
                </a:solidFill>
                <a:effectLst/>
                <a:uLnTx/>
                <a:uFillTx/>
                <a:latin typeface="Times New Roman"/>
                <a:ea typeface="ＭＳ Ｐゴシック" panose="020B0600070205080204" pitchFamily="34" charset="-128"/>
              </a:rPr>
              <a:t>SSE!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70339">
                                            <p:txEl>
                                              <p:pRg st="0" end="0"/>
                                            </p:txEl>
                                          </p:spTgt>
                                        </p:tgtEl>
                                        <p:attrNameLst>
                                          <p:attrName>style.visibility</p:attrName>
                                        </p:attrNameLst>
                                      </p:cBhvr>
                                      <p:to>
                                        <p:strVal val="visible"/>
                                      </p:to>
                                    </p:set>
                                    <p:animEffect transition="in" filter="fade">
                                      <p:cBhvr>
                                        <p:cTn id="7" dur="2000"/>
                                        <p:tgtEl>
                                          <p:spTgt spid="2703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339">
                                            <p:txEl>
                                              <p:pRg st="2" end="2"/>
                                            </p:txEl>
                                          </p:spTgt>
                                        </p:tgtEl>
                                        <p:attrNameLst>
                                          <p:attrName>style.visibility</p:attrName>
                                        </p:attrNameLst>
                                      </p:cBhvr>
                                      <p:to>
                                        <p:strVal val="visible"/>
                                      </p:to>
                                    </p:set>
                                    <p:animEffect transition="in" filter="fade">
                                      <p:cBhvr>
                                        <p:cTn id="17" dur="2000"/>
                                        <p:tgtEl>
                                          <p:spTgt spid="2703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a:extLst>
            <a:ext uri="{FF2B5EF4-FFF2-40B4-BE49-F238E27FC236}">
              <a16:creationId xmlns:a16="http://schemas.microsoft.com/office/drawing/2014/main" id="{DCC8156E-FC23-12B0-1AE7-841218949485}"/>
            </a:ext>
          </a:extLst>
        </p:cNvPr>
        <p:cNvGrpSpPr/>
        <p:nvPr/>
      </p:nvGrpSpPr>
      <p:grpSpPr>
        <a:xfrm>
          <a:off x="0" y="0"/>
          <a:ext cx="0" cy="0"/>
          <a:chOff x="0" y="0"/>
          <a:chExt cx="0" cy="0"/>
        </a:xfrm>
      </p:grpSpPr>
      <p:sp>
        <p:nvSpPr>
          <p:cNvPr id="97281" name="Rectangle 2">
            <a:extLst>
              <a:ext uri="{FF2B5EF4-FFF2-40B4-BE49-F238E27FC236}">
                <a16:creationId xmlns:a16="http://schemas.microsoft.com/office/drawing/2014/main" id="{A00D2D51-E26F-02EE-B1E4-B0CADCFC98CE}"/>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chemeClr val="bg1"/>
                </a:solidFill>
                <a:ea typeface="ＭＳ Ｐゴシック" panose="020B0600070205080204" pitchFamily="34" charset="-128"/>
              </a:rPr>
              <a:t>Sputtering +</a:t>
            </a:r>
          </a:p>
        </p:txBody>
      </p:sp>
      <p:pic>
        <p:nvPicPr>
          <p:cNvPr id="3" name="Picture 2" descr="A diagram of a solar system&#10;&#10;AI-generated content may be incorrect.">
            <a:extLst>
              <a:ext uri="{FF2B5EF4-FFF2-40B4-BE49-F238E27FC236}">
                <a16:creationId xmlns:a16="http://schemas.microsoft.com/office/drawing/2014/main" id="{71288366-82E4-2624-D5E9-24C9630E1DD4}"/>
              </a:ext>
            </a:extLst>
          </p:cNvPr>
          <p:cNvPicPr>
            <a:picLocks noChangeAspect="1"/>
          </p:cNvPicPr>
          <p:nvPr/>
        </p:nvPicPr>
        <p:blipFill>
          <a:blip r:embed="rId3"/>
          <a:stretch>
            <a:fillRect/>
          </a:stretch>
        </p:blipFill>
        <p:spPr>
          <a:xfrm>
            <a:off x="-1" y="922019"/>
            <a:ext cx="9144001" cy="5097781"/>
          </a:xfrm>
          <a:prstGeom prst="rect">
            <a:avLst/>
          </a:prstGeom>
        </p:spPr>
      </p:pic>
    </p:spTree>
    <p:extLst>
      <p:ext uri="{BB962C8B-B14F-4D97-AF65-F5344CB8AC3E}">
        <p14:creationId xmlns:p14="http://schemas.microsoft.com/office/powerpoint/2010/main" val="35754634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A00834D-0C73-74C4-3C61-25AD157ECE1E}"/>
            </a:ext>
          </a:extLst>
        </p:cNvPr>
        <p:cNvGrpSpPr/>
        <p:nvPr/>
      </p:nvGrpSpPr>
      <p:grpSpPr>
        <a:xfrm>
          <a:off x="0" y="0"/>
          <a:ext cx="0" cy="0"/>
          <a:chOff x="0" y="0"/>
          <a:chExt cx="0" cy="0"/>
        </a:xfrm>
      </p:grpSpPr>
      <p:sp>
        <p:nvSpPr>
          <p:cNvPr id="97281" name="Rectangle 2">
            <a:extLst>
              <a:ext uri="{FF2B5EF4-FFF2-40B4-BE49-F238E27FC236}">
                <a16:creationId xmlns:a16="http://schemas.microsoft.com/office/drawing/2014/main" id="{A8F1C537-2581-0713-F801-170978E805C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Tenuous Atmospheres</a:t>
            </a:r>
          </a:p>
        </p:txBody>
      </p:sp>
      <p:sp>
        <p:nvSpPr>
          <p:cNvPr id="270339" name="Text Box 3">
            <a:extLst>
              <a:ext uri="{FF2B5EF4-FFF2-40B4-BE49-F238E27FC236}">
                <a16:creationId xmlns:a16="http://schemas.microsoft.com/office/drawing/2014/main" id="{856AD671-0DD6-8B29-7C74-E7E6361A0DA6}"/>
              </a:ext>
            </a:extLst>
          </p:cNvPr>
          <p:cNvSpPr txBox="1">
            <a:spLocks noChangeArrowheads="1"/>
          </p:cNvSpPr>
          <p:nvPr/>
        </p:nvSpPr>
        <p:spPr bwMode="auto">
          <a:xfrm>
            <a:off x="609600" y="1143000"/>
            <a:ext cx="819785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temporary, due to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sputtering</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physical lifting off surface (but not v</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esc</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energetic particles from solar wind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energetic particles from nearby planet/magnetosphere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micrometeorite bombardment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all 8 tenuous atmospheres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capture of solar wind</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Mercury, Moon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volcanoes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(Io … SO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and/or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geysers</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(Enceladus …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 Triton … N</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sublimation of ices</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Mars, Io, Triton, Pluto</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969046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0339">
                                            <p:txEl>
                                              <p:pRg st="3" end="3"/>
                                            </p:txEl>
                                          </p:spTgt>
                                        </p:tgtEl>
                                        <p:attrNameLst>
                                          <p:attrName>style.visibility</p:attrName>
                                        </p:attrNameLst>
                                      </p:cBhvr>
                                      <p:to>
                                        <p:strVal val="visible"/>
                                      </p:to>
                                    </p:set>
                                    <p:animEffect transition="in" filter="fade">
                                      <p:cBhvr>
                                        <p:cTn id="7" dur="2000"/>
                                        <p:tgtEl>
                                          <p:spTgt spid="27033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0339">
                                            <p:txEl>
                                              <p:pRg st="4" end="4"/>
                                            </p:txEl>
                                          </p:spTgt>
                                        </p:tgtEl>
                                        <p:attrNameLst>
                                          <p:attrName>style.visibility</p:attrName>
                                        </p:attrNameLst>
                                      </p:cBhvr>
                                      <p:to>
                                        <p:strVal val="visible"/>
                                      </p:to>
                                    </p:set>
                                    <p:animEffect transition="in" filter="fade">
                                      <p:cBhvr>
                                        <p:cTn id="12" dur="2000"/>
                                        <p:tgtEl>
                                          <p:spTgt spid="27033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0339">
                                            <p:txEl>
                                              <p:pRg st="5" end="5"/>
                                            </p:txEl>
                                          </p:spTgt>
                                        </p:tgtEl>
                                        <p:attrNameLst>
                                          <p:attrName>style.visibility</p:attrName>
                                        </p:attrNameLst>
                                      </p:cBhvr>
                                      <p:to>
                                        <p:strVal val="visible"/>
                                      </p:to>
                                    </p:set>
                                    <p:animEffect transition="in" filter="fade">
                                      <p:cBhvr>
                                        <p:cTn id="17" dur="2000"/>
                                        <p:tgtEl>
                                          <p:spTgt spid="270339">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0339">
                                            <p:txEl>
                                              <p:pRg st="6" end="6"/>
                                            </p:txEl>
                                          </p:spTgt>
                                        </p:tgtEl>
                                        <p:attrNameLst>
                                          <p:attrName>style.visibility</p:attrName>
                                        </p:attrNameLst>
                                      </p:cBhvr>
                                      <p:to>
                                        <p:strVal val="visible"/>
                                      </p:to>
                                    </p:set>
                                    <p:animEffect transition="in" filter="fade">
                                      <p:cBhvr>
                                        <p:cTn id="22" dur="2000"/>
                                        <p:tgtEl>
                                          <p:spTgt spid="270339">
                                            <p:txEl>
                                              <p:pRg st="6" end="6"/>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270339">
                                            <p:txEl>
                                              <p:pRg st="8" end="8"/>
                                            </p:txEl>
                                          </p:spTgt>
                                        </p:tgtEl>
                                        <p:attrNameLst>
                                          <p:attrName>style.visibility</p:attrName>
                                        </p:attrNameLst>
                                      </p:cBhvr>
                                      <p:to>
                                        <p:strVal val="visible"/>
                                      </p:to>
                                    </p:set>
                                    <p:animEffect transition="in" filter="fade">
                                      <p:cBhvr>
                                        <p:cTn id="27" dur="2000"/>
                                        <p:tgtEl>
                                          <p:spTgt spid="270339">
                                            <p:txEl>
                                              <p:pRg st="8" end="8"/>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270339">
                                            <p:txEl>
                                              <p:pRg st="10" end="10"/>
                                            </p:txEl>
                                          </p:spTgt>
                                        </p:tgtEl>
                                        <p:attrNameLst>
                                          <p:attrName>style.visibility</p:attrName>
                                        </p:attrNameLst>
                                      </p:cBhvr>
                                      <p:to>
                                        <p:strVal val="visible"/>
                                      </p:to>
                                    </p:set>
                                    <p:animEffect transition="in" filter="fade">
                                      <p:cBhvr>
                                        <p:cTn id="32" dur="2000"/>
                                        <p:tgtEl>
                                          <p:spTgt spid="270339">
                                            <p:txEl>
                                              <p:pRg st="10" end="1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0" presetClass="entr" presetSubtype="0" fill="hold" nodeType="clickEffect">
                                  <p:stCondLst>
                                    <p:cond delay="0"/>
                                  </p:stCondLst>
                                  <p:childTnLst>
                                    <p:set>
                                      <p:cBhvr>
                                        <p:cTn id="36" dur="1" fill="hold">
                                          <p:stCondLst>
                                            <p:cond delay="0"/>
                                          </p:stCondLst>
                                        </p:cTn>
                                        <p:tgtEl>
                                          <p:spTgt spid="270339">
                                            <p:txEl>
                                              <p:pRg st="12" end="12"/>
                                            </p:txEl>
                                          </p:spTgt>
                                        </p:tgtEl>
                                        <p:attrNameLst>
                                          <p:attrName>style.visibility</p:attrName>
                                        </p:attrNameLst>
                                      </p:cBhvr>
                                      <p:to>
                                        <p:strVal val="visible"/>
                                      </p:to>
                                    </p:set>
                                    <p:animEffect transition="in" filter="fade">
                                      <p:cBhvr>
                                        <p:cTn id="37" dur="2000"/>
                                        <p:tgtEl>
                                          <p:spTgt spid="27033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281" name="Rectangle 2">
            <a:extLst>
              <a:ext uri="{FF2B5EF4-FFF2-40B4-BE49-F238E27FC236}">
                <a16:creationId xmlns:a16="http://schemas.microsoft.com/office/drawing/2014/main" id="{53B8A71F-AA85-8BD9-EF12-727BBCC3B33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16 Atmospheres</a:t>
            </a:r>
          </a:p>
        </p:txBody>
      </p:sp>
      <p:graphicFrame>
        <p:nvGraphicFramePr>
          <p:cNvPr id="190585" name="Group 121">
            <a:extLst>
              <a:ext uri="{FF2B5EF4-FFF2-40B4-BE49-F238E27FC236}">
                <a16:creationId xmlns:a16="http://schemas.microsoft.com/office/drawing/2014/main" id="{CB4947DD-0C58-5F0F-7702-0F0C5E930DA9}"/>
              </a:ext>
            </a:extLst>
          </p:cNvPr>
          <p:cNvGraphicFramePr>
            <a:graphicFrameLocks noGrp="1"/>
          </p:cNvGraphicFramePr>
          <p:nvPr>
            <p:extLst>
              <p:ext uri="{D42A27DB-BD31-4B8C-83A1-F6EECF244321}">
                <p14:modId xmlns:p14="http://schemas.microsoft.com/office/powerpoint/2010/main" val="2034855509"/>
              </p:ext>
            </p:extLst>
          </p:nvPr>
        </p:nvGraphicFramePr>
        <p:xfrm>
          <a:off x="76200" y="1747838"/>
          <a:ext cx="8991600" cy="4503736"/>
        </p:xfrm>
        <a:graphic>
          <a:graphicData uri="http://schemas.openxmlformats.org/drawingml/2006/table">
            <a:tbl>
              <a:tblPr/>
              <a:tblGrid>
                <a:gridCol w="1123950">
                  <a:extLst>
                    <a:ext uri="{9D8B030D-6E8A-4147-A177-3AD203B41FA5}">
                      <a16:colId xmlns:a16="http://schemas.microsoft.com/office/drawing/2014/main" val="20000"/>
                    </a:ext>
                  </a:extLst>
                </a:gridCol>
                <a:gridCol w="1277938">
                  <a:extLst>
                    <a:ext uri="{9D8B030D-6E8A-4147-A177-3AD203B41FA5}">
                      <a16:colId xmlns:a16="http://schemas.microsoft.com/office/drawing/2014/main" val="20001"/>
                    </a:ext>
                  </a:extLst>
                </a:gridCol>
                <a:gridCol w="1085850">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1123950">
                  <a:extLst>
                    <a:ext uri="{9D8B030D-6E8A-4147-A177-3AD203B41FA5}">
                      <a16:colId xmlns:a16="http://schemas.microsoft.com/office/drawing/2014/main" val="20004"/>
                    </a:ext>
                  </a:extLst>
                </a:gridCol>
                <a:gridCol w="1277938">
                  <a:extLst>
                    <a:ext uri="{9D8B030D-6E8A-4147-A177-3AD203B41FA5}">
                      <a16:colId xmlns:a16="http://schemas.microsoft.com/office/drawing/2014/main" val="20005"/>
                    </a:ext>
                  </a:extLst>
                </a:gridCol>
                <a:gridCol w="1085850">
                  <a:extLst>
                    <a:ext uri="{9D8B030D-6E8A-4147-A177-3AD203B41FA5}">
                      <a16:colId xmlns:a16="http://schemas.microsoft.com/office/drawing/2014/main" val="20006"/>
                    </a:ext>
                  </a:extLst>
                </a:gridCol>
                <a:gridCol w="1008062">
                  <a:extLst>
                    <a:ext uri="{9D8B030D-6E8A-4147-A177-3AD203B41FA5}">
                      <a16:colId xmlns:a16="http://schemas.microsoft.com/office/drawing/2014/main" val="20007"/>
                    </a:ext>
                  </a:extLst>
                </a:gridCol>
              </a:tblGrid>
              <a:tr h="53042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Mercury</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    Na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13 to 95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Moon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He   </a:t>
                      </a:r>
                      <a:r>
                        <a:rPr kumimoji="0" lang="en-US" sz="1600" b="1" i="0" u="none" strike="noStrike" cap="none" normalizeH="0" baseline="0" dirty="0" err="1">
                          <a:ln>
                            <a:noFill/>
                          </a:ln>
                          <a:solidFill>
                            <a:schemeClr val="tx1"/>
                          </a:solidFill>
                          <a:effectLst/>
                          <a:latin typeface="Times New Roman" charset="0"/>
                          <a:ea typeface="ＭＳ Ｐゴシック" charset="0"/>
                          <a:cs typeface="ＭＳ Ｐゴシック" charset="0"/>
                        </a:rPr>
                        <a:t>Ar</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Na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65</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Venus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92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16</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Io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SO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-8</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Earth</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8.5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Europa</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2790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Mars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0.006v</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11</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rPr>
                        <a:t>Ganymede</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&lt; 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207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rgbClr val="0000FF"/>
                          </a:solidFill>
                          <a:effectLst/>
                          <a:latin typeface="Times New Roman" charset="0"/>
                          <a:ea typeface="ＭＳ Ｐゴシック" charset="0"/>
                          <a:cs typeface="ＭＳ Ｐゴシック" charset="0"/>
                        </a:rPr>
                        <a:t>Jupiter</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err="1">
                          <a:ln>
                            <a:noFill/>
                          </a:ln>
                          <a:solidFill>
                            <a:schemeClr val="tx1"/>
                          </a:solidFill>
                          <a:effectLst/>
                          <a:latin typeface="Times New Roman" charset="0"/>
                          <a:ea typeface="ＭＳ Ｐゴシック" charset="0"/>
                          <a:cs typeface="ＭＳ Ｐゴシック" charset="0"/>
                        </a:rPr>
                        <a:t>Callisto</a:t>
                      </a:r>
                      <a:endParaRPr kumimoji="0" lang="en-US" sz="14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CO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O</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 </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-11</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52394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Saturn</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a:t>
                      </a:r>
                      <a:endPar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+6</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47</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Titan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    </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Ar</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20</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Uranus</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Triton</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279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rgbClr val="0000FF"/>
                          </a:solidFill>
                          <a:effectLst/>
                          <a:latin typeface="Times New Roman" charset="0"/>
                          <a:ea typeface="ＭＳ Ｐゴシック" charset="0"/>
                          <a:cs typeface="ＭＳ Ｐゴシック" charset="0"/>
                        </a:rPr>
                        <a:t>Neptune</a:t>
                      </a: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2</a:t>
                      </a: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  He  CH</a:t>
                      </a:r>
                      <a:r>
                        <a:rPr kumimoji="0" lang="en-US" sz="1600" b="1" i="0" u="none" strike="noStrike" cap="none" normalizeH="0" baseline="-25000">
                          <a:ln>
                            <a:noFill/>
                          </a:ln>
                          <a:solidFill>
                            <a:schemeClr val="tx1"/>
                          </a:solidFill>
                          <a:effectLst/>
                          <a:latin typeface="Times New Roman" charset="0"/>
                          <a:ea typeface="ＭＳ Ｐゴシック" charset="0"/>
                          <a:cs typeface="ＭＳ Ｐゴシック" charset="0"/>
                        </a:rPr>
                        <a:t>4</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rgbClr val="0000FF"/>
                          </a:solidFill>
                          <a:effectLst/>
                          <a:latin typeface="Times New Roman" charset="0"/>
                          <a:ea typeface="ＭＳ Ｐゴシック" charset="0"/>
                          <a:cs typeface="ＭＳ Ｐゴシック" charset="0"/>
                        </a:rPr>
                        <a:t>+5</a:t>
                      </a:r>
                      <a:endParaRPr kumimoji="0" lang="en-US" sz="1600" b="1" i="0" u="none" strike="noStrike" cap="none" normalizeH="0" baseline="0" dirty="0">
                        <a:ln>
                          <a:noFill/>
                        </a:ln>
                        <a:solidFill>
                          <a:srgbClr val="0000FF"/>
                        </a:solidFill>
                        <a:effectLst/>
                        <a:latin typeface="Times New Roman" charset="0"/>
                        <a:ea typeface="ＭＳ Ｐゴシック" charset="0"/>
                        <a:cs typeface="ＭＳ Ｐゴシック" charset="0"/>
                      </a:endParaRP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tx1"/>
                          </a:solidFill>
                          <a:effectLst/>
                          <a:latin typeface="Times New Roman" charset="0"/>
                          <a:ea typeface="ＭＳ Ｐゴシック" charset="0"/>
                          <a:cs typeface="ＭＳ Ｐゴシック" charset="0"/>
                        </a:rPr>
                        <a:t>23</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a:ln>
                            <a:noFill/>
                          </a:ln>
                          <a:solidFill>
                            <a:schemeClr val="tx1"/>
                          </a:solidFill>
                          <a:effectLst/>
                          <a:latin typeface="Times New Roman" charset="0"/>
                          <a:ea typeface="ＭＳ Ｐゴシック" charset="0"/>
                          <a:cs typeface="ＭＳ Ｐゴシック" charset="0"/>
                        </a:rPr>
                        <a:t>Pluto</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N</a:t>
                      </a:r>
                      <a:r>
                        <a:rPr kumimoji="0" lang="en-US" sz="1600" b="1" i="0" u="none" strike="noStrike" cap="none" normalizeH="0" baseline="-25000" dirty="0">
                          <a:ln>
                            <a:noFill/>
                          </a:ln>
                          <a:solidFill>
                            <a:schemeClr val="tx1"/>
                          </a:solidFill>
                          <a:effectLst/>
                          <a:latin typeface="Times New Roman" charset="0"/>
                          <a:ea typeface="ＭＳ Ｐゴシック" charset="0"/>
                          <a:cs typeface="ＭＳ Ｐゴシック" charset="0"/>
                        </a:rPr>
                        <a:t>2</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10 </a:t>
                      </a:r>
                      <a:r>
                        <a:rPr kumimoji="0" lang="en-US" sz="1600" b="1" i="0" u="none" strike="noStrike" cap="none" normalizeH="0" baseline="30000" dirty="0">
                          <a:ln>
                            <a:noFill/>
                          </a:ln>
                          <a:solidFill>
                            <a:schemeClr val="tx1"/>
                          </a:solidFill>
                          <a:effectLst/>
                          <a:latin typeface="Times New Roman" charset="0"/>
                          <a:ea typeface="ＭＳ Ｐゴシック" charset="0"/>
                          <a:cs typeface="ＭＳ Ｐゴシック" charset="0"/>
                        </a:rPr>
                        <a:t>-5</a:t>
                      </a: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Times New Roman" charset="0"/>
                          <a:ea typeface="ＭＳ Ｐゴシック" charset="0"/>
                          <a:cs typeface="ＭＳ Ｐゴシック" charset="0"/>
                        </a:rPr>
                        <a:t>33</a:t>
                      </a: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97365" name="Text Box 89">
            <a:extLst>
              <a:ext uri="{FF2B5EF4-FFF2-40B4-BE49-F238E27FC236}">
                <a16:creationId xmlns:a16="http://schemas.microsoft.com/office/drawing/2014/main" id="{4A661216-5FA5-02CB-103F-CC5BD3D533CB}"/>
              </a:ext>
            </a:extLst>
          </p:cNvPr>
          <p:cNvSpPr txBox="1">
            <a:spLocks noChangeArrowheads="1"/>
          </p:cNvSpPr>
          <p:nvPr/>
        </p:nvSpPr>
        <p:spPr bwMode="auto">
          <a:xfrm>
            <a:off x="822325" y="822325"/>
            <a:ext cx="83534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PLANETS                                                     OTHERS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18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comp (&gt; 1%)    P (bar)      H (km)                      comp (&gt; 1%)   P (bar)       H (km)</a:t>
            </a:r>
          </a:p>
        </p:txBody>
      </p:sp>
      <p:sp>
        <p:nvSpPr>
          <p:cNvPr id="99414" name="Rectangle 1">
            <a:extLst>
              <a:ext uri="{FF2B5EF4-FFF2-40B4-BE49-F238E27FC236}">
                <a16:creationId xmlns:a16="http://schemas.microsoft.com/office/drawing/2014/main" id="{229633EF-BD16-4D5B-C988-482186F1BCDA}"/>
              </a:ext>
            </a:extLst>
          </p:cNvPr>
          <p:cNvSpPr>
            <a:spLocks noChangeArrowheads="1"/>
          </p:cNvSpPr>
          <p:nvPr/>
        </p:nvSpPr>
        <p:spPr bwMode="auto">
          <a:xfrm>
            <a:off x="3246438" y="6381750"/>
            <a:ext cx="2746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1" i="0" u="none" strike="noStrike" kern="1200" cap="none" spc="0" normalizeH="0" baseline="-2500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P</a:t>
            </a:r>
            <a:r>
              <a:rPr kumimoji="0" lang="en-US" altLang="en-US" sz="2000" b="1" i="0" u="none" strike="noStrike" kern="1200" cap="none" spc="0" normalizeH="0" baseline="0" noProof="0">
                <a:ln>
                  <a:noFill/>
                </a:ln>
                <a:solidFill>
                  <a:srgbClr val="008000"/>
                </a:solidFill>
                <a:effectLst/>
                <a:uLnTx/>
                <a:uFillTx/>
                <a:latin typeface="Times New Roman" panose="02020603050405020304" pitchFamily="18" charset="0"/>
                <a:ea typeface="ＭＳ Ｐゴシック" panose="020B0600070205080204" pitchFamily="34" charset="-128"/>
                <a:cs typeface="+mn-cs"/>
              </a:rPr>
              <a:t>(z) = kT(z) / g(z) μ m</a:t>
            </a:r>
          </a:p>
        </p:txBody>
      </p:sp>
      <p:sp>
        <p:nvSpPr>
          <p:cNvPr id="6" name="Oval 7">
            <a:extLst>
              <a:ext uri="{FF2B5EF4-FFF2-40B4-BE49-F238E27FC236}">
                <a16:creationId xmlns:a16="http://schemas.microsoft.com/office/drawing/2014/main" id="{590CDB91-DB56-558E-6954-2FE8178AF28F}"/>
              </a:ext>
            </a:extLst>
          </p:cNvPr>
          <p:cNvSpPr>
            <a:spLocks noChangeAspect="1" noChangeArrowheads="1"/>
          </p:cNvSpPr>
          <p:nvPr/>
        </p:nvSpPr>
        <p:spPr bwMode="auto">
          <a:xfrm>
            <a:off x="914400" y="2133600"/>
            <a:ext cx="1524000" cy="17526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8" name="Oval 7">
            <a:extLst>
              <a:ext uri="{FF2B5EF4-FFF2-40B4-BE49-F238E27FC236}">
                <a16:creationId xmlns:a16="http://schemas.microsoft.com/office/drawing/2014/main" id="{67DC9334-7C20-4A6B-CB9B-76759B1A20A9}"/>
              </a:ext>
            </a:extLst>
          </p:cNvPr>
          <p:cNvSpPr>
            <a:spLocks noChangeAspect="1" noChangeArrowheads="1"/>
          </p:cNvSpPr>
          <p:nvPr/>
        </p:nvSpPr>
        <p:spPr bwMode="auto">
          <a:xfrm>
            <a:off x="1066800" y="1585912"/>
            <a:ext cx="6096000" cy="700088"/>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 name="Oval 7">
            <a:extLst>
              <a:ext uri="{FF2B5EF4-FFF2-40B4-BE49-F238E27FC236}">
                <a16:creationId xmlns:a16="http://schemas.microsoft.com/office/drawing/2014/main" id="{89C495CC-C47F-480A-BC88-98504E9D41B2}"/>
              </a:ext>
            </a:extLst>
          </p:cNvPr>
          <p:cNvSpPr>
            <a:spLocks noChangeAspect="1" noChangeArrowheads="1"/>
          </p:cNvSpPr>
          <p:nvPr/>
        </p:nvSpPr>
        <p:spPr bwMode="auto">
          <a:xfrm>
            <a:off x="1111250" y="3854450"/>
            <a:ext cx="914400" cy="2286000"/>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 name="Oval 7">
            <a:extLst>
              <a:ext uri="{FF2B5EF4-FFF2-40B4-BE49-F238E27FC236}">
                <a16:creationId xmlns:a16="http://schemas.microsoft.com/office/drawing/2014/main" id="{305F46BB-C463-A5FF-9192-2AEDF121080A}"/>
              </a:ext>
            </a:extLst>
          </p:cNvPr>
          <p:cNvSpPr>
            <a:spLocks noChangeAspect="1" noChangeArrowheads="1"/>
          </p:cNvSpPr>
          <p:nvPr/>
        </p:nvSpPr>
        <p:spPr bwMode="auto">
          <a:xfrm>
            <a:off x="5638800" y="4472784"/>
            <a:ext cx="914400" cy="404016"/>
          </a:xfrm>
          <a:prstGeom prst="ellipse">
            <a:avLst/>
          </a:prstGeom>
          <a:solidFill>
            <a:srgbClr val="FF0000">
              <a:alpha val="0"/>
            </a:srgbClr>
          </a:solidFill>
          <a:ln w="38100">
            <a:solidFill>
              <a:srgbClr val="FF0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2" name="Oval 1">
            <a:extLst>
              <a:ext uri="{FF2B5EF4-FFF2-40B4-BE49-F238E27FC236}">
                <a16:creationId xmlns:a16="http://schemas.microsoft.com/office/drawing/2014/main" id="{374F10AD-9C73-22F4-F665-2C2B3F5035BC}"/>
              </a:ext>
            </a:extLst>
          </p:cNvPr>
          <p:cNvSpPr>
            <a:spLocks noChangeAspect="1" noChangeArrowheads="1"/>
          </p:cNvSpPr>
          <p:nvPr/>
        </p:nvSpPr>
        <p:spPr bwMode="auto">
          <a:xfrm>
            <a:off x="5429250" y="2205830"/>
            <a:ext cx="1428750" cy="2213770"/>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3" name="Oval 2">
            <a:extLst>
              <a:ext uri="{FF2B5EF4-FFF2-40B4-BE49-F238E27FC236}">
                <a16:creationId xmlns:a16="http://schemas.microsoft.com/office/drawing/2014/main" id="{D85FD348-BE63-9531-48CE-D19AB7FD551D}"/>
              </a:ext>
            </a:extLst>
          </p:cNvPr>
          <p:cNvSpPr>
            <a:spLocks noChangeAspect="1" noChangeArrowheads="1"/>
          </p:cNvSpPr>
          <p:nvPr/>
        </p:nvSpPr>
        <p:spPr bwMode="auto">
          <a:xfrm>
            <a:off x="5486400" y="4924425"/>
            <a:ext cx="762000" cy="1216025"/>
          </a:xfrm>
          <a:prstGeom prst="ellipse">
            <a:avLst/>
          </a:prstGeom>
          <a:solidFill>
            <a:srgbClr val="FF0000">
              <a:alpha val="0"/>
            </a:srgbClr>
          </a:solidFill>
          <a:ln w="38100">
            <a:solidFill>
              <a:srgbClr val="008000"/>
            </a:solidFill>
            <a:round/>
            <a:headEnd/>
            <a:tailEnd/>
          </a:ln>
        </p:spPr>
        <p:txBody>
          <a:bodyPr wrap="none"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20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2" grpId="0" animBg="1"/>
      <p:bldP spid="3"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9329" name="Picture 1" descr="how-clouds-are-formed_c2ab1bca-f8ca-4ef8-a977-d606a4db8989.jpg">
            <a:extLst>
              <a:ext uri="{FF2B5EF4-FFF2-40B4-BE49-F238E27FC236}">
                <a16:creationId xmlns:a16="http://schemas.microsoft.com/office/drawing/2014/main" id="{BBD1C51B-2431-327C-627F-8AA545EA064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50" y="0"/>
            <a:ext cx="121840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330" name="Rectangle 2">
            <a:extLst>
              <a:ext uri="{FF2B5EF4-FFF2-40B4-BE49-F238E27FC236}">
                <a16:creationId xmlns:a16="http://schemas.microsoft.com/office/drawing/2014/main" id="{826CC9C7-41C0-39EC-2C0D-856C91FE7C6C}"/>
              </a:ext>
            </a:extLst>
          </p:cNvPr>
          <p:cNvSpPr txBox="1">
            <a:spLocks noChangeArrowheads="1"/>
          </p:cNvSpPr>
          <p:nvPr/>
        </p:nvSpPr>
        <p:spPr bwMode="auto">
          <a:xfrm>
            <a:off x="455613" y="304800"/>
            <a:ext cx="48021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44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Clouds</a:t>
            </a:r>
          </a:p>
        </p:txBody>
      </p:sp>
      <p:sp>
        <p:nvSpPr>
          <p:cNvPr id="9" name="Text Box 4">
            <a:extLst>
              <a:ext uri="{FF2B5EF4-FFF2-40B4-BE49-F238E27FC236}">
                <a16:creationId xmlns:a16="http://schemas.microsoft.com/office/drawing/2014/main" id="{A1F0C38A-8DD2-12C2-7602-3719C8782A0E}"/>
              </a:ext>
            </a:extLst>
          </p:cNvPr>
          <p:cNvSpPr txBox="1">
            <a:spLocks noChangeArrowheads="1"/>
          </p:cNvSpPr>
          <p:nvPr/>
        </p:nvSpPr>
        <p:spPr bwMode="auto">
          <a:xfrm>
            <a:off x="236538" y="1143000"/>
            <a:ext cx="417195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form on all planets where the temp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drops below condensation point of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            gases in atmosphere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non-equilibrium conditions in atm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absorbed incoming radiation heats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can alter surface heating pattern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can block outgoing infrared photons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theoretical for Jovians!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SH </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“solution cloud” = H</a:t>
            </a:r>
            <a:r>
              <a:rPr kumimoji="0" lang="en-US" altLang="ja-JP"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O+NH</a:t>
            </a:r>
            <a:r>
              <a:rPr kumimoji="0" lang="en-US" altLang="ja-JP"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ja-JP"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 name="Rectangle 5">
            <a:extLst>
              <a:ext uri="{FF2B5EF4-FFF2-40B4-BE49-F238E27FC236}">
                <a16:creationId xmlns:a16="http://schemas.microsoft.com/office/drawing/2014/main" id="{A75BB89A-55EF-767A-0256-25AC79BC7C05}"/>
              </a:ext>
            </a:extLst>
          </p:cNvPr>
          <p:cNvSpPr>
            <a:spLocks noChangeArrowheads="1"/>
          </p:cNvSpPr>
          <p:nvPr/>
        </p:nvSpPr>
        <p:spPr bwMode="auto">
          <a:xfrm>
            <a:off x="533400" y="5438775"/>
            <a:ext cx="3119438"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30000"/>
              </a:spcBef>
              <a:spcAft>
                <a:spcPct val="0"/>
              </a:spcAft>
              <a:buClrTx/>
              <a:buSzTx/>
              <a:buFontTx/>
              <a:buNone/>
              <a:tabLst/>
              <a:defRPr/>
            </a:pP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KEY TREND:</a:t>
            </a:r>
          </a:p>
          <a:p>
            <a:pPr marL="0" marR="0" lvl="0" indent="0" algn="ctr" defTabSz="914400" rtl="0" eaLnBrk="1" fontAlgn="base" latinLnBrk="0" hangingPunct="1">
              <a:lnSpc>
                <a:spcPct val="100000"/>
              </a:lnSpc>
              <a:spcBef>
                <a:spcPct val="30000"/>
              </a:spcBef>
              <a:spcAft>
                <a:spcPct val="0"/>
              </a:spcAft>
              <a:buClrTx/>
              <a:buSzTx/>
              <a:buFontTx/>
              <a:buNone/>
              <a:tabLst/>
              <a:defRPr/>
            </a:pP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further from Sun … colder</a:t>
            </a:r>
          </a:p>
          <a:p>
            <a:pPr marL="0" marR="0" lvl="0" indent="0" algn="ctr" defTabSz="914400" rtl="0" eaLnBrk="1" fontAlgn="base" latinLnBrk="0" hangingPunct="1">
              <a:lnSpc>
                <a:spcPct val="100000"/>
              </a:lnSpc>
              <a:spcBef>
                <a:spcPct val="30000"/>
              </a:spcBef>
              <a:spcAft>
                <a:spcPct val="0"/>
              </a:spcAft>
              <a:buClrTx/>
              <a:buSzTx/>
              <a:buFontTx/>
              <a:buNone/>
              <a:tabLst/>
              <a:defRPr/>
            </a:pP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more cloud decks</a:t>
            </a:r>
          </a:p>
        </p:txBody>
      </p:sp>
      <p:sp>
        <p:nvSpPr>
          <p:cNvPr id="11" name="Text Box 3">
            <a:extLst>
              <a:ext uri="{FF2B5EF4-FFF2-40B4-BE49-F238E27FC236}">
                <a16:creationId xmlns:a16="http://schemas.microsoft.com/office/drawing/2014/main" id="{C37489A7-3395-2784-519C-8E7008C15EFD}"/>
              </a:ext>
            </a:extLst>
          </p:cNvPr>
          <p:cNvSpPr txBox="1">
            <a:spLocks noChangeArrowheads="1"/>
          </p:cNvSpPr>
          <p:nvPr/>
        </p:nvSpPr>
        <p:spPr bwMode="auto">
          <a:xfrm>
            <a:off x="4648200" y="685800"/>
            <a:ext cx="4419600" cy="6094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(sulfuric acid)</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evaporates</a:t>
            </a:r>
          </a:p>
          <a:p>
            <a:pPr marL="0" marR="0" lvl="0" indent="0" algn="l" defTabSz="914400" rtl="0" eaLnBrk="1" fontAlgn="base" latinLnBrk="0" hangingPunct="1">
              <a:lnSpc>
                <a:spcPct val="7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l" defTabSz="914400" rtl="0" eaLnBrk="1" fontAlgn="base" latinLnBrk="0" hangingPunct="1">
              <a:lnSpc>
                <a:spcPct val="7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Mars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(high, 50 km)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(low, 10 km)</a:t>
            </a:r>
          </a:p>
          <a:p>
            <a:pPr marL="0" marR="0" lvl="0" indent="0" algn="l" defTabSz="914400" rtl="0" eaLnBrk="1" fontAlgn="base" latinLnBrk="0" hangingPunct="1">
              <a:lnSpc>
                <a:spcPct val="7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Titan		hydrocarbon smog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below</a:t>
            </a:r>
          </a:p>
          <a:p>
            <a:pPr marL="0" marR="0" lvl="0" indent="0" algn="l" defTabSz="914400" rtl="0" eaLnBrk="1" fontAlgn="base" latinLnBrk="0" hangingPunct="1">
              <a:lnSpc>
                <a:spcPct val="7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Saturn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solution cloud”</a:t>
            </a:r>
          </a:p>
          <a:p>
            <a:pPr marL="0" marR="0" lvl="0" indent="0" algn="l" defTabSz="914400" rtl="0" eaLnBrk="1" fontAlgn="base" latinLnBrk="0" hangingPunct="1">
              <a:lnSpc>
                <a:spcPct val="7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Uranus		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Neptune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SH</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ja-JP"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solution cloud”</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2000"/>
                                        <p:tgtEl>
                                          <p:spTgt spid="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fade">
                                      <p:cBhvr>
                                        <p:cTn id="10" dur="2000"/>
                                        <p:tgtEl>
                                          <p:spTgt spid="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fade">
                                      <p:cBhvr>
                                        <p:cTn id="13" dur="2000"/>
                                        <p:tgtEl>
                                          <p:spTgt spid="9">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nodeType="clickEffect">
                                  <p:stCondLst>
                                    <p:cond delay="0"/>
                                  </p:stCondLst>
                                  <p:childTnLst>
                                    <p:set>
                                      <p:cBhvr>
                                        <p:cTn id="17" dur="1" fill="hold">
                                          <p:stCondLst>
                                            <p:cond delay="0"/>
                                          </p:stCondLst>
                                        </p:cTn>
                                        <p:tgtEl>
                                          <p:spTgt spid="9">
                                            <p:txEl>
                                              <p:pRg st="4" end="4"/>
                                            </p:txEl>
                                          </p:spTgt>
                                        </p:tgtEl>
                                        <p:attrNameLst>
                                          <p:attrName>style.visibility</p:attrName>
                                        </p:attrNameLst>
                                      </p:cBhvr>
                                      <p:to>
                                        <p:strVal val="visible"/>
                                      </p:to>
                                    </p:set>
                                    <p:animEffect transition="in" filter="fade">
                                      <p:cBhvr>
                                        <p:cTn id="18" dur="2000"/>
                                        <p:tgtEl>
                                          <p:spTgt spid="9">
                                            <p:txEl>
                                              <p:pRg st="4" end="4"/>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animEffect transition="in" filter="fade">
                                      <p:cBhvr>
                                        <p:cTn id="23" dur="2000"/>
                                        <p:tgtEl>
                                          <p:spTgt spid="9">
                                            <p:txEl>
                                              <p:pRg st="5" end="5"/>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0" presetClass="entr" presetSubtype="0" fill="hold" nodeType="clickEffect">
                                  <p:stCondLst>
                                    <p:cond delay="0"/>
                                  </p:stCondLst>
                                  <p:childTnLst>
                                    <p:set>
                                      <p:cBhvr>
                                        <p:cTn id="27" dur="1" fill="hold">
                                          <p:stCondLst>
                                            <p:cond delay="0"/>
                                          </p:stCondLst>
                                        </p:cTn>
                                        <p:tgtEl>
                                          <p:spTgt spid="9">
                                            <p:txEl>
                                              <p:pRg st="6" end="6"/>
                                            </p:txEl>
                                          </p:spTgt>
                                        </p:tgtEl>
                                        <p:attrNameLst>
                                          <p:attrName>style.visibility</p:attrName>
                                        </p:attrNameLst>
                                      </p:cBhvr>
                                      <p:to>
                                        <p:strVal val="visible"/>
                                      </p:to>
                                    </p:set>
                                    <p:animEffect transition="in" filter="fade">
                                      <p:cBhvr>
                                        <p:cTn id="28" dur="2000"/>
                                        <p:tgtEl>
                                          <p:spTgt spid="9">
                                            <p:txEl>
                                              <p:pRg st="6" end="6"/>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9">
                                            <p:txEl>
                                              <p:pRg st="7" end="7"/>
                                            </p:txEl>
                                          </p:spTgt>
                                        </p:tgtEl>
                                        <p:attrNameLst>
                                          <p:attrName>style.visibility</p:attrName>
                                        </p:attrNameLst>
                                      </p:cBhvr>
                                      <p:to>
                                        <p:strVal val="visible"/>
                                      </p:to>
                                    </p:set>
                                    <p:animEffect transition="in" filter="fade">
                                      <p:cBhvr>
                                        <p:cTn id="33" dur="2000"/>
                                        <p:tgtEl>
                                          <p:spTgt spid="9">
                                            <p:txEl>
                                              <p:pRg st="7" end="7"/>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0" end="0"/>
                                            </p:txEl>
                                          </p:spTgt>
                                        </p:tgtEl>
                                        <p:attrNameLst>
                                          <p:attrName>style.visibility</p:attrName>
                                        </p:attrNameLst>
                                      </p:cBhvr>
                                      <p:to>
                                        <p:strVal val="visible"/>
                                      </p:to>
                                    </p:set>
                                    <p:animEffect transition="in" filter="fade">
                                      <p:cBhvr>
                                        <p:cTn id="38" dur="2000"/>
                                        <p:tgtEl>
                                          <p:spTgt spid="11">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xEl>
                                              <p:pRg st="1" end="1"/>
                                            </p:txEl>
                                          </p:spTgt>
                                        </p:tgtEl>
                                        <p:attrNameLst>
                                          <p:attrName>style.visibility</p:attrName>
                                        </p:attrNameLst>
                                      </p:cBhvr>
                                      <p:to>
                                        <p:strVal val="visible"/>
                                      </p:to>
                                    </p:set>
                                    <p:animEffect transition="in" filter="fade">
                                      <p:cBhvr>
                                        <p:cTn id="41" dur="2000"/>
                                        <p:tgtEl>
                                          <p:spTgt spid="11">
                                            <p:txEl>
                                              <p:pRg st="1" end="1"/>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11">
                                            <p:txEl>
                                              <p:pRg st="3" end="3"/>
                                            </p:txEl>
                                          </p:spTgt>
                                        </p:tgtEl>
                                        <p:attrNameLst>
                                          <p:attrName>style.visibility</p:attrName>
                                        </p:attrNameLst>
                                      </p:cBhvr>
                                      <p:to>
                                        <p:strVal val="visible"/>
                                      </p:to>
                                    </p:set>
                                    <p:animEffect transition="in" filter="fade">
                                      <p:cBhvr>
                                        <p:cTn id="46" dur="2000"/>
                                        <p:tgtEl>
                                          <p:spTgt spid="11">
                                            <p:txEl>
                                              <p:pRg st="3" end="3"/>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xEl>
                                              <p:pRg st="5" end="5"/>
                                            </p:txEl>
                                          </p:spTgt>
                                        </p:tgtEl>
                                        <p:attrNameLst>
                                          <p:attrName>style.visibility</p:attrName>
                                        </p:attrNameLst>
                                      </p:cBhvr>
                                      <p:to>
                                        <p:strVal val="visible"/>
                                      </p:to>
                                    </p:set>
                                    <p:animEffect transition="in" filter="fade">
                                      <p:cBhvr>
                                        <p:cTn id="51" dur="2000"/>
                                        <p:tgtEl>
                                          <p:spTgt spid="11">
                                            <p:txEl>
                                              <p:pRg st="5" end="5"/>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xEl>
                                              <p:pRg st="6" end="6"/>
                                            </p:txEl>
                                          </p:spTgt>
                                        </p:tgtEl>
                                        <p:attrNameLst>
                                          <p:attrName>style.visibility</p:attrName>
                                        </p:attrNameLst>
                                      </p:cBhvr>
                                      <p:to>
                                        <p:strVal val="visible"/>
                                      </p:to>
                                    </p:set>
                                    <p:animEffect transition="in" filter="fade">
                                      <p:cBhvr>
                                        <p:cTn id="54" dur="2000"/>
                                        <p:tgtEl>
                                          <p:spTgt spid="11">
                                            <p:txEl>
                                              <p:pRg st="6" end="6"/>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0" presetClass="entr" presetSubtype="0" fill="hold" nodeType="clickEffect">
                                  <p:stCondLst>
                                    <p:cond delay="0"/>
                                  </p:stCondLst>
                                  <p:childTnLst>
                                    <p:set>
                                      <p:cBhvr>
                                        <p:cTn id="58" dur="1" fill="hold">
                                          <p:stCondLst>
                                            <p:cond delay="0"/>
                                          </p:stCondLst>
                                        </p:cTn>
                                        <p:tgtEl>
                                          <p:spTgt spid="11">
                                            <p:txEl>
                                              <p:pRg st="8" end="8"/>
                                            </p:txEl>
                                          </p:spTgt>
                                        </p:tgtEl>
                                        <p:attrNameLst>
                                          <p:attrName>style.visibility</p:attrName>
                                        </p:attrNameLst>
                                      </p:cBhvr>
                                      <p:to>
                                        <p:strVal val="visible"/>
                                      </p:to>
                                    </p:set>
                                    <p:animEffect transition="in" filter="fade">
                                      <p:cBhvr>
                                        <p:cTn id="59" dur="2000"/>
                                        <p:tgtEl>
                                          <p:spTgt spid="11">
                                            <p:txEl>
                                              <p:pRg st="8" end="8"/>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11">
                                            <p:txEl>
                                              <p:pRg st="9" end="9"/>
                                            </p:txEl>
                                          </p:spTgt>
                                        </p:tgtEl>
                                        <p:attrNameLst>
                                          <p:attrName>style.visibility</p:attrName>
                                        </p:attrNameLst>
                                      </p:cBhvr>
                                      <p:to>
                                        <p:strVal val="visible"/>
                                      </p:to>
                                    </p:set>
                                    <p:animEffect transition="in" filter="fade">
                                      <p:cBhvr>
                                        <p:cTn id="62" dur="2000"/>
                                        <p:tgtEl>
                                          <p:spTgt spid="11">
                                            <p:txEl>
                                              <p:pRg st="9" end="9"/>
                                            </p:txEl>
                                          </p:spTgt>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0" presetClass="entr" presetSubtype="0" fill="hold" nodeType="clickEffect">
                                  <p:stCondLst>
                                    <p:cond delay="0"/>
                                  </p:stCondLst>
                                  <p:childTnLst>
                                    <p:set>
                                      <p:cBhvr>
                                        <p:cTn id="66" dur="1" fill="hold">
                                          <p:stCondLst>
                                            <p:cond delay="0"/>
                                          </p:stCondLst>
                                        </p:cTn>
                                        <p:tgtEl>
                                          <p:spTgt spid="9">
                                            <p:txEl>
                                              <p:pRg st="9" end="9"/>
                                            </p:txEl>
                                          </p:spTgt>
                                        </p:tgtEl>
                                        <p:attrNameLst>
                                          <p:attrName>style.visibility</p:attrName>
                                        </p:attrNameLst>
                                      </p:cBhvr>
                                      <p:to>
                                        <p:strVal val="visible"/>
                                      </p:to>
                                    </p:set>
                                    <p:animEffect transition="in" filter="fade">
                                      <p:cBhvr>
                                        <p:cTn id="67" dur="2000"/>
                                        <p:tgtEl>
                                          <p:spTgt spid="9">
                                            <p:txEl>
                                              <p:pRg st="9" end="9"/>
                                            </p:txEl>
                                          </p:spTgt>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0" presetClass="entr" presetSubtype="0" fill="hold" nodeType="clickEffect">
                                  <p:stCondLst>
                                    <p:cond delay="0"/>
                                  </p:stCondLst>
                                  <p:childTnLst>
                                    <p:set>
                                      <p:cBhvr>
                                        <p:cTn id="71" dur="1" fill="hold">
                                          <p:stCondLst>
                                            <p:cond delay="0"/>
                                          </p:stCondLst>
                                        </p:cTn>
                                        <p:tgtEl>
                                          <p:spTgt spid="11">
                                            <p:txEl>
                                              <p:pRg st="11" end="11"/>
                                            </p:txEl>
                                          </p:spTgt>
                                        </p:tgtEl>
                                        <p:attrNameLst>
                                          <p:attrName>style.visibility</p:attrName>
                                        </p:attrNameLst>
                                      </p:cBhvr>
                                      <p:to>
                                        <p:strVal val="visible"/>
                                      </p:to>
                                    </p:set>
                                    <p:animEffect transition="in" filter="fade">
                                      <p:cBhvr>
                                        <p:cTn id="72" dur="2000"/>
                                        <p:tgtEl>
                                          <p:spTgt spid="11">
                                            <p:txEl>
                                              <p:pRg st="11" end="11"/>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11">
                                            <p:txEl>
                                              <p:pRg st="12" end="12"/>
                                            </p:txEl>
                                          </p:spTgt>
                                        </p:tgtEl>
                                        <p:attrNameLst>
                                          <p:attrName>style.visibility</p:attrName>
                                        </p:attrNameLst>
                                      </p:cBhvr>
                                      <p:to>
                                        <p:strVal val="visible"/>
                                      </p:to>
                                    </p:set>
                                    <p:animEffect transition="in" filter="fade">
                                      <p:cBhvr>
                                        <p:cTn id="75" dur="2000"/>
                                        <p:tgtEl>
                                          <p:spTgt spid="11">
                                            <p:txEl>
                                              <p:pRg st="12" end="12"/>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11">
                                            <p:txEl>
                                              <p:pRg st="13" end="13"/>
                                            </p:txEl>
                                          </p:spTgt>
                                        </p:tgtEl>
                                        <p:attrNameLst>
                                          <p:attrName>style.visibility</p:attrName>
                                        </p:attrNameLst>
                                      </p:cBhvr>
                                      <p:to>
                                        <p:strVal val="visible"/>
                                      </p:to>
                                    </p:set>
                                    <p:animEffect transition="in" filter="fade">
                                      <p:cBhvr>
                                        <p:cTn id="78" dur="2000"/>
                                        <p:tgtEl>
                                          <p:spTgt spid="11">
                                            <p:txEl>
                                              <p:pRg st="13" end="13"/>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11">
                                            <p:txEl>
                                              <p:pRg st="14" end="14"/>
                                            </p:txEl>
                                          </p:spTgt>
                                        </p:tgtEl>
                                        <p:attrNameLst>
                                          <p:attrName>style.visibility</p:attrName>
                                        </p:attrNameLst>
                                      </p:cBhvr>
                                      <p:to>
                                        <p:strVal val="visible"/>
                                      </p:to>
                                    </p:set>
                                    <p:animEffect transition="in" filter="fade">
                                      <p:cBhvr>
                                        <p:cTn id="81" dur="2000"/>
                                        <p:tgtEl>
                                          <p:spTgt spid="11">
                                            <p:txEl>
                                              <p:pRg st="14" end="14"/>
                                            </p:txEl>
                                          </p:spTgt>
                                        </p:tgtEl>
                                      </p:cBhvr>
                                    </p:animEffect>
                                  </p:childTnLst>
                                </p:cTn>
                              </p:par>
                            </p:childTnLst>
                          </p:cTn>
                        </p:par>
                      </p:childTnLst>
                    </p:cTn>
                  </p:par>
                  <p:par>
                    <p:cTn id="82" fill="hold" nodeType="clickPar">
                      <p:stCondLst>
                        <p:cond delay="indefinite"/>
                      </p:stCondLst>
                      <p:childTnLst>
                        <p:par>
                          <p:cTn id="83" fill="hold" nodeType="withGroup">
                            <p:stCondLst>
                              <p:cond delay="0"/>
                            </p:stCondLst>
                            <p:childTnLst>
                              <p:par>
                                <p:cTn id="84" presetID="10" presetClass="entr" presetSubtype="0" fill="hold" nodeType="clickEffect">
                                  <p:stCondLst>
                                    <p:cond delay="0"/>
                                  </p:stCondLst>
                                  <p:childTnLst>
                                    <p:set>
                                      <p:cBhvr>
                                        <p:cTn id="85" dur="1" fill="hold">
                                          <p:stCondLst>
                                            <p:cond delay="0"/>
                                          </p:stCondLst>
                                        </p:cTn>
                                        <p:tgtEl>
                                          <p:spTgt spid="9">
                                            <p:txEl>
                                              <p:pRg st="11" end="11"/>
                                            </p:txEl>
                                          </p:spTgt>
                                        </p:tgtEl>
                                        <p:attrNameLst>
                                          <p:attrName>style.visibility</p:attrName>
                                        </p:attrNameLst>
                                      </p:cBhvr>
                                      <p:to>
                                        <p:strVal val="visible"/>
                                      </p:to>
                                    </p:set>
                                    <p:animEffect transition="in" filter="fade">
                                      <p:cBhvr>
                                        <p:cTn id="86" dur="2000"/>
                                        <p:tgtEl>
                                          <p:spTgt spid="9">
                                            <p:txEl>
                                              <p:pRg st="11" end="11"/>
                                            </p:txEl>
                                          </p:spTgt>
                                        </p:tgtEl>
                                      </p:cBhvr>
                                    </p:animEffect>
                                  </p:childTnLst>
                                </p:cTn>
                              </p:par>
                            </p:childTnLst>
                          </p:cTn>
                        </p:par>
                      </p:childTnLst>
                    </p:cTn>
                  </p:par>
                  <p:par>
                    <p:cTn id="87" fill="hold" nodeType="clickPar">
                      <p:stCondLst>
                        <p:cond delay="indefinite"/>
                      </p:stCondLst>
                      <p:childTnLst>
                        <p:par>
                          <p:cTn id="88" fill="hold" nodeType="withGroup">
                            <p:stCondLst>
                              <p:cond delay="0"/>
                            </p:stCondLst>
                            <p:childTnLst>
                              <p:par>
                                <p:cTn id="89" presetID="10" presetClass="entr" presetSubtype="0" fill="hold" nodeType="clickEffect">
                                  <p:stCondLst>
                                    <p:cond delay="0"/>
                                  </p:stCondLst>
                                  <p:childTnLst>
                                    <p:set>
                                      <p:cBhvr>
                                        <p:cTn id="90" dur="1" fill="hold">
                                          <p:stCondLst>
                                            <p:cond delay="0"/>
                                          </p:stCondLst>
                                        </p:cTn>
                                        <p:tgtEl>
                                          <p:spTgt spid="9">
                                            <p:txEl>
                                              <p:pRg st="12" end="12"/>
                                            </p:txEl>
                                          </p:spTgt>
                                        </p:tgtEl>
                                        <p:attrNameLst>
                                          <p:attrName>style.visibility</p:attrName>
                                        </p:attrNameLst>
                                      </p:cBhvr>
                                      <p:to>
                                        <p:strVal val="visible"/>
                                      </p:to>
                                    </p:set>
                                    <p:animEffect transition="in" filter="fade">
                                      <p:cBhvr>
                                        <p:cTn id="91" dur="2000"/>
                                        <p:tgtEl>
                                          <p:spTgt spid="9">
                                            <p:txEl>
                                              <p:pRg st="12" end="12"/>
                                            </p:txEl>
                                          </p:spTgt>
                                        </p:tgtEl>
                                      </p:cBhvr>
                                    </p:animEffect>
                                  </p:childTnLst>
                                </p:cTn>
                              </p:par>
                            </p:childTnLst>
                          </p:cTn>
                        </p:par>
                      </p:childTnLst>
                    </p:cTn>
                  </p:par>
                  <p:par>
                    <p:cTn id="92" fill="hold" nodeType="clickPar">
                      <p:stCondLst>
                        <p:cond delay="indefinite"/>
                      </p:stCondLst>
                      <p:childTnLst>
                        <p:par>
                          <p:cTn id="93" fill="hold" nodeType="withGroup">
                            <p:stCondLst>
                              <p:cond delay="0"/>
                            </p:stCondLst>
                            <p:childTnLst>
                              <p:par>
                                <p:cTn id="94" presetID="10" presetClass="entr" presetSubtype="0" fill="hold" nodeType="clickEffect">
                                  <p:stCondLst>
                                    <p:cond delay="0"/>
                                  </p:stCondLst>
                                  <p:childTnLst>
                                    <p:set>
                                      <p:cBhvr>
                                        <p:cTn id="95" dur="1" fill="hold">
                                          <p:stCondLst>
                                            <p:cond delay="0"/>
                                          </p:stCondLst>
                                        </p:cTn>
                                        <p:tgtEl>
                                          <p:spTgt spid="11">
                                            <p:txEl>
                                              <p:pRg st="16" end="16"/>
                                            </p:txEl>
                                          </p:spTgt>
                                        </p:tgtEl>
                                        <p:attrNameLst>
                                          <p:attrName>style.visibility</p:attrName>
                                        </p:attrNameLst>
                                      </p:cBhvr>
                                      <p:to>
                                        <p:strVal val="visible"/>
                                      </p:to>
                                    </p:set>
                                    <p:animEffect transition="in" filter="fade">
                                      <p:cBhvr>
                                        <p:cTn id="96" dur="2000"/>
                                        <p:tgtEl>
                                          <p:spTgt spid="11">
                                            <p:txEl>
                                              <p:pRg st="16" end="16"/>
                                            </p:txEl>
                                          </p:spTgt>
                                        </p:tgtEl>
                                      </p:cBhvr>
                                    </p:animEffect>
                                  </p:childTnLst>
                                </p:cTn>
                              </p:par>
                              <p:par>
                                <p:cTn id="97" presetID="10" presetClass="entr" presetSubtype="0" fill="hold" nodeType="withEffect">
                                  <p:stCondLst>
                                    <p:cond delay="0"/>
                                  </p:stCondLst>
                                  <p:childTnLst>
                                    <p:set>
                                      <p:cBhvr>
                                        <p:cTn id="98" dur="1" fill="hold">
                                          <p:stCondLst>
                                            <p:cond delay="0"/>
                                          </p:stCondLst>
                                        </p:cTn>
                                        <p:tgtEl>
                                          <p:spTgt spid="11">
                                            <p:txEl>
                                              <p:pRg st="17" end="17"/>
                                            </p:txEl>
                                          </p:spTgt>
                                        </p:tgtEl>
                                        <p:attrNameLst>
                                          <p:attrName>style.visibility</p:attrName>
                                        </p:attrNameLst>
                                      </p:cBhvr>
                                      <p:to>
                                        <p:strVal val="visible"/>
                                      </p:to>
                                    </p:set>
                                    <p:animEffect transition="in" filter="fade">
                                      <p:cBhvr>
                                        <p:cTn id="99" dur="2000"/>
                                        <p:tgtEl>
                                          <p:spTgt spid="11">
                                            <p:txEl>
                                              <p:pRg st="17" end="17"/>
                                            </p:txEl>
                                          </p:spTgt>
                                        </p:tgtEl>
                                      </p:cBhvr>
                                    </p:animEffect>
                                  </p:childTnLst>
                                </p:cTn>
                              </p:par>
                              <p:par>
                                <p:cTn id="100" presetID="10" presetClass="entr" presetSubtype="0" fill="hold" nodeType="withEffect">
                                  <p:stCondLst>
                                    <p:cond delay="0"/>
                                  </p:stCondLst>
                                  <p:childTnLst>
                                    <p:set>
                                      <p:cBhvr>
                                        <p:cTn id="101" dur="1" fill="hold">
                                          <p:stCondLst>
                                            <p:cond delay="0"/>
                                          </p:stCondLst>
                                        </p:cTn>
                                        <p:tgtEl>
                                          <p:spTgt spid="11">
                                            <p:txEl>
                                              <p:pRg st="18" end="18"/>
                                            </p:txEl>
                                          </p:spTgt>
                                        </p:tgtEl>
                                        <p:attrNameLst>
                                          <p:attrName>style.visibility</p:attrName>
                                        </p:attrNameLst>
                                      </p:cBhvr>
                                      <p:to>
                                        <p:strVal val="visible"/>
                                      </p:to>
                                    </p:set>
                                    <p:animEffect transition="in" filter="fade">
                                      <p:cBhvr>
                                        <p:cTn id="102" dur="2000"/>
                                        <p:tgtEl>
                                          <p:spTgt spid="11">
                                            <p:txEl>
                                              <p:pRg st="18" end="18"/>
                                            </p:txEl>
                                          </p:spTgt>
                                        </p:tgtEl>
                                      </p:cBhvr>
                                    </p:animEffect>
                                  </p:childTnLst>
                                </p:cTn>
                              </p:par>
                              <p:par>
                                <p:cTn id="103" presetID="10" presetClass="entr" presetSubtype="0" fill="hold" nodeType="withEffect">
                                  <p:stCondLst>
                                    <p:cond delay="0"/>
                                  </p:stCondLst>
                                  <p:childTnLst>
                                    <p:set>
                                      <p:cBhvr>
                                        <p:cTn id="104" dur="1" fill="hold">
                                          <p:stCondLst>
                                            <p:cond delay="0"/>
                                          </p:stCondLst>
                                        </p:cTn>
                                        <p:tgtEl>
                                          <p:spTgt spid="11">
                                            <p:txEl>
                                              <p:pRg st="19" end="19"/>
                                            </p:txEl>
                                          </p:spTgt>
                                        </p:tgtEl>
                                        <p:attrNameLst>
                                          <p:attrName>style.visibility</p:attrName>
                                        </p:attrNameLst>
                                      </p:cBhvr>
                                      <p:to>
                                        <p:strVal val="visible"/>
                                      </p:to>
                                    </p:set>
                                    <p:animEffect transition="in" filter="fade">
                                      <p:cBhvr>
                                        <p:cTn id="105" dur="2000"/>
                                        <p:tgtEl>
                                          <p:spTgt spid="11">
                                            <p:txEl>
                                              <p:pRg st="19" end="19"/>
                                            </p:txEl>
                                          </p:spTgt>
                                        </p:tgtEl>
                                      </p:cBhvr>
                                    </p:animEffect>
                                  </p:childTnLst>
                                </p:cTn>
                              </p:par>
                              <p:par>
                                <p:cTn id="106" presetID="10" presetClass="entr" presetSubtype="0" fill="hold" nodeType="withEffect">
                                  <p:stCondLst>
                                    <p:cond delay="0"/>
                                  </p:stCondLst>
                                  <p:childTnLst>
                                    <p:set>
                                      <p:cBhvr>
                                        <p:cTn id="107" dur="1" fill="hold">
                                          <p:stCondLst>
                                            <p:cond delay="0"/>
                                          </p:stCondLst>
                                        </p:cTn>
                                        <p:tgtEl>
                                          <p:spTgt spid="11">
                                            <p:txEl>
                                              <p:pRg st="20" end="20"/>
                                            </p:txEl>
                                          </p:spTgt>
                                        </p:tgtEl>
                                        <p:attrNameLst>
                                          <p:attrName>style.visibility</p:attrName>
                                        </p:attrNameLst>
                                      </p:cBhvr>
                                      <p:to>
                                        <p:strVal val="visible"/>
                                      </p:to>
                                    </p:set>
                                    <p:animEffect transition="in" filter="fade">
                                      <p:cBhvr>
                                        <p:cTn id="108" dur="2000"/>
                                        <p:tgtEl>
                                          <p:spTgt spid="11">
                                            <p:txEl>
                                              <p:pRg st="20" end="20"/>
                                            </p:txEl>
                                          </p:spTgt>
                                        </p:tgtEl>
                                      </p:cBhvr>
                                    </p:animEffect>
                                  </p:childTnLst>
                                </p:cTn>
                              </p:par>
                            </p:childTnLst>
                          </p:cTn>
                        </p:par>
                      </p:childTnLst>
                    </p:cTn>
                  </p:par>
                  <p:par>
                    <p:cTn id="109" fill="hold" nodeType="clickPar">
                      <p:stCondLst>
                        <p:cond delay="indefinite"/>
                      </p:stCondLst>
                      <p:childTnLst>
                        <p:par>
                          <p:cTn id="110" fill="hold" nodeType="withGroup">
                            <p:stCondLst>
                              <p:cond delay="0"/>
                            </p:stCondLst>
                            <p:childTnLst>
                              <p:par>
                                <p:cTn id="111" presetID="10" presetClass="entr" presetSubtype="0" fill="hold" nodeType="clickEffect">
                                  <p:stCondLst>
                                    <p:cond delay="0"/>
                                  </p:stCondLst>
                                  <p:childTnLst>
                                    <p:set>
                                      <p:cBhvr>
                                        <p:cTn id="112" dur="1" fill="hold">
                                          <p:stCondLst>
                                            <p:cond delay="0"/>
                                          </p:stCondLst>
                                        </p:cTn>
                                        <p:tgtEl>
                                          <p:spTgt spid="10">
                                            <p:txEl>
                                              <p:pRg st="0" end="0"/>
                                            </p:txEl>
                                          </p:spTgt>
                                        </p:tgtEl>
                                        <p:attrNameLst>
                                          <p:attrName>style.visibility</p:attrName>
                                        </p:attrNameLst>
                                      </p:cBhvr>
                                      <p:to>
                                        <p:strVal val="visible"/>
                                      </p:to>
                                    </p:set>
                                    <p:animEffect transition="in" filter="fade">
                                      <p:cBhvr>
                                        <p:cTn id="113" dur="2000"/>
                                        <p:tgtEl>
                                          <p:spTgt spid="10">
                                            <p:txEl>
                                              <p:pRg st="0" end="0"/>
                                            </p:txEl>
                                          </p:spTgt>
                                        </p:tgtEl>
                                      </p:cBhvr>
                                    </p:animEffect>
                                  </p:childTnLst>
                                </p:cTn>
                              </p:par>
                              <p:par>
                                <p:cTn id="114" presetID="10" presetClass="entr" presetSubtype="0" fill="hold" nodeType="withEffect">
                                  <p:stCondLst>
                                    <p:cond delay="0"/>
                                  </p:stCondLst>
                                  <p:childTnLst>
                                    <p:set>
                                      <p:cBhvr>
                                        <p:cTn id="115" dur="1" fill="hold">
                                          <p:stCondLst>
                                            <p:cond delay="0"/>
                                          </p:stCondLst>
                                        </p:cTn>
                                        <p:tgtEl>
                                          <p:spTgt spid="10">
                                            <p:txEl>
                                              <p:pRg st="1" end="1"/>
                                            </p:txEl>
                                          </p:spTgt>
                                        </p:tgtEl>
                                        <p:attrNameLst>
                                          <p:attrName>style.visibility</p:attrName>
                                        </p:attrNameLst>
                                      </p:cBhvr>
                                      <p:to>
                                        <p:strVal val="visible"/>
                                      </p:to>
                                    </p:set>
                                    <p:animEffect transition="in" filter="fade">
                                      <p:cBhvr>
                                        <p:cTn id="116" dur="2000"/>
                                        <p:tgtEl>
                                          <p:spTgt spid="10">
                                            <p:txEl>
                                              <p:pRg st="1" end="1"/>
                                            </p:txEl>
                                          </p:spTgt>
                                        </p:tgtEl>
                                      </p:cBhvr>
                                    </p:animEffect>
                                  </p:childTnLst>
                                </p:cTn>
                              </p:par>
                              <p:par>
                                <p:cTn id="117" presetID="10" presetClass="entr" presetSubtype="0" fill="hold" nodeType="withEffect">
                                  <p:stCondLst>
                                    <p:cond delay="0"/>
                                  </p:stCondLst>
                                  <p:childTnLst>
                                    <p:set>
                                      <p:cBhvr>
                                        <p:cTn id="118" dur="1" fill="hold">
                                          <p:stCondLst>
                                            <p:cond delay="0"/>
                                          </p:stCondLst>
                                        </p:cTn>
                                        <p:tgtEl>
                                          <p:spTgt spid="10">
                                            <p:txEl>
                                              <p:pRg st="2" end="2"/>
                                            </p:txEl>
                                          </p:spTgt>
                                        </p:tgtEl>
                                        <p:attrNameLst>
                                          <p:attrName>style.visibility</p:attrName>
                                        </p:attrNameLst>
                                      </p:cBhvr>
                                      <p:to>
                                        <p:strVal val="visible"/>
                                      </p:to>
                                    </p:set>
                                    <p:animEffect transition="in" filter="fade">
                                      <p:cBhvr>
                                        <p:cTn id="119" dur="20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Box 1">
            <a:extLst>
              <a:ext uri="{FF2B5EF4-FFF2-40B4-BE49-F238E27FC236}">
                <a16:creationId xmlns:a16="http://schemas.microsoft.com/office/drawing/2014/main" id="{CEA4365E-7DDA-8EAC-4DFB-E75F7E5BE793}"/>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E2FC5A43-C5FD-992A-C533-9647A3C58834}"/>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Seasonal Forcing at Neptune</a:t>
            </a:r>
          </a:p>
        </p:txBody>
      </p:sp>
      <p:sp>
        <p:nvSpPr>
          <p:cNvPr id="91138" name="Rectangle 6">
            <a:extLst>
              <a:ext uri="{FF2B5EF4-FFF2-40B4-BE49-F238E27FC236}">
                <a16:creationId xmlns:a16="http://schemas.microsoft.com/office/drawing/2014/main" id="{F7D54A16-2FB0-4FF2-FB6F-9E0322942B69}"/>
              </a:ext>
            </a:extLst>
          </p:cNvPr>
          <p:cNvSpPr>
            <a:spLocks noChangeArrowheads="1"/>
          </p:cNvSpPr>
          <p:nvPr/>
        </p:nvSpPr>
        <p:spPr bwMode="auto">
          <a:xfrm>
            <a:off x="6672263" y="6324600"/>
            <a:ext cx="2344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Aplin &amp; Harrison 2016</a:t>
            </a:r>
          </a:p>
        </p:txBody>
      </p:sp>
      <p:pic>
        <p:nvPicPr>
          <p:cNvPr id="91139" name="Picture 1" descr="Screen Shot 2018-09-19 at 9.36.23 PM.png">
            <a:extLst>
              <a:ext uri="{FF2B5EF4-FFF2-40B4-BE49-F238E27FC236}">
                <a16:creationId xmlns:a16="http://schemas.microsoft.com/office/drawing/2014/main" id="{D3A177CC-8E9B-25F6-401F-38280AFF6C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38200"/>
            <a:ext cx="6653213"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0E9B82E2-B59B-CED6-6CD4-4F7A341C7050}"/>
              </a:ext>
            </a:extLst>
          </p:cNvPr>
          <p:cNvSpPr txBox="1">
            <a:spLocks noChangeArrowheads="1"/>
          </p:cNvSpPr>
          <p:nvPr/>
        </p:nvSpPr>
        <p:spPr bwMode="auto">
          <a:xfrm>
            <a:off x="5791200" y="304800"/>
            <a:ext cx="34290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atmospheric aerosols created</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165 yr cycle</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UV photons: 11 yr cycle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Galactic cosmic rays: 1-2 yr cycle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20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2000"/>
                                        <p:tgtEl>
                                          <p:spTgt spid="7">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Effect transition="in" filter="fade">
                                      <p:cBhvr>
                                        <p:cTn id="15" dur="2000"/>
                                        <p:tgtEl>
                                          <p:spTgt spid="7">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
                                            <p:txEl>
                                              <p:pRg st="8" end="8"/>
                                            </p:txEl>
                                          </p:spTgt>
                                        </p:tgtEl>
                                        <p:attrNameLst>
                                          <p:attrName>style.visibility</p:attrName>
                                        </p:attrNameLst>
                                      </p:cBhvr>
                                      <p:to>
                                        <p:strVal val="visible"/>
                                      </p:to>
                                    </p:set>
                                    <p:animEffect transition="in" filter="fade">
                                      <p:cBhvr>
                                        <p:cTn id="18" dur="20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8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9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7343</TotalTime>
  <Words>3432</Words>
  <Application>Microsoft Macintosh PowerPoint</Application>
  <PresentationFormat>On-screen Show (4:3)</PresentationFormat>
  <Paragraphs>534</Paragraphs>
  <Slides>36</Slides>
  <Notes>36</Notes>
  <HiddenSlides>0</HiddenSlides>
  <MMClips>1</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36</vt:i4>
      </vt:variant>
    </vt:vector>
  </HeadingPairs>
  <TitlesOfParts>
    <vt:vector size="46" baseType="lpstr">
      <vt:lpstr>ＭＳ Ｐゴシック</vt:lpstr>
      <vt:lpstr>AGaramond, Garamond, Times New </vt:lpstr>
      <vt:lpstr>Arial</vt:lpstr>
      <vt:lpstr>Times New Roman</vt:lpstr>
      <vt:lpstr>Univers Std 57 Condensed, Arial</vt:lpstr>
      <vt:lpstr>Default Design</vt:lpstr>
      <vt:lpstr>5_Default Design</vt:lpstr>
      <vt:lpstr>4_Default Design</vt:lpstr>
      <vt:lpstr>8_Default Design</vt:lpstr>
      <vt:lpstr>9_Default Design</vt:lpstr>
      <vt:lpstr>PowerPoint Presentation</vt:lpstr>
      <vt:lpstr>PowerPoint Presentation</vt:lpstr>
      <vt:lpstr>Planetary Sciences Project</vt:lpstr>
      <vt:lpstr>Solar System Explorers: 01 OCT</vt:lpstr>
      <vt:lpstr>PowerPoint Presentation</vt:lpstr>
      <vt:lpstr>PowerPoint Presentation</vt:lpstr>
      <vt:lpstr>Jupiter</vt:lpstr>
      <vt:lpstr>PowerPoint Presentation</vt:lpstr>
      <vt:lpstr>PowerPoint Presentation</vt:lpstr>
      <vt:lpstr>Jupiter</vt:lpstr>
      <vt:lpstr>Jupiter</vt:lpstr>
      <vt:lpstr>Galileo Probe into Jupiter</vt:lpstr>
      <vt:lpstr>Jupiter</vt:lpstr>
      <vt:lpstr>Jupiter</vt:lpstr>
      <vt:lpstr>Saturn</vt:lpstr>
      <vt:lpstr>Saturn’s North Pole</vt:lpstr>
      <vt:lpstr>Saturn’s Polar Vortex</vt:lpstr>
      <vt:lpstr>Weather: Jovians</vt:lpstr>
      <vt:lpstr>Jupiter vs. Saturn: pressure</vt:lpstr>
      <vt:lpstr>Jupiter vs. Saturn: height</vt:lpstr>
      <vt:lpstr>Wind Speeds</vt:lpstr>
      <vt:lpstr>Cassini Grand Finale</vt:lpstr>
      <vt:lpstr>Neptune and Uranus</vt:lpstr>
      <vt:lpstr>Ice Giant Structure</vt:lpstr>
      <vt:lpstr>PowerPoint Presentation</vt:lpstr>
      <vt:lpstr>PowerPoint Presentation</vt:lpstr>
      <vt:lpstr>Seasonal Forcing at Neptune</vt:lpstr>
      <vt:lpstr>Jovian Compositions</vt:lpstr>
      <vt:lpstr>Jovian Atm Highlights</vt:lpstr>
      <vt:lpstr>Tenuous Atmospheres</vt:lpstr>
      <vt:lpstr>Sputtering +</vt:lpstr>
      <vt:lpstr>Tenuous Atmospheres</vt:lpstr>
      <vt:lpstr>16 Atmospheres</vt:lpstr>
      <vt:lpstr>PowerPoint Presentation</vt:lpstr>
      <vt:lpstr>PowerPoint Presentation</vt:lpstr>
      <vt:lpstr>Seasonal Forcing at Neptune</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260</cp:revision>
  <cp:lastPrinted>2015-02-17T17:34:35Z</cp:lastPrinted>
  <dcterms:created xsi:type="dcterms:W3CDTF">2012-02-16T16:01:06Z</dcterms:created>
  <dcterms:modified xsi:type="dcterms:W3CDTF">2026-10-01T03:36:50Z</dcterms:modified>
</cp:coreProperties>
</file>