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3" r:id="rId2"/>
  </p:sldMasterIdLst>
  <p:notesMasterIdLst>
    <p:notesMasterId r:id="rId27"/>
  </p:notesMasterIdLst>
  <p:handoutMasterIdLst>
    <p:handoutMasterId r:id="rId28"/>
  </p:handoutMasterIdLst>
  <p:sldIdLst>
    <p:sldId id="451" r:id="rId3"/>
    <p:sldId id="465" r:id="rId4"/>
    <p:sldId id="546" r:id="rId5"/>
    <p:sldId id="440" r:id="rId6"/>
    <p:sldId id="433" r:id="rId7"/>
    <p:sldId id="434" r:id="rId8"/>
    <p:sldId id="435" r:id="rId9"/>
    <p:sldId id="436" r:id="rId10"/>
    <p:sldId id="498" r:id="rId11"/>
    <p:sldId id="499" r:id="rId12"/>
    <p:sldId id="500" r:id="rId13"/>
    <p:sldId id="501" r:id="rId14"/>
    <p:sldId id="502" r:id="rId15"/>
    <p:sldId id="503" r:id="rId16"/>
    <p:sldId id="504" r:id="rId17"/>
    <p:sldId id="505" r:id="rId18"/>
    <p:sldId id="506" r:id="rId19"/>
    <p:sldId id="507" r:id="rId20"/>
    <p:sldId id="508" r:id="rId21"/>
    <p:sldId id="509" r:id="rId22"/>
    <p:sldId id="547" r:id="rId23"/>
    <p:sldId id="510" r:id="rId24"/>
    <p:sldId id="395" r:id="rId25"/>
    <p:sldId id="449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21"/>
    <p:restoredTop sz="82967"/>
  </p:normalViewPr>
  <p:slideViewPr>
    <p:cSldViewPr>
      <p:cViewPr varScale="1">
        <p:scale>
          <a:sx n="148" d="100"/>
          <a:sy n="148" d="100"/>
        </p:scale>
        <p:origin x="208" y="288"/>
      </p:cViewPr>
      <p:guideLst>
        <p:guide orient="horz" pos="2112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2F4D130E-7FA3-AD94-BBBE-2069E95B971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E3FB87DF-7FC2-DB83-CBC5-EA9FE127447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24" name="Rectangle 4">
            <a:extLst>
              <a:ext uri="{FF2B5EF4-FFF2-40B4-BE49-F238E27FC236}">
                <a16:creationId xmlns:a16="http://schemas.microsoft.com/office/drawing/2014/main" id="{621369CD-80D3-85C0-B961-7A112F2C692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25" name="Rectangle 5">
            <a:extLst>
              <a:ext uri="{FF2B5EF4-FFF2-40B4-BE49-F238E27FC236}">
                <a16:creationId xmlns:a16="http://schemas.microsoft.com/office/drawing/2014/main" id="{2B71132F-CEE5-6798-1AB4-2AACC5C65B8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/>
            </a:lvl1pPr>
          </a:lstStyle>
          <a:p>
            <a:pPr>
              <a:defRPr/>
            </a:pPr>
            <a:fld id="{4382E881-6044-7746-A0C7-AA928B6710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55A0642-CCDD-4F65-D4F0-209566D47CE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1BF8D32-94AB-6372-2AC0-6D4B647FA2B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0F72BDA8-55DE-8BD4-A09E-1E91772F5EC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3F094A3-B141-68DA-55B5-DE1E693C934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919890E9-A58D-41AF-37CB-219DD9DF874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2AA7E160-0EF7-B7AD-6B3C-A5558D39F6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/>
            </a:lvl1pPr>
          </a:lstStyle>
          <a:p>
            <a:pPr>
              <a:defRPr/>
            </a:pPr>
            <a:fld id="{A17E5D5E-8C6D-A941-898D-9A84B38871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6">
            <a:extLst>
              <a:ext uri="{FF2B5EF4-FFF2-40B4-BE49-F238E27FC236}">
                <a16:creationId xmlns:a16="http://schemas.microsoft.com/office/drawing/2014/main" id="{6C2EDD76-9CDE-A26E-435E-9C77B892138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Planetary Sciences</a:t>
            </a:r>
          </a:p>
        </p:txBody>
      </p:sp>
      <p:sp>
        <p:nvSpPr>
          <p:cNvPr id="40962" name="Rectangle 7">
            <a:extLst>
              <a:ext uri="{FF2B5EF4-FFF2-40B4-BE49-F238E27FC236}">
                <a16:creationId xmlns:a16="http://schemas.microsoft.com/office/drawing/2014/main" id="{2E5764FA-86DF-2093-2CBA-CB162C3CF6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80CA96D-FDF2-EF46-9DD0-35415F1AA20A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81BA83D3-52EE-0D2B-F5B4-35AE1653C5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DA2F8021-8C4A-F97D-E8E9-896975DBF3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scientific findings:</a:t>
            </a:r>
          </a:p>
          <a:p>
            <a:pPr marL="228600" indent="-228600" eaLnBrk="1" hangingPunct="1">
              <a:buAutoNum type="arabicPeriod"/>
            </a:pP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lots of water</a:t>
            </a:r>
          </a:p>
          <a:p>
            <a:pPr marL="228600" indent="-228600" eaLnBrk="1" hangingPunct="1">
              <a:buAutoNum type="arabicPeriod"/>
            </a:pP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lots of H gas</a:t>
            </a:r>
          </a:p>
          <a:p>
            <a:pPr marL="228600" indent="-228600" eaLnBrk="1" hangingPunct="1">
              <a:buAutoNum type="arabicPeriod"/>
            </a:pP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change in seismic velocities was not found at a boundary marking (Jeffreys’ hypothetical transition from granite to basalt), but it was at the bottom of a layer of metamorphic rock that extended from about 3.5 to about 9.8 km beneath the surface.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1896E91D-110E-5B6B-5446-A011EB5EB2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C22DBC9-21C0-2C41-9B3D-D1D7DA26EE8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24AC058D-8680-CC0D-974C-41A059E2C3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A638C1B7-9B34-BA05-8645-075BCE1F90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U/K/U/Th about 1 part per million in Earth’s crust … 10 erg/cm2sec</a:t>
            </a:r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235U, 238U, 232Th end up as lead Pb (next page) … 40K ends up as 40Ca or 40Ar</a:t>
            </a:r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rest of Earth heat emission is “secular cooling” p225 of 1</a:t>
            </a:r>
            <a:r>
              <a:rPr lang="en-US" altLang="en-US" baseline="30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edition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2E0686E9-327A-AD1F-B77C-3F32A5999D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AD6E21-F150-C74B-9E71-362BD924AA83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2EC71CD7-9A65-41E6-2AE5-0924C9EAB4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AF8D4809-E902-172F-EC85-D41118F1F8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235U, 238U, 232Th end up as lead Pb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alpha decays are He nuclei emissions, so -2 protons and -2 elements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beta-minus decays are neutrons (0.14% more massive = 1 part in 724) turning into protons</a:t>
            </a:r>
          </a:p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05418D82-8DBD-0F56-B1B0-E68953734E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5F3850D-6FB5-3742-9CF3-7DFD13EC84AA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003BDAB7-9639-BC43-4825-97424C7C1D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04CE1F32-0DCD-A013-4503-AAF96F8837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Russian hole showed unexpected fissures and H2O … all such expected to be closed by overlying rock pressure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Moho(rovicic, Croatian) Discontinuity Project … dig through thinnest region in Earth</a:t>
            </a:r>
            <a:r>
              <a:rPr lang="ja-JP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s crust, oceanic … 601 feet off Mexico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Moho turned into Ocean Drilling Project, which doesn</a:t>
            </a:r>
            <a:r>
              <a:rPr lang="ja-JP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t go deeper than 2 km</a:t>
            </a: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A4423E08-F9A3-AC4B-21D3-A3C4A78EF4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808D3F9-4F4A-1A47-B7C1-93AB97C3141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1346B8FC-6978-80EC-23D6-1419DE0525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F7DA3686-0D77-B9B4-22A1-813B5FC21F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3857D41F-ED44-FCA5-376A-D075F1EFBF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378BA59-2965-6743-8B7A-87E2C469C0D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F9D3B3D0-826D-C5AB-651C-1FBA7E45B3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6870888D-1316-04F6-6786-397D056B58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Z/A ~ 0.5 for most elements from He to Fe, so Z = protons and A = atomic mass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95DA7691-CD56-76F3-A651-2DBF170C48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6FF463B-388D-4540-AE6B-E33D8177A93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AB1A769B-490B-A076-32A3-D0D51695CC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188B76A4-1973-3F8B-BF63-D9D687C4EA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C8A76E1F-0E47-6DFF-498C-E55FDE2614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2DDE6F-115B-3C43-842D-BC9BAE99628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05457AFA-278C-68EF-217C-7AE932ED60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EFFA34EC-E47B-80B6-0AD9-5A4462C761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The surface of the geoid is higher than the reference ellipsoid wherever there is a positive gravity anomaly (mass excess) and lower than the reference ellipsoid wherever there is a negative gravity anomaly (mass deficit).</a:t>
            </a: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 … red is MORE gravity and blue is LESS gravity.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81E9114D-7B13-3B64-792B-93E34193F5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B24CDBC-33B8-254A-B05D-F31B8B8ABEC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F73EF5DF-810E-B15F-7DD5-58AC505D3B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83E77630-9B8D-E314-9FAC-A5D652AA6F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4079A3DC-D115-C838-7E26-B865FB9CE3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9816BB7-F167-9749-A355-1BA1E0B08D5A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180E02F4-B2FA-7076-7548-732DC3B602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5DA1828B-573E-5813-D504-62A048EA03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84426A03-F915-7FEF-71FF-C7D31A6B64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EC3A05B-50C6-FE42-9BCE-BDD3BF90792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2DC620A9-D141-ECAA-518A-5D18BA2C40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9BFC5388-28BE-551B-E861-D2534EF4EB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BE01EB5D-1035-8694-0689-2A91A4AFE4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9C96D0-A3B4-5F42-9D6B-00DC02C106E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32A7CF70-C237-B527-235B-EA5559F520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917B4292-DF67-DA2E-5E6E-E70BD84979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BAFEB6E3-E0EB-31CA-E522-06ED536547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9532AB5-74F2-5A4D-B8CB-E859BEA1DE38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9F0E0FBD-4D0E-CB3C-94D9-5FB2734CAE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BAC2445F-CBA4-7406-CE77-013A04D6E3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 = primary or pressure … S = secondary or shear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BAFEB6E3-E0EB-31CA-E522-06ED536547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532AB5-74F2-5A4D-B8CB-E859BEA1DE3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9F0E0FBD-4D0E-CB3C-94D9-5FB2734CAE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BAC2445F-CBA4-7406-CE77-013A04D6E3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 = primary or pressure … S = secondary or shear</a:t>
            </a:r>
          </a:p>
        </p:txBody>
      </p:sp>
    </p:spTree>
    <p:extLst>
      <p:ext uri="{BB962C8B-B14F-4D97-AF65-F5344CB8AC3E}">
        <p14:creationId xmlns:p14="http://schemas.microsoft.com/office/powerpoint/2010/main" val="19057004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B93FFF7C-A9A5-C0EE-6017-A07B191364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2D3F9A1-41A2-E449-9B4B-EFF131E4A93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14692C39-CD90-34E2-7959-EB3D2715A9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73E69721-F5D5-64C4-9F3E-AEEB460D49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C34148E8-A1F1-7636-7B24-A793A4EE85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50D5F78-19CC-2243-9611-2BD3D0B11D9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34A923BB-FDDF-35B0-B4DB-E634B73625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C11ECD0-CCEE-2E37-9D27-BA5981DA1F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Moon: no moonquakes (caused by tides/impacts) below 1000km implies molten region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Venus 3% less dense is uncompressed density, hotter formation … less S … higher melting point for Fe … frozen core … no mag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0E3B2A99-934E-9BD0-222E-71BE17FF85F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3AA64D9-055E-9344-90D1-B6C83B19473E}" type="slidenum">
              <a:rPr lang="en-US" altLang="en-US" baseline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24</a:t>
            </a:fld>
            <a:endParaRPr lang="en-US" altLang="en-US" baseline="0">
              <a:solidFill>
                <a:srgbClr val="000000"/>
              </a:solidFill>
            </a:endParaRPr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E509B1A8-E5CD-1CD1-D652-0D81DE8910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450F8F74-C563-E33F-7DCE-10E6C02F47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FDDE7BA1-2651-68E8-A04D-3C8E76C66D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3DED7B-8E76-D147-B704-599C8F14759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71793119-FD56-9AF1-3D2A-75D46A2A55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3556E646-A889-C90B-BD13-04A1963F5B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Mars is really only SS object with density ~4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>
            <a:extLst>
              <a:ext uri="{FF2B5EF4-FFF2-40B4-BE49-F238E27FC236}">
                <a16:creationId xmlns:a16="http://schemas.microsoft.com/office/drawing/2014/main" id="{6479BCCF-0C0B-7CBE-3040-C49823D229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5D9768-5CB9-0047-890D-9A80D0C8539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47AF361D-58F7-A653-F63F-3F7E14DA4C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B06398AA-6419-99FF-774E-F8866B89F4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BF3F81DE-04DE-F0D9-061D-385759CABC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B13D98-1C56-A446-9DC5-BAAD5A90F7FA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9C966B3E-CA91-E77F-F879-9064BE8B90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EFF465C3-73CA-26D8-B9D3-7D80FB5812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7DE9B99A-3AA8-6C75-6CC1-EF5FE2A364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B22CC1A-E49B-9549-BB39-384B06B9543B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7B530FC0-8D2E-D79B-8A08-3E378DF147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64471319-1D51-19A6-4019-8E3241E8F0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Moon has minimal core if any because I = 0.393, but using Apollo data, in 2011 Ames scientists reported R = 300 mile core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277C8E9F-B18A-D617-D619-7EC3AC8B7F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D5497A6-16FD-DA47-8FAE-C636A24A9C2C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87D82CB3-4A57-2706-0C97-D4D48B81F5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FB12C1BD-E815-CDCF-45E1-BA663535FE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Fe/X means X ~ Ni or S (Mars)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moment of inertia resistance of an object being spun-up or spun-down … characterizes radial distribution of mass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1.00 for hoop, 0.67 for hollow sphere, 0.50 for disk, 0.40 for uniform sphere</a:t>
            </a:r>
          </a:p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moment of inertia determined by combining measurements of spin quantities (precession rate and/or obliquity) with gravity quantities (coefficients of a spherical harmonic representation of the gravity field) … usually require an orbiting spacecraft to collect.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13925DCE-6B31-A156-970A-7C2B4FCDF7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B7DF104-A19A-FC4A-AEF7-2567A774D6EB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1706AB6F-4765-590D-802C-3B661A4406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1F2E30FA-B5EC-A28B-40A7-88FFD00934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moments of inertia: 1.00 for hoop, 0.67 for hollow sphere, 0.50 for disk, 0.40 for uniform sphere</a:t>
            </a:r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slow rotators’ values not to be trusted --- Mercury, Venus, Moon</a:t>
            </a: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Pluto+Charon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densities from New Horizons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F2D536D3-7728-C2C4-F888-95A96C9016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347BB2F-F9E6-864E-AC57-05AB306B06E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EB7710D2-77CA-C124-FDC2-192F8533F5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C513D24-3164-5D65-0774-4CE60ABC13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Fe/X means X ~ Ni or S (Mars)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87D7C7-1C08-12E5-2E13-C241E422FE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04B7FA-67C8-DC8E-5A67-44EEAEC798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30414A-1EEB-AF0C-E81A-A235C4FD18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259DF-8E14-A24D-AEF0-39C57D9258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8618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C850F0-2166-3D0F-F3FD-F48368312B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B79499-A43C-F421-5605-5A0739E097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57ED0C-637B-55F1-8FE2-AF770BD9C8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25562-4891-8C45-868D-5C33B71A1D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380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B02A0B-DDC1-874C-39AA-740113B15F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C0BA59-F3EF-01A4-4497-D477CED910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49A549-590A-3631-1076-B5DE285D61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01EC2-00AD-7A4E-80D5-A5BACF161F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230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C8F732-60F4-2395-FE3E-D98A304195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D5A6C7-0C94-BEC3-1999-887F19D251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172EC2-B8F9-441D-32BE-FE06A9A020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62A79-83F9-0E42-9C27-997780FBE5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957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4D0214-5DA7-5451-9DD0-5A9F04ED47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C5BDD4-92E9-139B-821B-AACEEC9B40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A3AEF5-B2C7-9BD2-0E31-C1A4ED04F1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AEEE7-F400-9A4B-AB4A-7494D2B746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682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350CA8-C4C3-D976-148B-5BA2B69CD5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2EE5ED-972D-B6EC-1D42-E62CA680AA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1576E8-F43E-5D8B-1E55-04E8E78101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FDC5F-450F-9F4C-A8AF-D9E15BF2CF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818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0DF9C7-EF69-143D-B14A-E3A345154A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CF49BD-67C1-BD26-C4C2-1DE2F4BD8E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DD2AAF-1803-F6B5-D86C-EDED24CB1D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DFA22-EFEB-214B-BA93-45AD666E69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192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9AD0CEA-A313-5148-C9ED-ACB14248E0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9114DD0-D754-1AB4-BF89-54F1DC7845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62B7164-0161-FD0B-527A-633F6D9F7F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9C7B1-66E6-6142-8E4F-0AD694D410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391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44D9B3B-7A54-0942-9E6A-B4E38FDEEB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00A185A-5183-55A5-CA6D-FE8D633AAD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D5AC9F6-2CAE-7708-1752-51C07AFE01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5901E-2C16-964C-8F0E-9D58629AC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03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5B74EEE-A3F1-7DF7-7506-4DC88482B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088EB66-01CA-E2AC-0C24-64CCAB63C2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675E10D-ECD5-2E41-DD1D-4917700BC7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52734-0169-0148-AECC-7A2088B118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511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00942C-170E-CEAB-56A7-0FB33F9075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98C9AD-23D3-3A57-3A79-CBF19AD3A6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55344E-5D90-F5DA-3CE1-E854A1CF5B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84D12-4031-4D4B-A3D6-B01ACCDFC6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551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3BF5F3-E0D9-CDC0-CC5E-A28963904D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B4B2B9-BB39-3200-0395-FF8C2545CF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EE7EDB-5DCB-4443-31EF-3E58A44DD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E7A7C-97B9-624E-BF2A-F740A0BB47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8067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A50A5A-4CE5-F06D-DF3D-551F5D4B0B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C67A50-2471-4723-1A15-BCDADF31A1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FDDD0B-B950-AD2C-C709-9CEA9896EE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C1EAC-702B-BD45-9259-54550BC5BF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227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5ED8FE-F96A-E818-4C12-2CA4113E66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FD6CE2-145D-95F6-F452-FC43A0B499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5194C4-A73A-C633-D0C2-6FB10BEFFB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3787D-1631-9B49-A198-869CD44C3C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413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B226CD-4E4D-7558-332B-7F77B8943D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88C2FF-E907-071C-F307-D4F41677AA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0D8703-EF54-5C0F-27EC-BD4C4380B7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3AC13-5082-C846-A8E6-85032033F4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255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97BF1B-175B-F005-D3EA-B9221BABBB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8ACC67-B6DD-E6D1-FA16-6DB1848CE5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A8B8D3-C1EC-B48E-E62D-3B84D7114E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CAD24-1C26-B047-86D5-5E94285FF4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086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D7DA1C-7C0B-5217-73AE-E3F1D220C3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BEA9B5-BDED-D252-8C91-B3CA2AF950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3B6BF0-DFE6-9A33-77D1-2B92C4B8E3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C3E78-1ECF-6D48-8866-9A55D283CB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87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FF9DC48-C787-FA85-449A-6445DCAC9E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4576BAF-841B-B648-B688-CD989A97F0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E83A26B-F52A-C918-6B45-7B04CA9731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84931-35CA-2B45-A0F6-CB72622683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504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35C494-E635-B8FC-D523-1D65124AFE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10CC70E-97A8-C60C-26AD-CC1D32B1C2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5B06A8-5F1D-96BF-675F-C32B2BD0AA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F51A8-7376-1145-A97A-BC758F9BBC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272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7EE43CB-2187-216F-96EB-EED0ED3D29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7F58731-54F6-5ABA-3760-1E869BAFE0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DCC6962-9E31-10BA-D79F-F8EE1D5EDB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8D148-B57D-284A-8AF3-25FB12B689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380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4545BC-48E2-0A2A-201A-37CE3B6A0C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0F6CC4-4587-066B-1BE0-FCAC4B772D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2C09BE-5B0F-EC3D-C3AB-C76B9D2D71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D624B-985C-5E4A-80D1-D596107803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6865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F8DBB6-9919-8E78-047A-C4910E9C80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573701-AC30-C2BA-7F2E-672388AC8C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96ED4-FC66-0B04-4745-13E21BE9ED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36931-B8C7-8642-AF77-75006E684A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198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2E08044-2B27-BA6B-F79F-BDAA2CF78C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B72236B-7B0C-FD5E-4AF5-DF05C71317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214BEA6-07E3-FEC3-83FA-B23A4871A0F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75387D9-ED4E-1BC0-2940-83968369D0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56B66C7-92EC-A239-6C6F-DC98444FF66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aseline="0"/>
            </a:lvl1pPr>
          </a:lstStyle>
          <a:p>
            <a:pPr>
              <a:defRPr/>
            </a:pPr>
            <a:fld id="{6C97DA5A-493F-3F44-88A4-0DBE8AB629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52019DB-3640-B2CD-6D4E-D3A6984C60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7FD3E6B7-571C-A612-7D4D-C6E5755A68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C83AA53-BE5D-79EA-A1D2-9F277137A26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158A8E2-DD32-1180-A6CC-129D55FCDC2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8A93115-7401-9F73-5F04-78749B837AA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aseline="0"/>
            </a:lvl1pPr>
          </a:lstStyle>
          <a:p>
            <a:pPr>
              <a:defRPr/>
            </a:pPr>
            <a:fld id="{A6A351B5-4BE2-9749-B73D-683A939278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Deepest-Hole-In-The-World.jpg">
            <a:extLst>
              <a:ext uri="{FF2B5EF4-FFF2-40B4-BE49-F238E27FC236}">
                <a16:creationId xmlns:a16="http://schemas.microsoft.com/office/drawing/2014/main" id="{BA5DBF98-4528-B772-757D-0819EAFD0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>
            <a:extLst>
              <a:ext uri="{FF2B5EF4-FFF2-40B4-BE49-F238E27FC236}">
                <a16:creationId xmlns:a16="http://schemas.microsoft.com/office/drawing/2014/main" id="{DF82261F-B6A9-500B-C74D-6A28CE2F2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76400"/>
            <a:ext cx="426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baseline="0">
                <a:solidFill>
                  <a:schemeClr val="bg1"/>
                </a:solidFill>
              </a:rPr>
              <a:t>Where is this?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9BCD6E-8601-BDBB-7558-2FD194D14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600" y="1295400"/>
            <a:ext cx="3695627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FFFFFF"/>
                </a:solidFill>
              </a:rPr>
              <a:t>Kola Superdeep Borehole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FFFFFF"/>
                </a:solidFill>
              </a:rPr>
              <a:t>Russia (near Norway)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aseline="0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FFFFFF"/>
                </a:solidFill>
              </a:rPr>
              <a:t>deepest artificial point on Earth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aseline="0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FFFFFF"/>
                </a:solidFill>
              </a:rPr>
              <a:t>12.2 km deep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FFFFFF"/>
                </a:solidFill>
              </a:rPr>
              <a:t>stopped 1992 … T = 450K (350F)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FFFFFF"/>
                </a:solidFill>
              </a:rPr>
              <a:t>rock became “plastic”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aseline="0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FFFFFF"/>
                </a:solidFill>
              </a:rPr>
              <a:t>rocks at base 2.7 </a:t>
            </a:r>
            <a:r>
              <a:rPr lang="en-US" altLang="en-US" sz="2000" baseline="0" dirty="0" err="1">
                <a:solidFill>
                  <a:srgbClr val="FFFFFF"/>
                </a:solidFill>
              </a:rPr>
              <a:t>Gyr</a:t>
            </a:r>
            <a:r>
              <a:rPr lang="en-US" altLang="en-US" sz="2000" baseline="0" dirty="0">
                <a:solidFill>
                  <a:srgbClr val="FFFFFF"/>
                </a:solidFill>
              </a:rPr>
              <a:t> old</a:t>
            </a:r>
          </a:p>
        </p:txBody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884E9246-547E-5656-67C8-85EB9332DC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FF"/>
                </a:solidFill>
                <a:ea typeface="ＭＳ Ｐゴシック" panose="020B0600070205080204" pitchFamily="34" charset="-128"/>
              </a:rPr>
              <a:t>Planetary Interiors 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BF014EF7-B7BB-3AD9-23BF-FF48F1CAFB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Planetary Interiors: Observations</a:t>
            </a:r>
          </a:p>
        </p:txBody>
      </p:sp>
      <p:sp>
        <p:nvSpPr>
          <p:cNvPr id="277507" name="Text Box 3">
            <a:extLst>
              <a:ext uri="{FF2B5EF4-FFF2-40B4-BE49-F238E27FC236}">
                <a16:creationId xmlns:a16="http://schemas.microsoft.com/office/drawing/2014/main" id="{B3F3B2D0-341E-DA64-BC32-424D3472B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82663"/>
            <a:ext cx="83058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 dirty="0">
                <a:solidFill>
                  <a:srgbClr val="FF0000"/>
                </a:solidFill>
              </a:rPr>
              <a:t>observations</a:t>
            </a:r>
            <a:r>
              <a:rPr lang="en-US" altLang="en-US" sz="2000" b="1" i="1" baseline="0" dirty="0">
                <a:solidFill>
                  <a:srgbClr val="000000"/>
                </a:solidFill>
              </a:rPr>
              <a:t> </a:t>
            </a:r>
            <a:endParaRPr lang="en-US" altLang="en-US" sz="2000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     	6. energy output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accretion/gravitational differentiation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	Jupiter hot, He recently unmixed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	Saturn cold, He raining out for long time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radioactive heating (~half of Earth output)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	</a:t>
            </a:r>
            <a:r>
              <a:rPr lang="en-US" altLang="en-US" sz="2000" baseline="30000" dirty="0">
                <a:solidFill>
                  <a:srgbClr val="000000"/>
                </a:solidFill>
              </a:rPr>
              <a:t>235</a:t>
            </a:r>
            <a:r>
              <a:rPr lang="en-US" altLang="en-US" sz="2000" baseline="0" dirty="0">
                <a:solidFill>
                  <a:srgbClr val="000000"/>
                </a:solidFill>
              </a:rPr>
              <a:t>U (0.7 </a:t>
            </a:r>
            <a:r>
              <a:rPr lang="en-US" altLang="en-US" sz="2000" baseline="0" dirty="0" err="1">
                <a:solidFill>
                  <a:srgbClr val="000000"/>
                </a:solidFill>
              </a:rPr>
              <a:t>Gyr</a:t>
            </a:r>
            <a:r>
              <a:rPr lang="en-US" altLang="en-US" sz="2000" baseline="0" dirty="0">
                <a:solidFill>
                  <a:srgbClr val="000000"/>
                </a:solidFill>
              </a:rPr>
              <a:t>), </a:t>
            </a:r>
            <a:r>
              <a:rPr lang="en-US" altLang="en-US" sz="2000" baseline="30000" dirty="0">
                <a:solidFill>
                  <a:srgbClr val="000000"/>
                </a:solidFill>
              </a:rPr>
              <a:t>40</a:t>
            </a:r>
            <a:r>
              <a:rPr lang="en-US" altLang="en-US" sz="2000" baseline="0" dirty="0">
                <a:solidFill>
                  <a:srgbClr val="000000"/>
                </a:solidFill>
              </a:rPr>
              <a:t>K (1.4), </a:t>
            </a:r>
            <a:r>
              <a:rPr lang="en-US" altLang="en-US" sz="2000" baseline="30000" dirty="0">
                <a:solidFill>
                  <a:srgbClr val="000000"/>
                </a:solidFill>
              </a:rPr>
              <a:t>238</a:t>
            </a:r>
            <a:r>
              <a:rPr lang="en-US" altLang="en-US" sz="2000" baseline="0" dirty="0">
                <a:solidFill>
                  <a:srgbClr val="000000"/>
                </a:solidFill>
              </a:rPr>
              <a:t>U (4.5), </a:t>
            </a:r>
            <a:r>
              <a:rPr lang="en-US" altLang="en-US" sz="2000" baseline="30000" dirty="0">
                <a:solidFill>
                  <a:srgbClr val="000000"/>
                </a:solidFill>
              </a:rPr>
              <a:t>232</a:t>
            </a:r>
            <a:r>
              <a:rPr lang="en-US" altLang="en-US" sz="2000" baseline="0" dirty="0">
                <a:solidFill>
                  <a:srgbClr val="000000"/>
                </a:solidFill>
              </a:rPr>
              <a:t>Th (14.1)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77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77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77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21FACEA4-9234-7E77-36DD-3F47115BF1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Radioactive Heating</a:t>
            </a:r>
          </a:p>
        </p:txBody>
      </p:sp>
      <p:pic>
        <p:nvPicPr>
          <p:cNvPr id="58370" name="Picture 1" descr="450px-Decay_Chain_of_Actinium.svg.png">
            <a:extLst>
              <a:ext uri="{FF2B5EF4-FFF2-40B4-BE49-F238E27FC236}">
                <a16:creationId xmlns:a16="http://schemas.microsoft.com/office/drawing/2014/main" id="{7C537FE9-F6C9-1815-82AB-BBC0F4F8E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27241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" descr="450px-Decay_Chain_Thorium.svg.png">
            <a:extLst>
              <a:ext uri="{FF2B5EF4-FFF2-40B4-BE49-F238E27FC236}">
                <a16:creationId xmlns:a16="http://schemas.microsoft.com/office/drawing/2014/main" id="{CCAA2D0C-F17B-4820-5B3E-204324091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1893888"/>
            <a:ext cx="2527300" cy="389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U238.png">
            <a:extLst>
              <a:ext uri="{FF2B5EF4-FFF2-40B4-BE49-F238E27FC236}">
                <a16:creationId xmlns:a16="http://schemas.microsoft.com/office/drawing/2014/main" id="{83ACA997-CFD7-C1E1-D226-D4F202627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43000"/>
            <a:ext cx="35131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6">
            <a:extLst>
              <a:ext uri="{FF2B5EF4-FFF2-40B4-BE49-F238E27FC236}">
                <a16:creationId xmlns:a16="http://schemas.microsoft.com/office/drawing/2014/main" id="{8FB72996-5853-CB85-B594-4799599DB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3" y="1023938"/>
            <a:ext cx="731837" cy="731837"/>
          </a:xfrm>
          <a:prstGeom prst="ellipse">
            <a:avLst/>
          </a:prstGeom>
          <a:solidFill>
            <a:srgbClr val="FF0000">
              <a:alpha val="0"/>
            </a:srgbClr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863F6F-9E29-4B21-F2E9-8AECEDC8C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830763"/>
            <a:ext cx="731838" cy="731837"/>
          </a:xfrm>
          <a:prstGeom prst="ellipse">
            <a:avLst/>
          </a:prstGeom>
          <a:solidFill>
            <a:srgbClr val="FF0000">
              <a:alpha val="0"/>
            </a:srgbClr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E22B348D-5234-EC56-2C3B-6B713D273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004888"/>
            <a:ext cx="731838" cy="731837"/>
          </a:xfrm>
          <a:prstGeom prst="ellipse">
            <a:avLst/>
          </a:prstGeom>
          <a:solidFill>
            <a:srgbClr val="FF0000">
              <a:alpha val="0"/>
            </a:srgbClr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269B4697-5BC4-E6AA-1FEE-4057A1D58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088" y="4814888"/>
            <a:ext cx="731837" cy="731837"/>
          </a:xfrm>
          <a:prstGeom prst="ellipse">
            <a:avLst/>
          </a:prstGeom>
          <a:solidFill>
            <a:srgbClr val="FF0000">
              <a:alpha val="0"/>
            </a:srgbClr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7A590F67-EA0F-15F2-9747-7C9C7E091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752600"/>
            <a:ext cx="731838" cy="731838"/>
          </a:xfrm>
          <a:prstGeom prst="ellipse">
            <a:avLst/>
          </a:prstGeom>
          <a:solidFill>
            <a:srgbClr val="FF0000">
              <a:alpha val="0"/>
            </a:srgbClr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11" name="Oval 6">
            <a:extLst>
              <a:ext uri="{FF2B5EF4-FFF2-40B4-BE49-F238E27FC236}">
                <a16:creationId xmlns:a16="http://schemas.microsoft.com/office/drawing/2014/main" id="{E9659B34-851D-87A2-8339-C7FD3AE7A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4830763"/>
            <a:ext cx="731838" cy="731837"/>
          </a:xfrm>
          <a:prstGeom prst="ellipse">
            <a:avLst/>
          </a:prstGeom>
          <a:solidFill>
            <a:srgbClr val="FF0000">
              <a:alpha val="0"/>
            </a:srgbClr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654E82-9129-1974-DE8C-6AF87E61A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143000"/>
            <a:ext cx="1317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element 92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DB54BA-8449-0957-44FE-7BFB0DC9C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143000"/>
            <a:ext cx="1317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element 92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B46DDC-A1A0-B154-956C-B607EA076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0175" y="1143000"/>
            <a:ext cx="1317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element 90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66821C-88A5-A74F-7212-72DE23BE6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75" y="6076950"/>
            <a:ext cx="1317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element 82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F582565E-1684-0F23-0B92-D7976E26F3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Planetary Interiors: Observations</a:t>
            </a:r>
          </a:p>
        </p:txBody>
      </p:sp>
      <p:sp>
        <p:nvSpPr>
          <p:cNvPr id="277507" name="Text Box 3">
            <a:extLst>
              <a:ext uri="{FF2B5EF4-FFF2-40B4-BE49-F238E27FC236}">
                <a16:creationId xmlns:a16="http://schemas.microsoft.com/office/drawing/2014/main" id="{F0402D4F-B4F9-10C5-219B-B3D3278A6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82663"/>
            <a:ext cx="83058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 dirty="0">
                <a:solidFill>
                  <a:srgbClr val="FF0000"/>
                </a:solidFill>
              </a:rPr>
              <a:t>observations</a:t>
            </a:r>
            <a:r>
              <a:rPr lang="en-US" altLang="en-US" sz="2000" b="1" i="1" baseline="0" dirty="0">
                <a:solidFill>
                  <a:srgbClr val="000000"/>
                </a:solidFill>
              </a:rPr>
              <a:t> </a:t>
            </a:r>
            <a:endParaRPr lang="en-US" altLang="en-US" sz="2000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     	6. energy output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accretion/gravitational differentiation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	Jupiter hot, He recently unmixed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	Saturn cold, He raining out for long time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radioactive heating (~half of Earth output)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	</a:t>
            </a:r>
            <a:r>
              <a:rPr lang="en-US" altLang="en-US" sz="2000" baseline="30000" dirty="0">
                <a:solidFill>
                  <a:srgbClr val="000000"/>
                </a:solidFill>
              </a:rPr>
              <a:t>235</a:t>
            </a:r>
            <a:r>
              <a:rPr lang="en-US" altLang="en-US" sz="2000" baseline="0" dirty="0">
                <a:solidFill>
                  <a:srgbClr val="000000"/>
                </a:solidFill>
              </a:rPr>
              <a:t>U (0.7 </a:t>
            </a:r>
            <a:r>
              <a:rPr lang="en-US" altLang="en-US" sz="2000" baseline="0" dirty="0" err="1">
                <a:solidFill>
                  <a:srgbClr val="000000"/>
                </a:solidFill>
              </a:rPr>
              <a:t>Gyr</a:t>
            </a:r>
            <a:r>
              <a:rPr lang="en-US" altLang="en-US" sz="2000" baseline="0" dirty="0">
                <a:solidFill>
                  <a:srgbClr val="000000"/>
                </a:solidFill>
              </a:rPr>
              <a:t>), </a:t>
            </a:r>
            <a:r>
              <a:rPr lang="en-US" altLang="en-US" sz="2000" baseline="30000" dirty="0">
                <a:solidFill>
                  <a:srgbClr val="000000"/>
                </a:solidFill>
              </a:rPr>
              <a:t>40</a:t>
            </a:r>
            <a:r>
              <a:rPr lang="en-US" altLang="en-US" sz="2000" baseline="0" dirty="0">
                <a:solidFill>
                  <a:srgbClr val="000000"/>
                </a:solidFill>
              </a:rPr>
              <a:t>K (1.4), </a:t>
            </a:r>
            <a:r>
              <a:rPr lang="en-US" altLang="en-US" sz="2000" baseline="30000" dirty="0">
                <a:solidFill>
                  <a:srgbClr val="000000"/>
                </a:solidFill>
              </a:rPr>
              <a:t>238</a:t>
            </a:r>
            <a:r>
              <a:rPr lang="en-US" altLang="en-US" sz="2000" baseline="0" dirty="0">
                <a:solidFill>
                  <a:srgbClr val="000000"/>
                </a:solidFill>
              </a:rPr>
              <a:t>U (4.5), </a:t>
            </a:r>
            <a:r>
              <a:rPr lang="en-US" altLang="en-US" sz="2000" baseline="30000" dirty="0">
                <a:solidFill>
                  <a:srgbClr val="000000"/>
                </a:solidFill>
              </a:rPr>
              <a:t>232</a:t>
            </a:r>
            <a:r>
              <a:rPr lang="en-US" altLang="en-US" sz="2000" baseline="0" dirty="0">
                <a:solidFill>
                  <a:srgbClr val="000000"/>
                </a:solidFill>
              </a:rPr>
              <a:t>Th (13.9)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7. seismic data (Earth, Moon, and now Mars)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      	8. dig a hole (Earth and Moon only) … deepest on Earth ~12 km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9. surface features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10. composition of atmosphere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7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7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75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75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74E00C51-269E-FB52-FD33-110F7FFF85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Gravity vs. Pressure</a:t>
            </a:r>
          </a:p>
        </p:txBody>
      </p:sp>
      <p:sp>
        <p:nvSpPr>
          <p:cNvPr id="282627" name="Text Box 3">
            <a:extLst>
              <a:ext uri="{FF2B5EF4-FFF2-40B4-BE49-F238E27FC236}">
                <a16:creationId xmlns:a16="http://schemas.microsoft.com/office/drawing/2014/main" id="{C404E8D6-7269-E81D-422D-34E5A6217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854075"/>
            <a:ext cx="822960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>
                <a:solidFill>
                  <a:srgbClr val="FF0000"/>
                </a:solidFill>
              </a:rPr>
              <a:t>hydrostatic equilibrium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baseline="0">
                <a:solidFill>
                  <a:srgbClr val="000000"/>
                </a:solidFill>
              </a:rPr>
              <a:t>     </a:t>
            </a:r>
            <a:r>
              <a:rPr lang="en-US" altLang="en-US" sz="2000" baseline="0">
                <a:solidFill>
                  <a:srgbClr val="000000"/>
                </a:solidFill>
              </a:rPr>
              <a:t>	     	 	</a:t>
            </a:r>
            <a:r>
              <a:rPr lang="en-US" altLang="en-US" sz="2400" baseline="0">
                <a:solidFill>
                  <a:srgbClr val="000000"/>
                </a:solidFill>
              </a:rPr>
              <a:t>dP/dr  =  – g(r) ρ(r)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assuming constant density	          </a:t>
            </a:r>
            <a:r>
              <a:rPr lang="en-US" altLang="en-US" sz="2400" baseline="0">
                <a:solidFill>
                  <a:srgbClr val="000000"/>
                </a:solidFill>
              </a:rPr>
              <a:t>P</a:t>
            </a:r>
            <a:r>
              <a:rPr lang="en-US" altLang="en-US" sz="2400">
                <a:solidFill>
                  <a:srgbClr val="000000"/>
                </a:solidFill>
              </a:rPr>
              <a:t>c</a:t>
            </a:r>
            <a:r>
              <a:rPr lang="en-US" altLang="en-US" sz="2400" baseline="0">
                <a:solidFill>
                  <a:srgbClr val="000000"/>
                </a:solidFill>
              </a:rPr>
              <a:t>  =  3GM</a:t>
            </a:r>
            <a:r>
              <a:rPr lang="en-US" altLang="en-US" sz="2400" baseline="30000">
                <a:solidFill>
                  <a:srgbClr val="000000"/>
                </a:solidFill>
              </a:rPr>
              <a:t>2</a:t>
            </a:r>
            <a:r>
              <a:rPr lang="en-US" altLang="en-US" sz="2400" baseline="0">
                <a:solidFill>
                  <a:srgbClr val="000000"/>
                </a:solidFill>
              </a:rPr>
              <a:t> / 8πR</a:t>
            </a:r>
            <a:r>
              <a:rPr lang="en-US" altLang="en-US" sz="2400" baseline="30000">
                <a:solidFill>
                  <a:srgbClr val="000000"/>
                </a:solidFill>
              </a:rPr>
              <a:t>4</a:t>
            </a:r>
            <a:r>
              <a:rPr lang="en-US" altLang="en-US" sz="2000" baseline="30000">
                <a:solidFill>
                  <a:srgbClr val="000000"/>
                </a:solidFill>
              </a:rPr>
              <a:t>	</a:t>
            </a:r>
            <a:r>
              <a:rPr lang="en-US" altLang="en-US" sz="2000" baseline="0">
                <a:solidFill>
                  <a:srgbClr val="000000"/>
                </a:solidFill>
              </a:rPr>
              <a:t>lower limit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works for objects like the Moon which have nearly uniform density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other bodies have </a:t>
            </a:r>
            <a:r>
              <a:rPr lang="en-US" altLang="en-US" sz="2400" baseline="0">
                <a:solidFill>
                  <a:srgbClr val="000000"/>
                </a:solidFill>
              </a:rPr>
              <a:t>ρ(r) </a:t>
            </a:r>
            <a:r>
              <a:rPr lang="en-US" altLang="en-US" sz="2000" baseline="0">
                <a:solidFill>
                  <a:srgbClr val="000000"/>
                </a:solidFill>
              </a:rPr>
              <a:t>increasing toward center, so P</a:t>
            </a:r>
            <a:r>
              <a:rPr lang="en-US" altLang="en-US" sz="2000">
                <a:solidFill>
                  <a:srgbClr val="000000"/>
                </a:solidFill>
              </a:rPr>
              <a:t>c</a:t>
            </a:r>
            <a:r>
              <a:rPr lang="en-US" altLang="en-US" sz="2000" baseline="0">
                <a:solidFill>
                  <a:srgbClr val="000000"/>
                </a:solidFill>
              </a:rPr>
              <a:t> higher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accurate calculations require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</a:t>
            </a:r>
            <a:r>
              <a:rPr lang="en-US" altLang="en-US" sz="2000" b="1" baseline="0">
                <a:solidFill>
                  <a:srgbClr val="FF0000"/>
                </a:solidFill>
              </a:rPr>
              <a:t>composition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mixing ratios and chemistry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</a:t>
            </a:r>
            <a:r>
              <a:rPr lang="en-US" altLang="en-US" sz="2000" b="1" baseline="0">
                <a:solidFill>
                  <a:srgbClr val="FF0000"/>
                </a:solidFill>
              </a:rPr>
              <a:t>equation of state </a:t>
            </a:r>
            <a:r>
              <a:rPr lang="en-US" altLang="en-US" sz="2000" baseline="0">
                <a:solidFill>
                  <a:srgbClr val="000000"/>
                </a:solidFill>
              </a:rPr>
              <a:t>(often quantum theory for gas giants)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temperature structure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	internal heat sources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	heat transport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	heat loss mechanisms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2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2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2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82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82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82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826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826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826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826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826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8262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8262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DC3D40D1-7AC2-CA09-C55F-9289EB1840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Equations of State</a:t>
            </a:r>
          </a:p>
        </p:txBody>
      </p:sp>
      <p:sp>
        <p:nvSpPr>
          <p:cNvPr id="294915" name="Text Box 3">
            <a:extLst>
              <a:ext uri="{FF2B5EF4-FFF2-40B4-BE49-F238E27FC236}">
                <a16:creationId xmlns:a16="http://schemas.microsoft.com/office/drawing/2014/main" id="{CBBD08DA-AF17-11F3-C9FA-8241710A9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38200"/>
            <a:ext cx="87630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 dirty="0">
                <a:solidFill>
                  <a:srgbClr val="FF0000"/>
                </a:solidFill>
              </a:rPr>
              <a:t>equation of state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baseline="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expression relating pressure (P), density (</a:t>
            </a:r>
            <a:r>
              <a:rPr lang="en-US" altLang="en-US" sz="2000" baseline="0" dirty="0" err="1">
                <a:solidFill>
                  <a:srgbClr val="000000"/>
                </a:solidFill>
              </a:rPr>
              <a:t>ρ</a:t>
            </a:r>
            <a:r>
              <a:rPr lang="en-US" altLang="en-US" sz="2000" baseline="0" dirty="0">
                <a:solidFill>
                  <a:srgbClr val="000000"/>
                </a:solidFill>
              </a:rPr>
              <a:t>), temperature (T), composition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1. ideal gas		P  =  </a:t>
            </a:r>
            <a:r>
              <a:rPr lang="en-US" altLang="en-US" sz="2000" baseline="0" dirty="0" err="1">
                <a:solidFill>
                  <a:srgbClr val="00B050"/>
                </a:solidFill>
              </a:rPr>
              <a:t>ρ</a:t>
            </a:r>
            <a:r>
              <a:rPr lang="en-US" altLang="en-US" sz="2000" baseline="0" dirty="0">
                <a:solidFill>
                  <a:srgbClr val="000000"/>
                </a:solidFill>
              </a:rPr>
              <a:t> k T / </a:t>
            </a:r>
            <a:r>
              <a:rPr lang="en-US" altLang="en-US" sz="2000" baseline="0" dirty="0" err="1">
                <a:solidFill>
                  <a:srgbClr val="000000"/>
                </a:solidFill>
              </a:rPr>
              <a:t>μ</a:t>
            </a:r>
            <a:r>
              <a:rPr lang="en-US" altLang="en-US" sz="2000" baseline="0" dirty="0">
                <a:solidFill>
                  <a:srgbClr val="000000"/>
                </a:solidFill>
              </a:rPr>
              <a:t> 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		planetary atmospheres, stars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2. electron degeneracy	P  =  0.049 (h</a:t>
            </a:r>
            <a:r>
              <a:rPr lang="en-US" altLang="en-US" sz="2000" baseline="30000" dirty="0">
                <a:solidFill>
                  <a:srgbClr val="000000"/>
                </a:solidFill>
              </a:rPr>
              <a:t>2 </a:t>
            </a:r>
            <a:r>
              <a:rPr lang="en-US" altLang="en-US" sz="2000" baseline="0" dirty="0">
                <a:solidFill>
                  <a:srgbClr val="000000"/>
                </a:solidFill>
              </a:rPr>
              <a:t>/ m</a:t>
            </a:r>
            <a:r>
              <a:rPr lang="en-US" altLang="en-US" sz="2000" dirty="0">
                <a:solidFill>
                  <a:srgbClr val="000000"/>
                </a:solidFill>
              </a:rPr>
              <a:t>e</a:t>
            </a:r>
            <a:r>
              <a:rPr lang="en-US" altLang="en-US" sz="2000" baseline="0" dirty="0">
                <a:solidFill>
                  <a:srgbClr val="000000"/>
                </a:solidFill>
              </a:rPr>
              <a:t>) (</a:t>
            </a:r>
            <a:r>
              <a:rPr lang="en-US" altLang="en-US" sz="2000" baseline="0" dirty="0" err="1">
                <a:solidFill>
                  <a:srgbClr val="000000"/>
                </a:solidFill>
              </a:rPr>
              <a:t>Z</a:t>
            </a:r>
            <a:r>
              <a:rPr lang="en-US" altLang="en-US" sz="2000" baseline="0" dirty="0" err="1">
                <a:solidFill>
                  <a:srgbClr val="00B050"/>
                </a:solidFill>
              </a:rPr>
              <a:t>ρ</a:t>
            </a:r>
            <a:r>
              <a:rPr lang="en-US" altLang="en-US" sz="2000" baseline="0" dirty="0">
                <a:solidFill>
                  <a:srgbClr val="000000"/>
                </a:solidFill>
              </a:rPr>
              <a:t> / Am</a:t>
            </a:r>
            <a:r>
              <a:rPr lang="en-US" altLang="en-US" sz="2000" dirty="0">
                <a:solidFill>
                  <a:srgbClr val="000000"/>
                </a:solidFill>
              </a:rPr>
              <a:t>p</a:t>
            </a:r>
            <a:r>
              <a:rPr lang="en-US" altLang="en-US" sz="2000" baseline="0" dirty="0">
                <a:solidFill>
                  <a:srgbClr val="000000"/>
                </a:solidFill>
              </a:rPr>
              <a:t>)</a:t>
            </a:r>
            <a:r>
              <a:rPr lang="en-US" altLang="en-US" sz="2000" baseline="30000" dirty="0">
                <a:solidFill>
                  <a:srgbClr val="000000"/>
                </a:solidFill>
              </a:rPr>
              <a:t>5/3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    (non-</a:t>
            </a:r>
            <a:r>
              <a:rPr lang="en-US" altLang="en-US" sz="2000" baseline="0" dirty="0" err="1">
                <a:solidFill>
                  <a:srgbClr val="000000"/>
                </a:solidFill>
              </a:rPr>
              <a:t>relativisitic</a:t>
            </a:r>
            <a:r>
              <a:rPr lang="en-US" altLang="en-US" sz="2000" baseline="0" dirty="0">
                <a:solidFill>
                  <a:srgbClr val="000000"/>
                </a:solidFill>
              </a:rPr>
              <a:t>)	P independent of 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		normal white dwarfs, brown dwarfs, </a:t>
            </a:r>
            <a:r>
              <a:rPr lang="en-US" altLang="en-US" sz="2000" baseline="0" dirty="0">
                <a:solidFill>
                  <a:schemeClr val="accent2"/>
                </a:solidFill>
              </a:rPr>
              <a:t>Jupiter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3. electron degeneracy	P  =  0.123   (</a:t>
            </a:r>
            <a:r>
              <a:rPr lang="en-US" altLang="en-US" sz="2000" baseline="0" dirty="0" err="1">
                <a:solidFill>
                  <a:srgbClr val="000000"/>
                </a:solidFill>
              </a:rPr>
              <a:t>hc</a:t>
            </a:r>
            <a:r>
              <a:rPr lang="en-US" altLang="en-US" sz="2000" baseline="0" dirty="0">
                <a:solidFill>
                  <a:srgbClr val="000000"/>
                </a:solidFill>
              </a:rPr>
              <a:t>)     (</a:t>
            </a:r>
            <a:r>
              <a:rPr lang="en-US" altLang="en-US" sz="2000" baseline="0" dirty="0" err="1">
                <a:solidFill>
                  <a:srgbClr val="000000"/>
                </a:solidFill>
              </a:rPr>
              <a:t>Z</a:t>
            </a:r>
            <a:r>
              <a:rPr lang="en-US" altLang="en-US" sz="2000" baseline="0" dirty="0" err="1">
                <a:solidFill>
                  <a:srgbClr val="00B050"/>
                </a:solidFill>
              </a:rPr>
              <a:t>ρ</a:t>
            </a:r>
            <a:r>
              <a:rPr lang="en-US" altLang="en-US" sz="2000" baseline="0" dirty="0">
                <a:solidFill>
                  <a:srgbClr val="000000"/>
                </a:solidFill>
              </a:rPr>
              <a:t> / Am</a:t>
            </a:r>
            <a:r>
              <a:rPr lang="en-US" altLang="en-US" sz="2000" dirty="0">
                <a:solidFill>
                  <a:srgbClr val="000000"/>
                </a:solidFill>
              </a:rPr>
              <a:t>p</a:t>
            </a:r>
            <a:r>
              <a:rPr lang="en-US" altLang="en-US" sz="2000" baseline="0" dirty="0">
                <a:solidFill>
                  <a:srgbClr val="000000"/>
                </a:solidFill>
              </a:rPr>
              <a:t>)</a:t>
            </a:r>
            <a:r>
              <a:rPr lang="en-US" altLang="en-US" sz="2000" baseline="30000" dirty="0">
                <a:solidFill>
                  <a:srgbClr val="000000"/>
                </a:solidFill>
              </a:rPr>
              <a:t>4/3</a:t>
            </a:r>
            <a:endParaRPr lang="en-US" altLang="en-US" sz="2000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    (relativistic)		P independent of 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		massive white dwarfs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</a:t>
            </a:r>
            <a:r>
              <a:rPr lang="en-US" altLang="en-US" sz="2000" baseline="0" dirty="0">
                <a:solidFill>
                  <a:schemeClr val="accent2"/>
                </a:solidFill>
              </a:rPr>
              <a:t>4. something else		P  =  complicated function!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chemeClr val="accent2"/>
                </a:solidFill>
              </a:rPr>
              <a:t>				messy planet interior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chemeClr val="accent2"/>
                </a:solidFill>
              </a:rPr>
              <a:t>				phases, mixture chemistry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chemeClr val="accent2"/>
                </a:solidFill>
              </a:rPr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4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4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4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94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94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94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94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949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949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949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9491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9491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AF88477C-06FA-B110-BB59-5960DCC680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Earth’s Interior</a:t>
            </a:r>
          </a:p>
        </p:txBody>
      </p:sp>
      <p:sp>
        <p:nvSpPr>
          <p:cNvPr id="281603" name="Text Box 3">
            <a:extLst>
              <a:ext uri="{FF2B5EF4-FFF2-40B4-BE49-F238E27FC236}">
                <a16:creationId xmlns:a16="http://schemas.microsoft.com/office/drawing/2014/main" id="{FEA97939-1071-D2A8-D49B-CE8AE20DC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143000"/>
            <a:ext cx="86868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>
                <a:solidFill>
                  <a:srgbClr val="FF0000"/>
                </a:solidFill>
              </a:rPr>
              <a:t>1.  thermal structure</a:t>
            </a:r>
            <a:r>
              <a:rPr lang="en-US" altLang="en-US" sz="2000" baseline="0">
                <a:solidFill>
                  <a:srgbClr val="000000"/>
                </a:solidFill>
              </a:rPr>
              <a:t> determines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chemical structure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surface structure and evolution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mantle convection … mountain building, ocean formation,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		       short-term earthquakes, volcanism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convection in fluid core maintains the magnetic field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cosmic radiation shield … preserves navigation, communication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>
                <a:solidFill>
                  <a:srgbClr val="FF0000"/>
                </a:solidFill>
              </a:rPr>
              <a:t>2.  geoid map</a:t>
            </a:r>
            <a:r>
              <a:rPr lang="en-US" altLang="en-US" sz="2000" b="1" i="1" baseline="0">
                <a:solidFill>
                  <a:srgbClr val="000000"/>
                </a:solidFill>
              </a:rPr>
              <a:t> </a:t>
            </a:r>
            <a:r>
              <a:rPr lang="en-US" altLang="en-US" sz="2000" baseline="0">
                <a:solidFill>
                  <a:srgbClr val="000000"/>
                </a:solidFill>
              </a:rPr>
              <a:t>shows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baseline="0">
                <a:solidFill>
                  <a:srgbClr val="000000"/>
                </a:solidFill>
              </a:rPr>
              <a:t>	</a:t>
            </a:r>
            <a:r>
              <a:rPr lang="en-US" altLang="en-US" sz="2000" baseline="0">
                <a:solidFill>
                  <a:srgbClr val="000000"/>
                </a:solidFill>
              </a:rPr>
              <a:t>elevations/depressions relative to surface of equal gravitational potential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surface features vs. geoid reveals how “soft” mantle is</a:t>
            </a:r>
            <a:endParaRPr lang="en-US" altLang="en-US" sz="2000" b="1" i="1" baseline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1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1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81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81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81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81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81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81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72FFBB02-283E-45F6-5D9B-F45E37CF97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Earth’s Geoid</a:t>
            </a:r>
          </a:p>
        </p:txBody>
      </p:sp>
      <p:sp>
        <p:nvSpPr>
          <p:cNvPr id="295939" name="Text Box 3">
            <a:extLst>
              <a:ext uri="{FF2B5EF4-FFF2-40B4-BE49-F238E27FC236}">
                <a16:creationId xmlns:a16="http://schemas.microsoft.com/office/drawing/2014/main" id="{056EA11B-E18B-D897-CEEC-409CACA93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411788"/>
            <a:ext cx="89916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 baseline="0">
                <a:solidFill>
                  <a:srgbClr val="000000"/>
                </a:solidFill>
              </a:rPr>
              <a:t>            from –100 m (purple) to +85 m (red) relative to geoid of equal gravity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 baseline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mantle sinks/depressions		India, Hudson Bay, Antarctic/Pacific, subd zones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mantle upwellings/plumes		New Guinea, Icelandic ridge, Yellowstone hotspot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FF0000"/>
                </a:solidFill>
              </a:rPr>
              <a:t>		Earth has minimal match between continents and geoid</a:t>
            </a:r>
          </a:p>
        </p:txBody>
      </p:sp>
      <p:pic>
        <p:nvPicPr>
          <p:cNvPr id="68611" name="Picture 4" descr="earth">
            <a:extLst>
              <a:ext uri="{FF2B5EF4-FFF2-40B4-BE49-F238E27FC236}">
                <a16:creationId xmlns:a16="http://schemas.microsoft.com/office/drawing/2014/main" id="{D1A09000-7874-70FE-60E3-8B88A9450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62000"/>
            <a:ext cx="90678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umpy_earth_2.jpg">
            <a:extLst>
              <a:ext uri="{FF2B5EF4-FFF2-40B4-BE49-F238E27FC236}">
                <a16:creationId xmlns:a16="http://schemas.microsoft.com/office/drawing/2014/main" id="{73C6D897-8A35-DEDF-ABC4-079DE8B09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762000"/>
            <a:ext cx="45545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5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5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95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95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FBE2812C-B9B6-DE42-AA0C-1EDC3A6761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Earth’s Interior</a:t>
            </a:r>
          </a:p>
        </p:txBody>
      </p:sp>
      <p:sp>
        <p:nvSpPr>
          <p:cNvPr id="281603" name="Text Box 3">
            <a:extLst>
              <a:ext uri="{FF2B5EF4-FFF2-40B4-BE49-F238E27FC236}">
                <a16:creationId xmlns:a16="http://schemas.microsoft.com/office/drawing/2014/main" id="{4BD3178F-2464-9062-FEB6-BAE6BA126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143000"/>
            <a:ext cx="86868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>
                <a:solidFill>
                  <a:srgbClr val="FF0000"/>
                </a:solidFill>
              </a:rPr>
              <a:t>1.  thermal structure</a:t>
            </a:r>
            <a:r>
              <a:rPr lang="en-US" altLang="en-US" sz="2000" baseline="0">
                <a:solidFill>
                  <a:srgbClr val="000000"/>
                </a:solidFill>
              </a:rPr>
              <a:t> determines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chemical structure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surface structure and evolution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mantle convection … mountain building, ocean formation,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		       short-term earthquakes, volcanism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convection in fluid core maintains the magnetic field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cosmic radiation shield … preserves navigation, communication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>
                <a:solidFill>
                  <a:srgbClr val="FF0000"/>
                </a:solidFill>
              </a:rPr>
              <a:t>2.  geoid map</a:t>
            </a:r>
            <a:r>
              <a:rPr lang="en-US" altLang="en-US" sz="2000" b="1" i="1" baseline="0">
                <a:solidFill>
                  <a:srgbClr val="000000"/>
                </a:solidFill>
              </a:rPr>
              <a:t> </a:t>
            </a:r>
            <a:r>
              <a:rPr lang="en-US" altLang="en-US" sz="2000" baseline="0">
                <a:solidFill>
                  <a:srgbClr val="000000"/>
                </a:solidFill>
              </a:rPr>
              <a:t>shows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baseline="0">
                <a:solidFill>
                  <a:srgbClr val="000000"/>
                </a:solidFill>
              </a:rPr>
              <a:t>	</a:t>
            </a:r>
            <a:r>
              <a:rPr lang="en-US" altLang="en-US" sz="2000" baseline="0">
                <a:solidFill>
                  <a:srgbClr val="000000"/>
                </a:solidFill>
              </a:rPr>
              <a:t>elevations/depressions relative to surface of equal gravitational potential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surface features vs. geoid reveals how “soft” mantle is</a:t>
            </a:r>
            <a:endParaRPr lang="en-US" altLang="en-US" sz="2000" b="1" i="1" baseline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</a:t>
            </a:r>
            <a:r>
              <a:rPr lang="en-US" altLang="en-US" sz="2000" baseline="0">
                <a:solidFill>
                  <a:srgbClr val="FF0000"/>
                </a:solidFill>
              </a:rPr>
              <a:t>Earth has minimal match between continents and geoid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baseline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>
                <a:solidFill>
                  <a:srgbClr val="FF0000"/>
                </a:solidFill>
              </a:rPr>
              <a:t>3.  paleomagnetic records</a:t>
            </a:r>
            <a:r>
              <a:rPr lang="en-US" altLang="en-US" sz="2000" baseline="0">
                <a:solidFill>
                  <a:srgbClr val="000000"/>
                </a:solidFill>
              </a:rPr>
              <a:t> indicate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magnetic field has existed for at least 3.0 Gyr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polarity reversals common, averaging every 200,000 yr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reversal events take ~few thousand years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16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160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160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8160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119F88BA-DDF2-4410-64CC-7C3F9D1C6F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Earth’s Magnetic Field</a:t>
            </a:r>
          </a:p>
        </p:txBody>
      </p:sp>
      <p:sp>
        <p:nvSpPr>
          <p:cNvPr id="279555" name="Text Box 3">
            <a:extLst>
              <a:ext uri="{FF2B5EF4-FFF2-40B4-BE49-F238E27FC236}">
                <a16:creationId xmlns:a16="http://schemas.microsoft.com/office/drawing/2014/main" id="{B62E692C-AEC9-4E87-208C-702742A14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974725"/>
            <a:ext cx="4419600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Convective Dynamo Model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(Glatzmaier &amp; Roberts, Los Alamos)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input: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     dimensions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     rotation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     heat flow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     composition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run: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     20 yr increments for 300,000 yr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explains: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     intensity of magnetic field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     dipole structure aligned with rotation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     non-dipolar drift at 0.2 deg/yr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     dipole reversals</a:t>
            </a:r>
          </a:p>
        </p:txBody>
      </p:sp>
      <p:pic>
        <p:nvPicPr>
          <p:cNvPr id="72707" name="Picture 4" descr="earth">
            <a:extLst>
              <a:ext uri="{FF2B5EF4-FFF2-40B4-BE49-F238E27FC236}">
                <a16:creationId xmlns:a16="http://schemas.microsoft.com/office/drawing/2014/main" id="{DA0D7069-9127-3A39-1E3A-1F8FF59C8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14413"/>
            <a:ext cx="4460875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9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9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79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79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9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79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79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795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95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795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7955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7955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8375DFE7-9431-0E37-1A47-68799CFE86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Flipping Magnetic Field!</a:t>
            </a:r>
          </a:p>
        </p:txBody>
      </p:sp>
      <p:sp>
        <p:nvSpPr>
          <p:cNvPr id="280579" name="Text Box 3">
            <a:extLst>
              <a:ext uri="{FF2B5EF4-FFF2-40B4-BE49-F238E27FC236}">
                <a16:creationId xmlns:a16="http://schemas.microsoft.com/office/drawing/2014/main" id="{2CC69DF3-1E53-0A80-7CDC-B73A5C6CA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60725"/>
            <a:ext cx="9144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             normal               flip minus 500 </a:t>
            </a:r>
            <a:r>
              <a:rPr lang="en-US" altLang="en-US" sz="2000" baseline="0" dirty="0" err="1">
                <a:solidFill>
                  <a:srgbClr val="000000"/>
                </a:solidFill>
              </a:rPr>
              <a:t>yr</a:t>
            </a:r>
            <a:r>
              <a:rPr lang="en-US" altLang="en-US" sz="2000" baseline="0" dirty="0">
                <a:solidFill>
                  <a:srgbClr val="000000"/>
                </a:solidFill>
              </a:rPr>
              <a:t>              mid-flip                  flip plus 500 </a:t>
            </a:r>
            <a:r>
              <a:rPr lang="en-US" altLang="en-US" sz="2000" baseline="0" dirty="0" err="1">
                <a:solidFill>
                  <a:srgbClr val="000000"/>
                </a:solidFill>
              </a:rPr>
              <a:t>yr</a:t>
            </a:r>
            <a:endParaRPr lang="en-US" altLang="en-US" sz="2000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 (blue in, yellow out / Earth rotation is vertical / transition is at core-mantle boundary)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36,000 </a:t>
            </a:r>
            <a:r>
              <a:rPr lang="en-US" altLang="en-US" sz="2000" baseline="0" dirty="0" err="1">
                <a:solidFill>
                  <a:srgbClr val="000000"/>
                </a:solidFill>
              </a:rPr>
              <a:t>yr</a:t>
            </a:r>
            <a:r>
              <a:rPr lang="en-US" altLang="en-US" sz="2000" baseline="0" dirty="0">
                <a:solidFill>
                  <a:srgbClr val="000000"/>
                </a:solidFill>
              </a:rPr>
              <a:t> into simulation, flip!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field intensity drops by a factor of 10 and then recovers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matches what is seen in paleomagnetic record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000" baseline="0" dirty="0">
                <a:solidFill>
                  <a:srgbClr val="000000"/>
                </a:solidFill>
              </a:rPr>
              <a:t>convection in fluid outer core continually tries to reverse field, but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000" baseline="0" dirty="0">
                <a:solidFill>
                  <a:srgbClr val="000000"/>
                </a:solidFill>
              </a:rPr>
              <a:t>solid inner core inhibits reversals because it changes on long diffusion timescale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3.	a reversal is successful only occasionally, therefore ~200,000 </a:t>
            </a:r>
            <a:r>
              <a:rPr lang="en-US" altLang="en-US" sz="2000" baseline="0" dirty="0" err="1">
                <a:solidFill>
                  <a:srgbClr val="000000"/>
                </a:solidFill>
              </a:rPr>
              <a:t>yr</a:t>
            </a:r>
            <a:endParaRPr lang="en-US" altLang="en-US" sz="2000" baseline="0" dirty="0">
              <a:solidFill>
                <a:srgbClr val="000000"/>
              </a:solidFill>
            </a:endParaRPr>
          </a:p>
        </p:txBody>
      </p:sp>
      <p:pic>
        <p:nvPicPr>
          <p:cNvPr id="280581" name="Picture 5" descr="earth">
            <a:extLst>
              <a:ext uri="{FF2B5EF4-FFF2-40B4-BE49-F238E27FC236}">
                <a16:creationId xmlns:a16="http://schemas.microsoft.com/office/drawing/2014/main" id="{5A8A93F5-5D30-3660-C0C9-899989CFA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838200"/>
            <a:ext cx="2082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2" name="Picture 6" descr="earth">
            <a:extLst>
              <a:ext uri="{FF2B5EF4-FFF2-40B4-BE49-F238E27FC236}">
                <a16:creationId xmlns:a16="http://schemas.microsoft.com/office/drawing/2014/main" id="{30879A02-76B8-56FD-04FD-B93A5CEF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13000" y="838200"/>
            <a:ext cx="2082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3" name="Picture 7" descr="earth">
            <a:extLst>
              <a:ext uri="{FF2B5EF4-FFF2-40B4-BE49-F238E27FC236}">
                <a16:creationId xmlns:a16="http://schemas.microsoft.com/office/drawing/2014/main" id="{C323A90A-C930-875B-7A25-D59B77354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838200"/>
            <a:ext cx="2095500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4" name="Picture 8" descr="earth">
            <a:extLst>
              <a:ext uri="{FF2B5EF4-FFF2-40B4-BE49-F238E27FC236}">
                <a16:creationId xmlns:a16="http://schemas.microsoft.com/office/drawing/2014/main" id="{01713A8E-0CE7-3B34-238B-5B9BAE078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934200" y="838200"/>
            <a:ext cx="2095500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0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80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80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80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280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80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80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80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80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80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80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700F979A-ADDD-F917-EFB2-7FDDABF307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001000" cy="9906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Research Paper Level 2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3794" name="Text Box 4">
            <a:extLst>
              <a:ext uri="{FF2B5EF4-FFF2-40B4-BE49-F238E27FC236}">
                <a16:creationId xmlns:a16="http://schemas.microsoft.com/office/drawing/2014/main" id="{1124DCDA-92EE-31D9-BF76-7BE7C9637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27088"/>
            <a:ext cx="9144000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due Thursday, 20 OCT (before class)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paper starting to take shape (worth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10 points +2 points if in 13 OCT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use AAS LaTeX template on website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email .pdf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10 pieces required: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1. Abstract		full draft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2. Introduction		8+ sentences, major references included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3. Motivation		YOU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4/5. Sections 		all have bullets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6/7. Discussion		8+ sentences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8. Tables			2+ formatted with columns identified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9. Figures		2+ outlined/sketched, captions given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			10. References		at least 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D8D804C8-3B99-AE7E-24FB-A311F502A9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Earth Structure</a:t>
            </a:r>
          </a:p>
        </p:txBody>
      </p:sp>
      <p:pic>
        <p:nvPicPr>
          <p:cNvPr id="76802" name="Picture 4" descr="AACHCOQ0">
            <a:extLst>
              <a:ext uri="{FF2B5EF4-FFF2-40B4-BE49-F238E27FC236}">
                <a16:creationId xmlns:a16="http://schemas.microsoft.com/office/drawing/2014/main" id="{C207A134-F821-4D71-87E4-F616527E2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294188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3" name="Picture 5" descr="AACHCOV0">
            <a:extLst>
              <a:ext uri="{FF2B5EF4-FFF2-40B4-BE49-F238E27FC236}">
                <a16:creationId xmlns:a16="http://schemas.microsoft.com/office/drawing/2014/main" id="{B19D9A65-5277-E6A6-F1E2-D99A56CE2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54125"/>
            <a:ext cx="43434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9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D8D804C8-3B99-AE7E-24FB-A311F502A9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Earth Structure</a:t>
            </a:r>
          </a:p>
        </p:txBody>
      </p:sp>
      <p:pic>
        <p:nvPicPr>
          <p:cNvPr id="2" name="movie.earthquake" descr="movie.earthquake">
            <a:hlinkClick r:id="" action="ppaction://media"/>
            <a:extLst>
              <a:ext uri="{FF2B5EF4-FFF2-40B4-BE49-F238E27FC236}">
                <a16:creationId xmlns:a16="http://schemas.microsoft.com/office/drawing/2014/main" id="{BC81A817-C01A-0DBE-793D-7CEEDB7CA0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685800"/>
            <a:ext cx="5791200" cy="57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7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FDCFB1E3-AFF8-B5FB-9C64-7FBA69302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Earth Layers</a:t>
            </a:r>
          </a:p>
        </p:txBody>
      </p:sp>
      <p:sp>
        <p:nvSpPr>
          <p:cNvPr id="278531" name="Text Box 3">
            <a:extLst>
              <a:ext uri="{FF2B5EF4-FFF2-40B4-BE49-F238E27FC236}">
                <a16:creationId xmlns:a16="http://schemas.microsoft.com/office/drawing/2014/main" id="{47FBBA7C-4EC8-A4FD-792A-B01F05174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30250"/>
            <a:ext cx="8839200" cy="604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 dirty="0">
                <a:solidFill>
                  <a:srgbClr val="FF0000"/>
                </a:solidFill>
              </a:rPr>
              <a:t>upper mantle</a:t>
            </a:r>
            <a:r>
              <a:rPr lang="en-US" altLang="en-US" sz="2000" b="1" i="1" baseline="0" dirty="0">
                <a:solidFill>
                  <a:srgbClr val="000000"/>
                </a:solidFill>
              </a:rPr>
              <a:t>	</a:t>
            </a:r>
            <a:r>
              <a:rPr lang="en-US" altLang="en-US" sz="2000" baseline="0" dirty="0">
                <a:solidFill>
                  <a:srgbClr val="000000"/>
                </a:solidFill>
              </a:rPr>
              <a:t>[ 6-65 km to 700 km]</a:t>
            </a:r>
            <a:endParaRPr lang="en-US" altLang="en-US" sz="2000" b="1" i="1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baseline="0" dirty="0">
                <a:solidFill>
                  <a:srgbClr val="000000"/>
                </a:solidFill>
              </a:rPr>
              <a:t>	</a:t>
            </a:r>
            <a:r>
              <a:rPr lang="en-US" altLang="en-US" sz="2000" baseline="0" dirty="0">
                <a:solidFill>
                  <a:srgbClr val="000000"/>
                </a:solidFill>
              </a:rPr>
              <a:t>primarily olivine (</a:t>
            </a:r>
            <a:r>
              <a:rPr lang="en-US" altLang="en-US" sz="2000" baseline="0" dirty="0" err="1">
                <a:solidFill>
                  <a:srgbClr val="000000"/>
                </a:solidFill>
              </a:rPr>
              <a:t>Mg,Fe</a:t>
            </a:r>
            <a:r>
              <a:rPr lang="en-US" altLang="en-US" sz="2000" baseline="0" dirty="0">
                <a:solidFill>
                  <a:srgbClr val="000000"/>
                </a:solidFill>
              </a:rPr>
              <a:t>)</a:t>
            </a:r>
            <a:r>
              <a:rPr lang="en-US" altLang="en-US" sz="2000" dirty="0">
                <a:solidFill>
                  <a:srgbClr val="000000"/>
                </a:solidFill>
              </a:rPr>
              <a:t>2</a:t>
            </a:r>
            <a:r>
              <a:rPr lang="en-US" altLang="en-US" sz="2000" baseline="0" dirty="0">
                <a:solidFill>
                  <a:srgbClr val="000000"/>
                </a:solidFill>
              </a:rPr>
              <a:t>SiO</a:t>
            </a:r>
            <a:r>
              <a:rPr lang="en-US" altLang="en-US" sz="2000" dirty="0">
                <a:solidFill>
                  <a:srgbClr val="000000"/>
                </a:solidFill>
              </a:rPr>
              <a:t>4</a:t>
            </a:r>
            <a:r>
              <a:rPr lang="en-US" altLang="en-US" sz="2000" baseline="0" dirty="0">
                <a:solidFill>
                  <a:srgbClr val="000000"/>
                </a:solidFill>
              </a:rPr>
              <a:t> and pyroxene (</a:t>
            </a:r>
            <a:r>
              <a:rPr lang="en-US" altLang="en-US" sz="2000" baseline="0" dirty="0" err="1">
                <a:solidFill>
                  <a:srgbClr val="000000"/>
                </a:solidFill>
              </a:rPr>
              <a:t>Mg,Fe</a:t>
            </a:r>
            <a:r>
              <a:rPr lang="en-US" altLang="en-US" sz="2000" baseline="0" dirty="0">
                <a:solidFill>
                  <a:srgbClr val="000000"/>
                </a:solidFill>
              </a:rPr>
              <a:t>)SiO</a:t>
            </a:r>
            <a:r>
              <a:rPr lang="en-US" altLang="en-US" sz="2000" dirty="0">
                <a:solidFill>
                  <a:srgbClr val="000000"/>
                </a:solidFill>
              </a:rPr>
              <a:t>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 dirty="0">
                <a:solidFill>
                  <a:srgbClr val="FF0000"/>
                </a:solidFill>
              </a:rPr>
              <a:t>lower mantle</a:t>
            </a:r>
            <a:r>
              <a:rPr lang="en-US" altLang="en-US" sz="2000" b="1" i="1" baseline="0" dirty="0">
                <a:solidFill>
                  <a:srgbClr val="000000"/>
                </a:solidFill>
              </a:rPr>
              <a:t>	</a:t>
            </a:r>
            <a:r>
              <a:rPr lang="en-US" altLang="en-US" sz="2000" baseline="0" dirty="0">
                <a:solidFill>
                  <a:srgbClr val="000000"/>
                </a:solidFill>
              </a:rPr>
              <a:t>[700 km to 3000 km]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baseline="0" dirty="0">
                <a:solidFill>
                  <a:srgbClr val="000000"/>
                </a:solidFill>
              </a:rPr>
              <a:t>	</a:t>
            </a:r>
            <a:r>
              <a:rPr lang="en-US" altLang="en-US" sz="2000" baseline="0" dirty="0">
                <a:solidFill>
                  <a:srgbClr val="000000"/>
                </a:solidFill>
                <a:sym typeface="Wingdings" pitchFamily="2" charset="2"/>
              </a:rPr>
              <a:t>olivine under high P		periclase MgO + perovskite MgSiO</a:t>
            </a:r>
            <a:r>
              <a:rPr lang="en-US" altLang="en-US" sz="2000" dirty="0">
                <a:solidFill>
                  <a:srgbClr val="000000"/>
                </a:solidFill>
              </a:rPr>
              <a:t>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</a:rPr>
              <a:t>	</a:t>
            </a:r>
            <a:r>
              <a:rPr lang="en-US" altLang="en-US" sz="2000" baseline="0" dirty="0">
                <a:solidFill>
                  <a:srgbClr val="000000"/>
                </a:solidFill>
                <a:sym typeface="Wingdings" pitchFamily="2" charset="2"/>
              </a:rPr>
              <a:t>pyroxene under high P		garnet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i="1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 dirty="0">
                <a:solidFill>
                  <a:srgbClr val="FF0000"/>
                </a:solidFill>
              </a:rPr>
              <a:t>fluid outer core</a:t>
            </a:r>
            <a:r>
              <a:rPr lang="en-US" altLang="en-US" sz="2000" b="1" i="1" baseline="0" dirty="0">
                <a:solidFill>
                  <a:srgbClr val="000000"/>
                </a:solidFill>
              </a:rPr>
              <a:t>	</a:t>
            </a:r>
            <a:r>
              <a:rPr lang="en-US" altLang="en-US" sz="2000" baseline="0" dirty="0">
                <a:solidFill>
                  <a:srgbClr val="000000"/>
                </a:solidFill>
              </a:rPr>
              <a:t>[3000 km to 5200 km]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primarily Fe in composition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convective dynamo present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core temp too high for permanent mag field (decay in 20,000 </a:t>
            </a:r>
            <a:r>
              <a:rPr lang="en-US" altLang="en-US" sz="2000" baseline="0" dirty="0" err="1">
                <a:solidFill>
                  <a:srgbClr val="000000"/>
                </a:solidFill>
              </a:rPr>
              <a:t>yr</a:t>
            </a:r>
            <a:r>
              <a:rPr lang="en-US" altLang="en-US" sz="2000" baseline="0" dirty="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as Earth cools, Fe solidifies and sinks, lighter element(s) rise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rising fluid + Earth rotation … Coriolis forces cause helical flow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	</a:t>
            </a:r>
            <a:r>
              <a:rPr lang="en-US" altLang="en-US" sz="2000" baseline="0" dirty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en-US" altLang="en-US" sz="2000" baseline="0" dirty="0">
                <a:solidFill>
                  <a:srgbClr val="00B050"/>
                </a:solidFill>
                <a:sym typeface="Wingdings" pitchFamily="2" charset="2"/>
              </a:rPr>
              <a:t>VOILA!  magnetic field generated</a:t>
            </a:r>
            <a:endParaRPr lang="en-US" altLang="en-US" sz="2000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i="1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 dirty="0">
                <a:solidFill>
                  <a:srgbClr val="FF0000"/>
                </a:solidFill>
              </a:rPr>
              <a:t>solid inner core</a:t>
            </a:r>
            <a:r>
              <a:rPr lang="en-US" altLang="en-US" sz="2000" b="1" i="1" baseline="0" dirty="0">
                <a:solidFill>
                  <a:srgbClr val="000000"/>
                </a:solidFill>
              </a:rPr>
              <a:t>	</a:t>
            </a:r>
            <a:r>
              <a:rPr lang="en-US" altLang="en-US" sz="2000" baseline="0" dirty="0">
                <a:solidFill>
                  <a:srgbClr val="000000"/>
                </a:solidFill>
              </a:rPr>
              <a:t>[5200 km to 6400 km]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primarily Fe in composition  (some Ni)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</a:t>
            </a:r>
            <a:r>
              <a:rPr lang="en-US" altLang="en-US" sz="2000" baseline="0" dirty="0" err="1">
                <a:solidFill>
                  <a:srgbClr val="000000"/>
                </a:solidFill>
              </a:rPr>
              <a:t>ρ</a:t>
            </a:r>
            <a:r>
              <a:rPr lang="en-US" altLang="en-US" sz="2000" baseline="0" dirty="0">
                <a:solidFill>
                  <a:srgbClr val="000000"/>
                </a:solidFill>
              </a:rPr>
              <a:t> is 5-10% less than pure </a:t>
            </a:r>
            <a:r>
              <a:rPr lang="en-US" altLang="en-US" sz="2000" baseline="0" dirty="0" err="1">
                <a:solidFill>
                  <a:srgbClr val="000000"/>
                </a:solidFill>
              </a:rPr>
              <a:t>Fe+Ni</a:t>
            </a:r>
            <a:r>
              <a:rPr lang="en-US" altLang="en-US" sz="2000" baseline="0" dirty="0">
                <a:solidFill>
                  <a:srgbClr val="000000"/>
                </a:solidFill>
              </a:rPr>
              <a:t> … S?  O?  H?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size of Moon … temp of Sun ~6000K !</a:t>
            </a:r>
          </a:p>
        </p:txBody>
      </p:sp>
      <p:pic>
        <p:nvPicPr>
          <p:cNvPr id="78851" name="Picture 4" descr="AACHCOQ0">
            <a:extLst>
              <a:ext uri="{FF2B5EF4-FFF2-40B4-BE49-F238E27FC236}">
                <a16:creationId xmlns:a16="http://schemas.microsoft.com/office/drawing/2014/main" id="{25E820E0-8CF4-4C57-836C-AB5341C7B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0"/>
            <a:ext cx="190023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8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78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78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78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78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78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78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785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785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785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7853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7853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7853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7853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1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6EDA781D-B97F-DFC6-7A0E-ECC17D2C06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Other Terrestrial Worlds</a:t>
            </a:r>
          </a:p>
        </p:txBody>
      </p:sp>
      <p:sp>
        <p:nvSpPr>
          <p:cNvPr id="296963" name="Text Box 3">
            <a:extLst>
              <a:ext uri="{FF2B5EF4-FFF2-40B4-BE49-F238E27FC236}">
                <a16:creationId xmlns:a16="http://schemas.microsoft.com/office/drawing/2014/main" id="{E61E33B2-2B15-4E9A-3E78-FAEDEB3FB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20750"/>
            <a:ext cx="86868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>
                <a:solidFill>
                  <a:srgbClr val="FF0000"/>
                </a:solidFill>
              </a:rPr>
              <a:t>Moon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</a:t>
            </a:r>
            <a:r>
              <a:rPr lang="en-US" altLang="en-US" sz="2000" baseline="0">
                <a:solidFill>
                  <a:srgbClr val="FF0000"/>
                </a:solidFill>
              </a:rPr>
              <a:t>moment of inertia coefficient (0.393) indicates nearly uniform density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core is 13-26% R  (compare Earth 19% inner and 53% outer)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gravity map attributable to different crustal thicknesses (34 to 43 km)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had magnetic field 3-4 Gyr ago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>
                <a:solidFill>
                  <a:srgbClr val="FF0000"/>
                </a:solidFill>
              </a:rPr>
              <a:t>Mercury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</a:t>
            </a:r>
            <a:r>
              <a:rPr lang="en-US" altLang="en-US" sz="2000" baseline="0">
                <a:solidFill>
                  <a:srgbClr val="FF0000"/>
                </a:solidFill>
              </a:rPr>
              <a:t>60% of planet mass is Fe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core extends to 75% R</a:t>
            </a:r>
            <a:endParaRPr lang="en-US" altLang="en-US" sz="2000" b="1" baseline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>
                <a:solidFill>
                  <a:srgbClr val="FF0000"/>
                </a:solidFill>
              </a:rPr>
              <a:t>Venus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3% less dense than Earth … missing some heavy element?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no magnetic field … </a:t>
            </a:r>
            <a:r>
              <a:rPr lang="en-US" altLang="en-US" sz="2000" baseline="0">
                <a:solidFill>
                  <a:srgbClr val="FF0000"/>
                </a:solidFill>
              </a:rPr>
              <a:t>core frozen </a:t>
            </a:r>
            <a:r>
              <a:rPr lang="en-US" altLang="en-US" sz="2000" baseline="0">
                <a:solidFill>
                  <a:srgbClr val="000000"/>
                </a:solidFill>
              </a:rPr>
              <a:t>and/or lack of rotation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no tectonics … lack of H</a:t>
            </a:r>
            <a:r>
              <a:rPr lang="en-US" altLang="en-US" sz="2000">
                <a:solidFill>
                  <a:srgbClr val="000000"/>
                </a:solidFill>
              </a:rPr>
              <a:t>2</a:t>
            </a:r>
            <a:r>
              <a:rPr lang="en-US" altLang="en-US" sz="2000" baseline="0">
                <a:solidFill>
                  <a:srgbClr val="000000"/>
                </a:solidFill>
              </a:rPr>
              <a:t>O … </a:t>
            </a:r>
            <a:r>
              <a:rPr lang="en-US" altLang="en-US" sz="2000" baseline="0">
                <a:solidFill>
                  <a:srgbClr val="FF0000"/>
                </a:solidFill>
              </a:rPr>
              <a:t>stagnant lid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	heat doesn’</a:t>
            </a:r>
            <a:r>
              <a:rPr lang="en-US" altLang="ja-JP" sz="2000" baseline="0">
                <a:solidFill>
                  <a:srgbClr val="000000"/>
                </a:solidFill>
              </a:rPr>
              <a:t>t escape … hot mantle quenches core convection</a:t>
            </a:r>
            <a:endParaRPr lang="en-US" altLang="ja-JP" sz="2000" b="1" baseline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>
                <a:solidFill>
                  <a:srgbClr val="FF0000"/>
                </a:solidFill>
              </a:rPr>
              <a:t>Mars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no tectonics … heat lost in past via volcanism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geoid highly correlated with topography, so </a:t>
            </a:r>
            <a:r>
              <a:rPr lang="en-US" altLang="en-US" sz="2000" baseline="0">
                <a:solidFill>
                  <a:srgbClr val="FF0000"/>
                </a:solidFill>
              </a:rPr>
              <a:t>thick, rigid lithosphere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</a:t>
            </a:r>
            <a:r>
              <a:rPr lang="en-US" altLang="en-US" sz="2000" baseline="0">
                <a:solidFill>
                  <a:srgbClr val="FF0000"/>
                </a:solidFill>
              </a:rPr>
              <a:t>ancient magnetic field evidence now shattered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		far more FeO than on Earth … Fe-Ni core or Fe-FeS core?</a:t>
            </a:r>
          </a:p>
        </p:txBody>
      </p:sp>
      <p:pic>
        <p:nvPicPr>
          <p:cNvPr id="80899" name="Picture 2" descr="terrest_int.jpg">
            <a:extLst>
              <a:ext uri="{FF2B5EF4-FFF2-40B4-BE49-F238E27FC236}">
                <a16:creationId xmlns:a16="http://schemas.microsoft.com/office/drawing/2014/main" id="{5943618E-20D0-782C-2F6A-3C6F2032C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90800"/>
            <a:ext cx="42830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6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6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96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96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96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96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6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96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96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96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96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96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969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96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969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969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9696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9696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6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Box 1">
            <a:extLst>
              <a:ext uri="{FF2B5EF4-FFF2-40B4-BE49-F238E27FC236}">
                <a16:creationId xmlns:a16="http://schemas.microsoft.com/office/drawing/2014/main" id="{9AA99A79-721B-5598-D1D6-1F1F52939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75" y="461963"/>
            <a:ext cx="81359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i="1" baseline="0">
                <a:solidFill>
                  <a:srgbClr val="000000"/>
                </a:solidFill>
              </a:rPr>
              <a:t>…………………………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i="1" baseline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>
            <a:extLst>
              <a:ext uri="{FF2B5EF4-FFF2-40B4-BE49-F238E27FC236}">
                <a16:creationId xmlns:a16="http://schemas.microsoft.com/office/drawing/2014/main" id="{3E40E40B-89CE-EE92-3DFB-A1FA5EFF09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SSE!</a:t>
            </a:r>
          </a:p>
        </p:txBody>
      </p:sp>
      <p:sp>
        <p:nvSpPr>
          <p:cNvPr id="206852" name="Text Box 4">
            <a:extLst>
              <a:ext uri="{FF2B5EF4-FFF2-40B4-BE49-F238E27FC236}">
                <a16:creationId xmlns:a16="http://schemas.microsoft.com/office/drawing/2014/main" id="{5B751E82-22B7-5D03-F1B0-5804D18A9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42" y="779463"/>
            <a:ext cx="7691528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What is the density in g/cm</a:t>
            </a:r>
            <a:r>
              <a:rPr kumimoji="0" lang="en-US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of the following bodies?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Give to 0.1 g/cm</a:t>
            </a:r>
            <a:r>
              <a:rPr kumimoji="0" lang="en-US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… you need to be within 0.5 g/cm</a:t>
            </a:r>
            <a:r>
              <a:rPr kumimoji="0" lang="en-US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to win!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Earth (densest sizeable object in SS)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aseline="0" dirty="0">
                <a:solidFill>
                  <a:srgbClr val="FF0000"/>
                </a:solidFill>
              </a:rPr>
              <a:t>…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5.5 g/cm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3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aseline="0" dirty="0">
                <a:solidFill>
                  <a:srgbClr val="FF0000"/>
                </a:solidFill>
              </a:rPr>
              <a:t>…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3.9 g/cm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Moon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aseline="0" dirty="0">
                <a:solidFill>
                  <a:srgbClr val="FF0000"/>
                </a:solidFill>
              </a:rPr>
              <a:t>…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3.3 g/cm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Titan and Pluto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aseline="0" dirty="0">
                <a:solidFill>
                  <a:srgbClr val="FF0000"/>
                </a:solidFill>
              </a:rPr>
              <a:t>…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1.9 g/cm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3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Saturn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aseline="0" dirty="0">
                <a:solidFill>
                  <a:srgbClr val="FF0000"/>
                </a:solidFill>
              </a:rPr>
              <a:t>…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0.7 g/cm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3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Hyperion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aseline="0" dirty="0">
                <a:solidFill>
                  <a:srgbClr val="FF0000"/>
                </a:solidFill>
              </a:rPr>
              <a:t>…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0.5 g/cm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3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6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68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68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68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68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68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68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068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068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68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0685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0685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0685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0685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0685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0685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685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0685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0685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>
            <a:extLst>
              <a:ext uri="{FF2B5EF4-FFF2-40B4-BE49-F238E27FC236}">
                <a16:creationId xmlns:a16="http://schemas.microsoft.com/office/drawing/2014/main" id="{F73A4F40-F6BD-3728-0AA1-05B16B95E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Solar System Explorers 13 OCT</a:t>
            </a:r>
          </a:p>
        </p:txBody>
      </p:sp>
      <p:sp>
        <p:nvSpPr>
          <p:cNvPr id="171010" name="Text Box 3">
            <a:extLst>
              <a:ext uri="{FF2B5EF4-FFF2-40B4-BE49-F238E27FC236}">
                <a16:creationId xmlns:a16="http://schemas.microsoft.com/office/drawing/2014/main" id="{2BE8458B-AB54-0AC4-8481-871C4F7D3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14400"/>
            <a:ext cx="8839200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Describe an observation that yields information about a particular world’s interior, e.g.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seismic data on Earth tell us that the size of the solid core is 1200 km.</a:t>
            </a:r>
            <a:endParaRPr kumimoji="0" lang="en-US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5.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6.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7.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8.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9.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10.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11.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12.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13.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14.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15.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16.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17.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18.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19.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20.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center.pdf">
            <a:extLst>
              <a:ext uri="{FF2B5EF4-FFF2-40B4-BE49-F238E27FC236}">
                <a16:creationId xmlns:a16="http://schemas.microsoft.com/office/drawing/2014/main" id="{9197540B-6D19-4E78-0405-98A39CED7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938" y="-1709738"/>
            <a:ext cx="8001000" cy="1035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>
            <a:extLst>
              <a:ext uri="{FF2B5EF4-FFF2-40B4-BE49-F238E27FC236}">
                <a16:creationId xmlns:a16="http://schemas.microsoft.com/office/drawing/2014/main" id="{35C4E81D-EEA0-A89E-9483-E0891796A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4800" y="0"/>
            <a:ext cx="6172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baseline="0">
                <a:solidFill>
                  <a:schemeClr val="bg1"/>
                </a:solidFill>
              </a:rPr>
              <a:t>Planetary Interiors I</a:t>
            </a:r>
            <a:endParaRPr lang="en-US" altLang="en-US" sz="4400" baseline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terrest_int.jpg">
            <a:extLst>
              <a:ext uri="{FF2B5EF4-FFF2-40B4-BE49-F238E27FC236}">
                <a16:creationId xmlns:a16="http://schemas.microsoft.com/office/drawing/2014/main" id="{6775AD6B-2870-5EB5-7A35-3CD9698A5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676400"/>
            <a:ext cx="97091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2">
            <a:extLst>
              <a:ext uri="{FF2B5EF4-FFF2-40B4-BE49-F238E27FC236}">
                <a16:creationId xmlns:a16="http://schemas.microsoft.com/office/drawing/2014/main" id="{7447BBF9-828F-164B-E346-BB93D2F3C6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FF"/>
                </a:solidFill>
                <a:ea typeface="ＭＳ Ｐゴシック" panose="020B0600070205080204" pitchFamily="34" charset="-128"/>
              </a:rPr>
              <a:t>Planetary Interiors 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AB017D38-F41C-99B4-D9BB-2258359EF9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Planetary Interiors: Observations</a:t>
            </a:r>
          </a:p>
        </p:txBody>
      </p:sp>
      <p:sp>
        <p:nvSpPr>
          <p:cNvPr id="301059" name="Text Box 3">
            <a:extLst>
              <a:ext uri="{FF2B5EF4-FFF2-40B4-BE49-F238E27FC236}">
                <a16:creationId xmlns:a16="http://schemas.microsoft.com/office/drawing/2014/main" id="{FF940B2A-C999-769A-192B-E74BF2CCE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74725"/>
            <a:ext cx="86106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 dirty="0">
                <a:solidFill>
                  <a:srgbClr val="FF0000"/>
                </a:solidFill>
              </a:rPr>
              <a:t>observations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baseline="0" dirty="0"/>
              <a:t> </a:t>
            </a:r>
            <a:endParaRPr lang="en-US" altLang="en-US" sz="2000" baseline="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/>
              <a:t>	1. mass + size </a:t>
            </a:r>
            <a:r>
              <a:rPr lang="en-US" altLang="en-US" sz="2000" baseline="0" dirty="0">
                <a:sym typeface="Wingdings" pitchFamily="2" charset="2"/>
              </a:rPr>
              <a:t></a:t>
            </a:r>
            <a:r>
              <a:rPr lang="en-US" altLang="en-US" sz="2000" baseline="0" dirty="0"/>
              <a:t> density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/>
              <a:t>     		4 terrestrial	  </a:t>
            </a:r>
            <a:r>
              <a:rPr lang="en-US" altLang="en-US" sz="2000" baseline="0" dirty="0" err="1"/>
              <a:t>ρ</a:t>
            </a:r>
            <a:r>
              <a:rPr lang="en-US" altLang="en-US" sz="2000" baseline="0" dirty="0"/>
              <a:t> ~ 3.9 to 5.6	silicates + Fe/X core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/>
              <a:t>		7 dwarfs + Pluto	  </a:t>
            </a:r>
            <a:r>
              <a:rPr lang="en-US" altLang="en-US" sz="2000" baseline="0" dirty="0" err="1"/>
              <a:t>ρ</a:t>
            </a:r>
            <a:r>
              <a:rPr lang="en-US" altLang="en-US" sz="2000" baseline="0" dirty="0"/>
              <a:t> ~ 1.8 to 3.5	silicates + ices + Fe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/>
              <a:t>		4 </a:t>
            </a:r>
            <a:r>
              <a:rPr lang="en-US" altLang="en-US" sz="2000" baseline="0" dirty="0" err="1"/>
              <a:t>jovian</a:t>
            </a:r>
            <a:r>
              <a:rPr lang="en-US" altLang="en-US" sz="2000" baseline="0" dirty="0"/>
              <a:t>		  </a:t>
            </a:r>
            <a:r>
              <a:rPr lang="en-US" altLang="en-US" sz="2000" baseline="0" dirty="0" err="1"/>
              <a:t>ρ</a:t>
            </a:r>
            <a:r>
              <a:rPr lang="en-US" altLang="en-US" sz="2000" baseline="0" dirty="0"/>
              <a:t> ~ 0.7 to 1.6	H + He gas/liquid + ices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/>
              <a:t>		small moons	  </a:t>
            </a:r>
            <a:r>
              <a:rPr lang="en-US" altLang="en-US" sz="2000" baseline="0" dirty="0" err="1"/>
              <a:t>ρ</a:t>
            </a:r>
            <a:r>
              <a:rPr lang="en-US" altLang="en-US" sz="2000" baseline="0" dirty="0"/>
              <a:t> ~ 0.3 to 1.9	icy, porous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/>
              <a:t>	2. moment of inertia: I = 0.4 MR</a:t>
            </a:r>
            <a:r>
              <a:rPr lang="en-US" altLang="en-US" sz="2000" baseline="30000" dirty="0"/>
              <a:t>2</a:t>
            </a:r>
            <a:r>
              <a:rPr lang="en-US" altLang="en-US" sz="2000" baseline="0" dirty="0"/>
              <a:t> for constant density uniform sphere</a:t>
            </a:r>
            <a:endParaRPr lang="en-US" altLang="en-US" sz="2000" baseline="30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1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1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1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1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1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1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4">
            <a:extLst>
              <a:ext uri="{FF2B5EF4-FFF2-40B4-BE49-F238E27FC236}">
                <a16:creationId xmlns:a16="http://schemas.microsoft.com/office/drawing/2014/main" id="{E2712818-239B-0FC5-EC74-4EA34A949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822325"/>
            <a:ext cx="5791200" cy="56943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i="1" baseline="0" dirty="0">
                <a:solidFill>
                  <a:schemeClr val="accent2"/>
                </a:solidFill>
              </a:rPr>
              <a:t>		   </a:t>
            </a:r>
            <a:r>
              <a:rPr lang="en-US" altLang="en-US" sz="2000" b="1" i="1" baseline="0" dirty="0" err="1">
                <a:solidFill>
                  <a:schemeClr val="accent2"/>
                </a:solidFill>
              </a:rPr>
              <a:t>ρ</a:t>
            </a:r>
            <a:r>
              <a:rPr lang="en-US" altLang="en-US" sz="2000" b="1" i="1" baseline="0" dirty="0">
                <a:solidFill>
                  <a:schemeClr val="accent2"/>
                </a:solidFill>
              </a:rPr>
              <a:t>                I/MR</a:t>
            </a:r>
            <a:r>
              <a:rPr lang="en-US" altLang="en-US" sz="2000" b="1" i="1" baseline="30000" dirty="0">
                <a:solidFill>
                  <a:schemeClr val="accent2"/>
                </a:solidFill>
              </a:rPr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i="1" baseline="0" dirty="0">
                <a:solidFill>
                  <a:schemeClr val="accent2"/>
                </a:solidFill>
              </a:rPr>
              <a:t>		g/cm</a:t>
            </a:r>
            <a:r>
              <a:rPr lang="en-US" altLang="en-US" sz="2000" b="1" i="1" baseline="30000" dirty="0">
                <a:solidFill>
                  <a:schemeClr val="accent2"/>
                </a:solidFill>
              </a:rPr>
              <a:t>3</a:t>
            </a:r>
            <a:r>
              <a:rPr lang="en-US" altLang="en-US" sz="2000" b="1" i="1" baseline="0" dirty="0">
                <a:solidFill>
                  <a:schemeClr val="accent2"/>
                </a:solidFill>
              </a:rPr>
              <a:t>	0.4 if uniform</a:t>
            </a:r>
            <a:endParaRPr lang="en-US" altLang="en-US" sz="2000" baseline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aseline="0" dirty="0"/>
              <a:t>Sun		</a:t>
            </a:r>
            <a:r>
              <a:rPr lang="en-US" altLang="en-US" sz="1800" baseline="0" dirty="0">
                <a:solidFill>
                  <a:schemeClr val="accent1">
                    <a:lumMod val="75000"/>
                  </a:schemeClr>
                </a:solidFill>
              </a:rPr>
              <a:t>1.41	      0.07	extreme structure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aseline="0" dirty="0"/>
              <a:t>Mercury		5.43	      0.33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aseline="0" dirty="0"/>
              <a:t>Venus		5.20	      0.33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aseline="0" dirty="0"/>
              <a:t>Earth		5.52	      0.33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aseline="0" dirty="0"/>
              <a:t>     Moon		</a:t>
            </a:r>
            <a:r>
              <a:rPr lang="en-US" altLang="en-US" sz="1800" baseline="0" dirty="0">
                <a:solidFill>
                  <a:schemeClr val="accent2"/>
                </a:solidFill>
              </a:rPr>
              <a:t>3.34	      0.39	nearly uniform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aseline="0" dirty="0"/>
              <a:t>Mars		</a:t>
            </a:r>
            <a:r>
              <a:rPr lang="en-US" altLang="en-US" sz="1800" baseline="0" dirty="0">
                <a:solidFill>
                  <a:schemeClr val="accent2"/>
                </a:solidFill>
              </a:rPr>
              <a:t>3.93	      0.37	nearly uniform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aseline="0" dirty="0"/>
              <a:t>Jupiter		</a:t>
            </a:r>
            <a:r>
              <a:rPr lang="en-US" altLang="en-US" sz="1800" baseline="0" dirty="0">
                <a:solidFill>
                  <a:srgbClr val="FF0000"/>
                </a:solidFill>
              </a:rPr>
              <a:t>1.33	      0.28	serious structure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aseline="0" dirty="0"/>
              <a:t>     Io		</a:t>
            </a:r>
            <a:r>
              <a:rPr lang="en-US" altLang="en-US" sz="1800" baseline="0" dirty="0">
                <a:solidFill>
                  <a:schemeClr val="accent2"/>
                </a:solidFill>
              </a:rPr>
              <a:t>3.53	      0.38	nearly uniform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aseline="0" dirty="0"/>
              <a:t>     Europa	3.02	      0.35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aseline="0" dirty="0"/>
              <a:t>     Ganymede	1.94	      0.31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aseline="0" dirty="0"/>
              <a:t>     </a:t>
            </a:r>
            <a:r>
              <a:rPr lang="en-US" altLang="en-US" sz="1800" baseline="0" dirty="0" err="1"/>
              <a:t>Callisto</a:t>
            </a:r>
            <a:r>
              <a:rPr lang="en-US" altLang="en-US" sz="1800" baseline="0" dirty="0"/>
              <a:t>	1.85	      0.36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aseline="0" dirty="0"/>
              <a:t>Saturn		</a:t>
            </a:r>
            <a:r>
              <a:rPr lang="en-US" altLang="en-US" sz="1800" baseline="0" dirty="0">
                <a:solidFill>
                  <a:srgbClr val="FF0000"/>
                </a:solidFill>
              </a:rPr>
              <a:t>0.69</a:t>
            </a:r>
            <a:r>
              <a:rPr lang="en-US" altLang="en-US" sz="1800" baseline="0" dirty="0"/>
              <a:t>	      </a:t>
            </a:r>
            <a:r>
              <a:rPr lang="en-US" altLang="en-US" sz="1800" baseline="0" dirty="0">
                <a:solidFill>
                  <a:srgbClr val="FF0000"/>
                </a:solidFill>
              </a:rPr>
              <a:t>0.21	serious structure</a:t>
            </a:r>
            <a:endParaRPr lang="en-US" altLang="en-US" sz="1800" baseline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aseline="0" dirty="0"/>
              <a:t>     Titan		1.88	      0.34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aseline="0" dirty="0"/>
              <a:t>Uranus		</a:t>
            </a:r>
            <a:r>
              <a:rPr lang="en-US" altLang="en-US" sz="1800" baseline="0" dirty="0">
                <a:solidFill>
                  <a:srgbClr val="FF0000"/>
                </a:solidFill>
              </a:rPr>
              <a:t>1.32	      0.23	serious structure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aseline="0" dirty="0"/>
              <a:t>Neptune		</a:t>
            </a:r>
            <a:r>
              <a:rPr lang="en-US" altLang="en-US" sz="1800" baseline="0" dirty="0">
                <a:solidFill>
                  <a:srgbClr val="FF0000"/>
                </a:solidFill>
              </a:rPr>
              <a:t>1.64	      0.23	serious structure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i="1" baseline="0" dirty="0"/>
              <a:t>     Triton		2.05	        …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i="1" baseline="0" dirty="0"/>
              <a:t>Pluto		1.85	      0.31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i="1" baseline="0" dirty="0"/>
              <a:t>     Charon	1.71	        …</a:t>
            </a:r>
          </a:p>
        </p:txBody>
      </p:sp>
      <p:sp>
        <p:nvSpPr>
          <p:cNvPr id="52226" name="Rectangle 5">
            <a:extLst>
              <a:ext uri="{FF2B5EF4-FFF2-40B4-BE49-F238E27FC236}">
                <a16:creationId xmlns:a16="http://schemas.microsoft.com/office/drawing/2014/main" id="{7E6BC4B9-91D6-596F-6D9C-18ED6D7F3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838200"/>
            <a:ext cx="22304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>
                <a:solidFill>
                  <a:srgbClr val="FF0000"/>
                </a:solidFill>
              </a:rPr>
              <a:t>densities and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>
                <a:solidFill>
                  <a:srgbClr val="FF0000"/>
                </a:solidFill>
              </a:rPr>
              <a:t>moments of inertia</a:t>
            </a: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00FB9775-7409-C31E-F438-8C42E1B408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Planetary Interiors: Observations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7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70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704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704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704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70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70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70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7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70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70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70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704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704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8704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8704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8704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8704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817B28A1-134C-A3E4-6B9F-FC7A5B986D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Planetary Interiors: Observations</a:t>
            </a:r>
          </a:p>
        </p:txBody>
      </p:sp>
      <p:sp>
        <p:nvSpPr>
          <p:cNvPr id="301059" name="Text Box 3">
            <a:extLst>
              <a:ext uri="{FF2B5EF4-FFF2-40B4-BE49-F238E27FC236}">
                <a16:creationId xmlns:a16="http://schemas.microsoft.com/office/drawing/2014/main" id="{934F4092-6F8C-8361-A79A-B9B2D9A7D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74725"/>
            <a:ext cx="86106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 dirty="0">
                <a:solidFill>
                  <a:srgbClr val="FF0000"/>
                </a:solidFill>
              </a:rPr>
              <a:t>observations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1. mass + size </a:t>
            </a:r>
            <a:r>
              <a:rPr lang="en-US" altLang="en-US" sz="2000" baseline="0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altLang="en-US" sz="2000" baseline="0" dirty="0">
                <a:solidFill>
                  <a:srgbClr val="000000"/>
                </a:solidFill>
              </a:rPr>
              <a:t> density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     		4 terrestrial	  </a:t>
            </a:r>
            <a:r>
              <a:rPr lang="en-US" altLang="en-US" sz="2000" baseline="0" dirty="0" err="1">
                <a:solidFill>
                  <a:srgbClr val="000000"/>
                </a:solidFill>
              </a:rPr>
              <a:t>ρ</a:t>
            </a:r>
            <a:r>
              <a:rPr lang="en-US" altLang="en-US" sz="2000" baseline="0" dirty="0">
                <a:solidFill>
                  <a:srgbClr val="000000"/>
                </a:solidFill>
              </a:rPr>
              <a:t> ~ 3.9 to 5.6	silicates + Fe/X core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7 dwarfs + Pluto	  </a:t>
            </a:r>
            <a:r>
              <a:rPr lang="en-US" altLang="en-US" sz="2000" baseline="0" dirty="0" err="1">
                <a:solidFill>
                  <a:srgbClr val="000000"/>
                </a:solidFill>
              </a:rPr>
              <a:t>ρ</a:t>
            </a:r>
            <a:r>
              <a:rPr lang="en-US" altLang="en-US" sz="2000" baseline="0" dirty="0">
                <a:solidFill>
                  <a:srgbClr val="000000"/>
                </a:solidFill>
              </a:rPr>
              <a:t> ~ 1.8 to 3.5	silicates + ices + Fe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4 </a:t>
            </a:r>
            <a:r>
              <a:rPr lang="en-US" altLang="en-US" sz="2000" baseline="0" dirty="0" err="1">
                <a:solidFill>
                  <a:srgbClr val="000000"/>
                </a:solidFill>
              </a:rPr>
              <a:t>jovian</a:t>
            </a:r>
            <a:r>
              <a:rPr lang="en-US" altLang="en-US" sz="2000" baseline="0" dirty="0">
                <a:solidFill>
                  <a:srgbClr val="000000"/>
                </a:solidFill>
              </a:rPr>
              <a:t>		  </a:t>
            </a:r>
            <a:r>
              <a:rPr lang="en-US" altLang="en-US" sz="2000" baseline="0" dirty="0" err="1">
                <a:solidFill>
                  <a:srgbClr val="000000"/>
                </a:solidFill>
              </a:rPr>
              <a:t>ρ</a:t>
            </a:r>
            <a:r>
              <a:rPr lang="en-US" altLang="en-US" sz="2000" baseline="0" dirty="0">
                <a:solidFill>
                  <a:srgbClr val="000000"/>
                </a:solidFill>
              </a:rPr>
              <a:t> ~ 0.7 to 1.6	H + He gas/liquid + ices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small moons	  </a:t>
            </a:r>
            <a:r>
              <a:rPr lang="en-US" altLang="en-US" sz="2000" baseline="0" dirty="0" err="1">
                <a:solidFill>
                  <a:srgbClr val="000000"/>
                </a:solidFill>
              </a:rPr>
              <a:t>ρ</a:t>
            </a:r>
            <a:r>
              <a:rPr lang="en-US" altLang="en-US" sz="2000" baseline="0" dirty="0">
                <a:solidFill>
                  <a:srgbClr val="000000"/>
                </a:solidFill>
              </a:rPr>
              <a:t> ~ 0.3 to 1.9	icy, porous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2. moment of inertia: I = 0.4 MR</a:t>
            </a:r>
            <a:r>
              <a:rPr lang="en-US" altLang="en-US" sz="2000" baseline="30000" dirty="0">
                <a:solidFill>
                  <a:srgbClr val="000000"/>
                </a:solidFill>
              </a:rPr>
              <a:t>2</a:t>
            </a:r>
            <a:r>
              <a:rPr lang="en-US" altLang="en-US" sz="2000" baseline="0" dirty="0">
                <a:solidFill>
                  <a:srgbClr val="000000"/>
                </a:solidFill>
              </a:rPr>
              <a:t> for constant density uniform sphere</a:t>
            </a:r>
            <a:endParaRPr lang="en-US" altLang="en-US" sz="2000" baseline="30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3. rotation period + geometric oblateness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“</a:t>
            </a:r>
            <a:r>
              <a:rPr lang="en-US" altLang="ja-JP" sz="2000" baseline="0" dirty="0">
                <a:solidFill>
                  <a:srgbClr val="000000"/>
                </a:solidFill>
              </a:rPr>
              <a:t>oblate spheroid” is equilibrium shape due to gravity + rotation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     	4. gravity field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spacecraft orbits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	</a:t>
            </a:r>
            <a:r>
              <a:rPr lang="en-US" altLang="en-US" sz="2000" baseline="0" dirty="0" err="1">
                <a:solidFill>
                  <a:srgbClr val="000000"/>
                </a:solidFill>
              </a:rPr>
              <a:t>periapse</a:t>
            </a:r>
            <a:r>
              <a:rPr lang="en-US" altLang="en-US" sz="2000" baseline="0" dirty="0">
                <a:solidFill>
                  <a:srgbClr val="000000"/>
                </a:solidFill>
              </a:rPr>
              <a:t> precession rates of moons/rings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>
                <a:solidFill>
                  <a:srgbClr val="000000"/>
                </a:solidFill>
              </a:rPr>
              <a:t>	5. magnetic 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10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10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10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10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10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0105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59" grpId="0" uiExpand="1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7490</TotalTime>
  <Words>2589</Words>
  <Application>Microsoft Macintosh PowerPoint</Application>
  <PresentationFormat>On-screen Show (4:3)</PresentationFormat>
  <Paragraphs>364</Paragraphs>
  <Slides>24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Times New Roman</vt:lpstr>
      <vt:lpstr>Default Design</vt:lpstr>
      <vt:lpstr>2_Default Design</vt:lpstr>
      <vt:lpstr>Planetary Interiors I</vt:lpstr>
      <vt:lpstr>Research Paper Level 2</vt:lpstr>
      <vt:lpstr>SSE!</vt:lpstr>
      <vt:lpstr>Solar System Explorers 13 OCT</vt:lpstr>
      <vt:lpstr>PowerPoint Presentation</vt:lpstr>
      <vt:lpstr>Planetary Interiors I</vt:lpstr>
      <vt:lpstr>Planetary Interiors: Observations</vt:lpstr>
      <vt:lpstr>Planetary Interiors: Observations</vt:lpstr>
      <vt:lpstr>Planetary Interiors: Observations</vt:lpstr>
      <vt:lpstr>Planetary Interiors: Observations</vt:lpstr>
      <vt:lpstr>Radioactive Heating</vt:lpstr>
      <vt:lpstr>Planetary Interiors: Observations</vt:lpstr>
      <vt:lpstr>Gravity vs. Pressure</vt:lpstr>
      <vt:lpstr>Equations of State</vt:lpstr>
      <vt:lpstr>Earth’s Interior</vt:lpstr>
      <vt:lpstr>Earth’s Geoid</vt:lpstr>
      <vt:lpstr>Earth’s Interior</vt:lpstr>
      <vt:lpstr>Earth’s Magnetic Field</vt:lpstr>
      <vt:lpstr>Flipping Magnetic Field!</vt:lpstr>
      <vt:lpstr>Earth Structure</vt:lpstr>
      <vt:lpstr>Earth Structure</vt:lpstr>
      <vt:lpstr>Earth Layers</vt:lpstr>
      <vt:lpstr>Other Terrestrial Worlds</vt:lpstr>
      <vt:lpstr>PowerPoint Presentation</vt:lpstr>
    </vt:vector>
  </TitlesOfParts>
  <Company>Georgia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System Formation</dc:title>
  <dc:creator>Unknown User</dc:creator>
  <cp:lastModifiedBy>Manzano Pisco</cp:lastModifiedBy>
  <cp:revision>255</cp:revision>
  <cp:lastPrinted>2003-02-11T19:04:25Z</cp:lastPrinted>
  <dcterms:created xsi:type="dcterms:W3CDTF">2012-03-27T17:37:59Z</dcterms:created>
  <dcterms:modified xsi:type="dcterms:W3CDTF">2022-10-12T14:58:49Z</dcterms:modified>
</cp:coreProperties>
</file>