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777" r:id="rId2"/>
    <p:sldMasterId id="2147484956" r:id="rId3"/>
    <p:sldMasterId id="2147484968" r:id="rId4"/>
  </p:sldMasterIdLst>
  <p:notesMasterIdLst>
    <p:notesMasterId r:id="rId46"/>
  </p:notesMasterIdLst>
  <p:handoutMasterIdLst>
    <p:handoutMasterId r:id="rId47"/>
  </p:handoutMasterIdLst>
  <p:sldIdLst>
    <p:sldId id="457" r:id="rId5"/>
    <p:sldId id="458" r:id="rId6"/>
    <p:sldId id="416" r:id="rId7"/>
    <p:sldId id="510" r:id="rId8"/>
    <p:sldId id="401" r:id="rId9"/>
    <p:sldId id="511" r:id="rId10"/>
    <p:sldId id="512" r:id="rId11"/>
    <p:sldId id="513" r:id="rId12"/>
    <p:sldId id="514" r:id="rId13"/>
    <p:sldId id="552" r:id="rId14"/>
    <p:sldId id="509" r:id="rId15"/>
    <p:sldId id="547" r:id="rId16"/>
    <p:sldId id="548" r:id="rId17"/>
    <p:sldId id="395" r:id="rId18"/>
    <p:sldId id="428" r:id="rId19"/>
    <p:sldId id="426" r:id="rId20"/>
    <p:sldId id="461" r:id="rId21"/>
    <p:sldId id="550" r:id="rId22"/>
    <p:sldId id="427" r:id="rId23"/>
    <p:sldId id="430" r:id="rId24"/>
    <p:sldId id="460" r:id="rId25"/>
    <p:sldId id="496" r:id="rId26"/>
    <p:sldId id="469" r:id="rId27"/>
    <p:sldId id="468" r:id="rId28"/>
    <p:sldId id="466" r:id="rId29"/>
    <p:sldId id="459" r:id="rId30"/>
    <p:sldId id="467" r:id="rId31"/>
    <p:sldId id="497" r:id="rId32"/>
    <p:sldId id="498" r:id="rId33"/>
    <p:sldId id="499" r:id="rId34"/>
    <p:sldId id="500" r:id="rId35"/>
    <p:sldId id="471" r:id="rId36"/>
    <p:sldId id="501" r:id="rId37"/>
    <p:sldId id="502" r:id="rId38"/>
    <p:sldId id="503" r:id="rId39"/>
    <p:sldId id="472" r:id="rId40"/>
    <p:sldId id="504" r:id="rId41"/>
    <p:sldId id="505" r:id="rId42"/>
    <p:sldId id="440" r:id="rId43"/>
    <p:sldId id="551" r:id="rId44"/>
    <p:sldId id="413" r:id="rId45"/>
  </p:sldIdLst>
  <p:sldSz cx="9144000" cy="6858000" type="screen4x3"/>
  <p:notesSz cx="6858000" cy="9144000"/>
  <p:defaultTextStyle>
    <a:defPPr>
      <a:defRPr lang="en-US"/>
    </a:defPPr>
    <a:lvl1pPr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47"/>
    <p:restoredTop sz="84936"/>
  </p:normalViewPr>
  <p:slideViewPr>
    <p:cSldViewPr>
      <p:cViewPr varScale="1">
        <p:scale>
          <a:sx n="110" d="100"/>
          <a:sy n="110" d="100"/>
        </p:scale>
        <p:origin x="176" y="1376"/>
      </p:cViewPr>
      <p:guideLst>
        <p:guide orient="horz" pos="2112"/>
        <p:guide pos="2880"/>
      </p:guideLst>
    </p:cSldViewPr>
  </p:slideViewPr>
  <p:outlineViewPr>
    <p:cViewPr>
      <p:scale>
        <a:sx n="25" d="100"/>
        <a:sy n="25" d="100"/>
      </p:scale>
      <p:origin x="0" y="0"/>
    </p:cViewPr>
    <p:sldLst>
      <p:sld r:id="rId1" collapse="1"/>
      <p:sld r:id="rId2"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_rels/viewProps.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B5ECA26E-E63C-ED0B-6F17-1BB0F2C1E5C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3" name="Rectangle 3">
            <a:extLst>
              <a:ext uri="{FF2B5EF4-FFF2-40B4-BE49-F238E27FC236}">
                <a16:creationId xmlns:a16="http://schemas.microsoft.com/office/drawing/2014/main" id="{1A6098C9-1373-4A5D-9E34-F694ADCFA733}"/>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4" name="Rectangle 4">
            <a:extLst>
              <a:ext uri="{FF2B5EF4-FFF2-40B4-BE49-F238E27FC236}">
                <a16:creationId xmlns:a16="http://schemas.microsoft.com/office/drawing/2014/main" id="{9EA17244-73B5-8942-1CA6-938152CBE833}"/>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5" name="Rectangle 5">
            <a:extLst>
              <a:ext uri="{FF2B5EF4-FFF2-40B4-BE49-F238E27FC236}">
                <a16:creationId xmlns:a16="http://schemas.microsoft.com/office/drawing/2014/main" id="{F640703F-1069-BA6B-E9CE-E9DD8A1C95C8}"/>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D92D7DC5-EEFD-7143-A650-3BB9831E0B3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1293D73-11E2-9307-C327-18FEA41048A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9AEE717A-8B92-F2E3-7A3F-50400987398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62468" name="Rectangle 4">
            <a:extLst>
              <a:ext uri="{FF2B5EF4-FFF2-40B4-BE49-F238E27FC236}">
                <a16:creationId xmlns:a16="http://schemas.microsoft.com/office/drawing/2014/main" id="{EB02EDA0-66F5-4149-2A09-2C84C67E427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8B58FE52-113D-17FB-5EDA-97EA68B698AD}"/>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C275E342-1B53-64DD-21A5-A72F53D4F3AE}"/>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3F677147-7DCA-6260-4A07-37FAB7FFDAF2}"/>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D290B27C-AE96-3445-9357-2514B0DEE15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6">
            <a:extLst>
              <a:ext uri="{FF2B5EF4-FFF2-40B4-BE49-F238E27FC236}">
                <a16:creationId xmlns:a16="http://schemas.microsoft.com/office/drawing/2014/main" id="{C2E631FF-0EA3-15DE-62C9-350DC152DB1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65538" name="Rectangle 7">
            <a:extLst>
              <a:ext uri="{FF2B5EF4-FFF2-40B4-BE49-F238E27FC236}">
                <a16:creationId xmlns:a16="http://schemas.microsoft.com/office/drawing/2014/main" id="{11762609-C25B-1667-50D1-D53FBDEFC1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A067715-C03C-1249-9D42-7CF4BD0F3A49}" type="slidenum">
              <a:rPr lang="en-US" altLang="en-US" smtClean="0"/>
              <a:pPr>
                <a:spcBef>
                  <a:spcPct val="0"/>
                </a:spcBef>
              </a:pPr>
              <a:t>1</a:t>
            </a:fld>
            <a:endParaRPr lang="en-US" altLang="en-US"/>
          </a:p>
        </p:txBody>
      </p:sp>
      <p:sp>
        <p:nvSpPr>
          <p:cNvPr id="65539" name="Rectangle 2">
            <a:extLst>
              <a:ext uri="{FF2B5EF4-FFF2-40B4-BE49-F238E27FC236}">
                <a16:creationId xmlns:a16="http://schemas.microsoft.com/office/drawing/2014/main" id="{F80504FB-AD56-2F4D-6C17-D3BBDD3C285C}"/>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35BA8526-2944-788B-800B-D4A6376E95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high-resolution map of the Moon’s gravity — a force created by surface structures such as mountains and craters, as well as deeper structures below the surface … Beneath its surface, the moon’s crust is almost completely pulverized. The finding suggests that, in its first billion years, the moon — and probably other planets like Earth — may have endured much more fracturing from massive impacts than previously thought.  Compared to the surface, the map of the interior looked extraordinarily smooth. In fact, the team found that most of the moon’s local gravity is due to surface features, such as crater rims and mountains. Except for the large impact basins, the moon’s upper crust, largely lacks dense rock structures, and is instead likely made of porous, pulverized material.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Moon’s crust, ranging in thickness from 34 to 43 kilometers, is much thinner than planetary geologists had previously suspected. The crust beneath some major basins is nearly nonexistent, indicating that early impacts may have excavated the lunar mantle, providing a window into the interior. </a:t>
            </a:r>
          </a:p>
          <a:p>
            <a:pPr eaLnBrk="1" hangingPunct="1"/>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To generate the gravity map, GRAIL’s two probes measure the changing distance between themselves as they orbit in tight formation around the Moon. As one of the probes flies over a large mass, such as a mountain or dense, underground rock, the stronger local gravity will pull that probe ahead, widening the space between the two spacecraft. Scientists can translate this changing distance into a gravitational map, representing the gravity produced by both the surface structures and the interior. </a:t>
            </a:r>
          </a:p>
          <a:p>
            <a:r>
              <a:rPr lang="en-US" altLang="en-US">
                <a:latin typeface="Times New Roman" panose="02020603050405020304" pitchFamily="18" charset="0"/>
                <a:ea typeface="ＭＳ Ｐゴシック" panose="020B0600070205080204" pitchFamily="34" charset="-128"/>
              </a:rPr>
              <a:t>To find the gravitational field for the moon’s interior alone, Zuber’s team used topographic measurements from another of their instruments, a laser altimeter aboard the Lunar Reconnaissance Orbiter, a separate spacecraft in orbit around the moon. The scientists calculated the gravitational field expected to be produced by the moon’s topography — its surface structures alone — then subtracted that field from the field measured by GRAIL. </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BAFEB6E3-E0EB-31CA-E522-06ED53654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532AB5-74F2-5A4D-B8CB-E859BEA1DE3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9F0E0FBD-4D0E-CB3C-94D9-5FB2734CAEA9}"/>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BAC2445F-CBA4-7406-CE77-013A04D6E3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10221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BAFEB6E3-E0EB-31CA-E522-06ED53654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532AB5-74F2-5A4D-B8CB-E859BEA1DE3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9F0E0FBD-4D0E-CB3C-94D9-5FB2734CAEA9}"/>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BAC2445F-CBA4-7406-CE77-013A04D6E3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P = primary or pressure, can travel in fluid… S = secondary or shear, can’t travel in fluid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BAFEB6E3-E0EB-31CA-E522-06ED536547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532AB5-74F2-5A4D-B8CB-E859BEA1DE3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9F0E0FBD-4D0E-CB3C-94D9-5FB2734CAEA9}"/>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BAC2445F-CBA4-7406-CE77-013A04D6E3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P = primary or pressure … S = secondary or shear</a:t>
            </a:r>
          </a:p>
        </p:txBody>
      </p:sp>
    </p:spTree>
    <p:extLst>
      <p:ext uri="{BB962C8B-B14F-4D97-AF65-F5344CB8AC3E}">
        <p14:creationId xmlns:p14="http://schemas.microsoft.com/office/powerpoint/2010/main" val="1905700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B93FFF7C-A9A5-C0EE-6017-A07B191364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D3F9A1-41A2-E449-9B4B-EFF131E4A93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9874" name="Rectangle 2">
            <a:extLst>
              <a:ext uri="{FF2B5EF4-FFF2-40B4-BE49-F238E27FC236}">
                <a16:creationId xmlns:a16="http://schemas.microsoft.com/office/drawing/2014/main" id="{14692C39-CD90-34E2-7959-EB3D2715A9EC}"/>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73E69721-F5D5-64C4-9F3E-AEEB460D49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C34148E8-A1F1-7636-7B24-A793A4EE85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0D5F78-19CC-2243-9611-2BD3D0B11D9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34A923BB-FDDF-35B0-B4DB-E634B73625D7}"/>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2C11ECD0-CCEE-2E37-9D27-BA5981DA1F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Moon: no moonquakes (caused by tides/impacts) below 1000km implies molten region</a:t>
            </a:r>
          </a:p>
          <a:p>
            <a:pPr eaLnBrk="1" hangingPunct="1"/>
            <a:r>
              <a:rPr lang="en-US" altLang="en-US">
                <a:latin typeface="Times New Roman" panose="02020603050405020304" pitchFamily="18" charset="0"/>
                <a:ea typeface="ＭＳ Ｐゴシック" panose="020B0600070205080204" pitchFamily="34" charset="-128"/>
              </a:rPr>
              <a:t>Venus 3% less dense is uncompressed density, hotter formation … less S … higher melting point for Fe … frozen core … no mag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270654CD-97E4-07F5-8570-02BF54335E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50480E0-7DC0-5D41-8A33-E100AAE94D9C}" type="slidenum">
              <a:rPr lang="en-US" altLang="en-US" smtClean="0"/>
              <a:pPr>
                <a:spcBef>
                  <a:spcPct val="0"/>
                </a:spcBef>
              </a:pPr>
              <a:t>15</a:t>
            </a:fld>
            <a:endParaRPr lang="en-US" altLang="en-US"/>
          </a:p>
        </p:txBody>
      </p:sp>
      <p:sp>
        <p:nvSpPr>
          <p:cNvPr id="73730" name="Rectangle 2">
            <a:extLst>
              <a:ext uri="{FF2B5EF4-FFF2-40B4-BE49-F238E27FC236}">
                <a16:creationId xmlns:a16="http://schemas.microsoft.com/office/drawing/2014/main" id="{AC320836-384D-A18C-1A61-769CEB64F19F}"/>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F630034B-092E-716C-6A77-21C503B44C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C3AB08A2-E186-E589-CC0C-0F4AC4EB2F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F745F99-D847-334A-BBB2-B999820CD6FD}" type="slidenum">
              <a:rPr lang="en-US" altLang="en-US" smtClean="0"/>
              <a:pPr>
                <a:spcBef>
                  <a:spcPct val="0"/>
                </a:spcBef>
              </a:pPr>
              <a:t>16</a:t>
            </a:fld>
            <a:endParaRPr lang="en-US" altLang="en-US"/>
          </a:p>
        </p:txBody>
      </p:sp>
      <p:sp>
        <p:nvSpPr>
          <p:cNvPr id="75778" name="Rectangle 2">
            <a:extLst>
              <a:ext uri="{FF2B5EF4-FFF2-40B4-BE49-F238E27FC236}">
                <a16:creationId xmlns:a16="http://schemas.microsoft.com/office/drawing/2014/main" id="{14761527-ABA4-6B58-F4CD-741E0F2F8BBB}"/>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B99A81F9-83A4-63AF-B18D-44AF5511E3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unlike Earth, gravity traces features --- blue is low gravity, red is high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9FE8AE36-B805-5532-2A13-A111C11C3C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7649577-8B0D-5A4B-9A7B-3B5327E36AA5}" type="slidenum">
              <a:rPr lang="en-US" altLang="en-US" smtClean="0"/>
              <a:pPr>
                <a:spcBef>
                  <a:spcPct val="0"/>
                </a:spcBef>
              </a:pPr>
              <a:t>17</a:t>
            </a:fld>
            <a:endParaRPr lang="en-US" altLang="en-US"/>
          </a:p>
        </p:txBody>
      </p:sp>
      <p:sp>
        <p:nvSpPr>
          <p:cNvPr id="77826" name="Rectangle 2">
            <a:extLst>
              <a:ext uri="{FF2B5EF4-FFF2-40B4-BE49-F238E27FC236}">
                <a16:creationId xmlns:a16="http://schemas.microsoft.com/office/drawing/2014/main" id="{2B75EA9D-3115-665E-D645-CC81BA842C77}"/>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76594A3D-79A5-5E70-4F3A-CD245371C7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unlike Earth, gravity traces features --- blue is low gravity, red is high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9FE8AE36-B805-5532-2A13-A111C11C3C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649577-8B0D-5A4B-9A7B-3B5327E36AA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2B75EA9D-3115-665E-D645-CC81BA842C77}"/>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76594A3D-79A5-5E70-4F3A-CD245371C7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S waves can’t travel in fluid</a:t>
            </a:r>
          </a:p>
          <a:p>
            <a:pPr eaLnBrk="1" hangingPunct="1"/>
            <a:r>
              <a:rPr lang="en-US" altLang="en-US" dirty="0" err="1">
                <a:latin typeface="Times New Roman" panose="02020603050405020304" pitchFamily="18" charset="0"/>
                <a:ea typeface="ＭＳ Ｐゴシック" panose="020B0600070205080204" pitchFamily="34" charset="-128"/>
              </a:rPr>
              <a:t>Tharsis</a:t>
            </a:r>
            <a:r>
              <a:rPr lang="en-US" altLang="en-US" dirty="0">
                <a:latin typeface="Times New Roman" panose="02020603050405020304" pitchFamily="18" charset="0"/>
                <a:ea typeface="ＭＳ Ｐゴシック" panose="020B0600070205080204" pitchFamily="34" charset="-128"/>
              </a:rPr>
              <a:t> is in core shadow for </a:t>
            </a:r>
            <a:r>
              <a:rPr lang="en-US" altLang="en-US" dirty="0" err="1">
                <a:latin typeface="Times New Roman" panose="02020603050405020304" pitchFamily="18" charset="0"/>
                <a:ea typeface="ＭＳ Ｐゴシック" panose="020B0600070205080204" pitchFamily="34" charset="-128"/>
              </a:rPr>
              <a:t>InSight</a:t>
            </a:r>
            <a:r>
              <a:rPr lang="en-US" altLang="en-US" dirty="0">
                <a:latin typeface="Times New Roman" panose="02020603050405020304" pitchFamily="18" charset="0"/>
                <a:ea typeface="ＭＳ Ｐゴシック" panose="020B0600070205080204" pitchFamily="34" charset="-128"/>
              </a:rPr>
              <a:t> lander, so the most active part of Mars isn’t even studied from </a:t>
            </a:r>
            <a:r>
              <a:rPr lang="en-US" altLang="en-US" dirty="0" err="1">
                <a:latin typeface="Times New Roman" panose="02020603050405020304" pitchFamily="18" charset="0"/>
                <a:ea typeface="ＭＳ Ｐゴシック" panose="020B0600070205080204" pitchFamily="34" charset="-128"/>
              </a:rPr>
              <a:t>InSight’s</a:t>
            </a:r>
            <a:r>
              <a:rPr lang="en-US" altLang="en-US" dirty="0">
                <a:latin typeface="Times New Roman" panose="02020603050405020304" pitchFamily="18" charset="0"/>
                <a:ea typeface="ＭＳ Ｐゴシック" panose="020B0600070205080204" pitchFamily="34" charset="-128"/>
              </a:rPr>
              <a:t> location</a:t>
            </a:r>
          </a:p>
        </p:txBody>
      </p:sp>
    </p:spTree>
    <p:extLst>
      <p:ext uri="{BB962C8B-B14F-4D97-AF65-F5344CB8AC3E}">
        <p14:creationId xmlns:p14="http://schemas.microsoft.com/office/powerpoint/2010/main" val="3458648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9674C98C-6A08-9C54-1C5C-25DFE14E67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0E56DE1-1C61-5C4A-9D26-3C97E7F09914}" type="slidenum">
              <a:rPr lang="en-US" altLang="en-US" smtClean="0"/>
              <a:pPr>
                <a:spcBef>
                  <a:spcPct val="0"/>
                </a:spcBef>
              </a:pPr>
              <a:t>19</a:t>
            </a:fld>
            <a:endParaRPr lang="en-US" altLang="en-US"/>
          </a:p>
        </p:txBody>
      </p:sp>
      <p:sp>
        <p:nvSpPr>
          <p:cNvPr id="79874" name="Rectangle 2">
            <a:extLst>
              <a:ext uri="{FF2B5EF4-FFF2-40B4-BE49-F238E27FC236}">
                <a16:creationId xmlns:a16="http://schemas.microsoft.com/office/drawing/2014/main" id="{C918C4B8-C458-0828-64A4-08D3F1D6D926}"/>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A6A7DCAD-7E9B-9F85-ECE5-A3ED233C8A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done by Magellan</a:t>
            </a:r>
          </a:p>
          <a:p>
            <a:pPr eaLnBrk="1" hangingPunct="1"/>
            <a:r>
              <a:rPr lang="en-US" altLang="en-US">
                <a:latin typeface="Times New Roman" panose="02020603050405020304" pitchFamily="18" charset="0"/>
                <a:ea typeface="ＭＳ Ｐゴシック" panose="020B0600070205080204" pitchFamily="34" charset="-128"/>
              </a:rPr>
              <a:t>blue is low free-air gravity, red is high free-air gravity … opposite of Mars!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6">
            <a:extLst>
              <a:ext uri="{FF2B5EF4-FFF2-40B4-BE49-F238E27FC236}">
                <a16:creationId xmlns:a16="http://schemas.microsoft.com/office/drawing/2014/main" id="{8936F880-DDFB-05F9-823E-C5CBDF92D9F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t>Planetary Sciences</a:t>
            </a:r>
          </a:p>
        </p:txBody>
      </p:sp>
      <p:sp>
        <p:nvSpPr>
          <p:cNvPr id="67586" name="Rectangle 7">
            <a:extLst>
              <a:ext uri="{FF2B5EF4-FFF2-40B4-BE49-F238E27FC236}">
                <a16:creationId xmlns:a16="http://schemas.microsoft.com/office/drawing/2014/main" id="{6027D1D0-7EC1-9174-864E-A4AB2316F4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5AF69E3-67E3-DA40-87EF-0F52B3918B82}" type="slidenum">
              <a:rPr lang="en-US" altLang="en-US" smtClean="0"/>
              <a:pPr>
                <a:spcBef>
                  <a:spcPct val="0"/>
                </a:spcBef>
              </a:pPr>
              <a:t>2</a:t>
            </a:fld>
            <a:endParaRPr lang="en-US" altLang="en-US"/>
          </a:p>
        </p:txBody>
      </p:sp>
      <p:sp>
        <p:nvSpPr>
          <p:cNvPr id="67587" name="Rectangle 2">
            <a:extLst>
              <a:ext uri="{FF2B5EF4-FFF2-40B4-BE49-F238E27FC236}">
                <a16:creationId xmlns:a16="http://schemas.microsoft.com/office/drawing/2014/main" id="{489F5A26-A6D9-35A1-00C6-3234B1C8202D}"/>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E6065A2E-F84A-60C1-69E8-70AC475A2E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AFD27623-D4D4-3D01-AD24-3FE5EF8DBA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49B0AE4-B802-8349-ADF0-A1509F5A50F7}" type="slidenum">
              <a:rPr lang="en-US" altLang="en-US" smtClean="0"/>
              <a:pPr>
                <a:spcBef>
                  <a:spcPct val="0"/>
                </a:spcBef>
              </a:pPr>
              <a:t>20</a:t>
            </a:fld>
            <a:endParaRPr lang="en-US" altLang="en-US"/>
          </a:p>
        </p:txBody>
      </p:sp>
      <p:sp>
        <p:nvSpPr>
          <p:cNvPr id="81922" name="Rectangle 2">
            <a:extLst>
              <a:ext uri="{FF2B5EF4-FFF2-40B4-BE49-F238E27FC236}">
                <a16:creationId xmlns:a16="http://schemas.microsoft.com/office/drawing/2014/main" id="{FD44291E-8F4C-4209-A952-F529AF79BDD6}"/>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0624BFAF-15D3-8880-C365-EBD12AD801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opposite of Mars!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917D75D7-ED5E-ED45-229A-358090C0FE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6694EB8-43C1-F146-ABE6-2C4B34E1DA91}" type="slidenum">
              <a:rPr lang="en-US" altLang="en-US" smtClean="0"/>
              <a:pPr>
                <a:spcBef>
                  <a:spcPct val="0"/>
                </a:spcBef>
              </a:pPr>
              <a:t>21</a:t>
            </a:fld>
            <a:endParaRPr lang="en-US" altLang="en-US"/>
          </a:p>
        </p:txBody>
      </p:sp>
      <p:sp>
        <p:nvSpPr>
          <p:cNvPr id="83970" name="Rectangle 2">
            <a:extLst>
              <a:ext uri="{FF2B5EF4-FFF2-40B4-BE49-F238E27FC236}">
                <a16:creationId xmlns:a16="http://schemas.microsoft.com/office/drawing/2014/main" id="{4E964B95-0D3A-24FD-85FA-423070D1B883}"/>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89C11822-DEC3-5F6C-A0C3-DBDEDF85C2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4D23F96B-F676-12A7-178B-7D281D96FA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B18C818-7D3C-DF4A-9C66-1767B1302A87}" type="slidenum">
              <a:rPr lang="en-US" altLang="en-US" smtClean="0">
                <a:solidFill>
                  <a:srgbClr val="000000"/>
                </a:solidFill>
              </a:rPr>
              <a:pPr>
                <a:spcBef>
                  <a:spcPct val="0"/>
                </a:spcBef>
              </a:pPr>
              <a:t>22</a:t>
            </a:fld>
            <a:endParaRPr lang="en-US" altLang="en-US">
              <a:solidFill>
                <a:srgbClr val="000000"/>
              </a:solidFill>
            </a:endParaRPr>
          </a:p>
        </p:txBody>
      </p:sp>
      <p:sp>
        <p:nvSpPr>
          <p:cNvPr id="86018" name="Rectangle 2">
            <a:extLst>
              <a:ext uri="{FF2B5EF4-FFF2-40B4-BE49-F238E27FC236}">
                <a16:creationId xmlns:a16="http://schemas.microsoft.com/office/drawing/2014/main" id="{A8900416-651B-B104-D726-EB4EEE9F6261}"/>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0564CB12-F110-537B-6D6F-705238C929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You may experience problems on the surface, but many of them are driven by the interior … Earthquakes, volcanoes on Io, cracking on Europa, N2 plumes on Triton, charged particles on Ganymede/</a:t>
            </a:r>
            <a:r>
              <a:rPr lang="en-US" altLang="en-US" dirty="0" err="1">
                <a:latin typeface="Times New Roman" panose="02020603050405020304" pitchFamily="18" charset="0"/>
                <a:ea typeface="ＭＳ Ｐゴシック" panose="020B0600070205080204" pitchFamily="34" charset="-128"/>
              </a:rPr>
              <a:t>Callisto</a:t>
            </a:r>
            <a:r>
              <a:rPr lang="en-US" altLang="en-US" dirty="0">
                <a:latin typeface="Times New Roman" panose="02020603050405020304" pitchFamily="18" charset="0"/>
                <a:ea typeface="ＭＳ Ｐゴシック" panose="020B0600070205080204" pitchFamily="34" charset="-128"/>
              </a:rPr>
              <a:t> from Jupiter.</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sandstorm on Mars, slipping into methane lake on Titan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796DE6C0-50F1-2D13-0952-622A01FCFB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1414384-FD8A-CC47-A8E7-14F895C889B1}" type="slidenum">
              <a:rPr lang="en-US" altLang="en-US" smtClean="0"/>
              <a:pPr>
                <a:spcBef>
                  <a:spcPct val="0"/>
                </a:spcBef>
              </a:pPr>
              <a:t>23</a:t>
            </a:fld>
            <a:endParaRPr lang="en-US" altLang="en-US"/>
          </a:p>
        </p:txBody>
      </p:sp>
      <p:sp>
        <p:nvSpPr>
          <p:cNvPr id="88066" name="Rectangle 2">
            <a:extLst>
              <a:ext uri="{FF2B5EF4-FFF2-40B4-BE49-F238E27FC236}">
                <a16:creationId xmlns:a16="http://schemas.microsoft.com/office/drawing/2014/main" id="{21C552CE-FABE-48AC-8C85-5356C386B1EA}"/>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CE5B7AC6-49F9-816C-CD4B-5940C2E637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A0E65C47-7E07-E53B-8750-8C5749AA0A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A46372-1092-6C46-AEC2-3D3D8FFBD9B6}" type="slidenum">
              <a:rPr lang="en-US" altLang="en-US" smtClean="0"/>
              <a:pPr>
                <a:spcBef>
                  <a:spcPct val="0"/>
                </a:spcBef>
              </a:pPr>
              <a:t>24</a:t>
            </a:fld>
            <a:endParaRPr lang="en-US" altLang="en-US"/>
          </a:p>
        </p:txBody>
      </p:sp>
      <p:sp>
        <p:nvSpPr>
          <p:cNvPr id="90114" name="Rectangle 2">
            <a:extLst>
              <a:ext uri="{FF2B5EF4-FFF2-40B4-BE49-F238E27FC236}">
                <a16:creationId xmlns:a16="http://schemas.microsoft.com/office/drawing/2014/main" id="{2ECFDCD2-CEB7-7A95-EA1E-D5D1D168D121}"/>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144DA160-FA16-21C6-A14F-86FBC382B2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3E5A3D7D-4B81-7471-C736-EE86C64C83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655461B-406B-3D45-A7CD-498B6B9EB651}" type="slidenum">
              <a:rPr lang="en-US" altLang="en-US" smtClean="0"/>
              <a:pPr>
                <a:spcBef>
                  <a:spcPct val="0"/>
                </a:spcBef>
              </a:pPr>
              <a:t>25</a:t>
            </a:fld>
            <a:endParaRPr lang="en-US" altLang="en-US"/>
          </a:p>
        </p:txBody>
      </p:sp>
      <p:sp>
        <p:nvSpPr>
          <p:cNvPr id="92162" name="Rectangle 2">
            <a:extLst>
              <a:ext uri="{FF2B5EF4-FFF2-40B4-BE49-F238E27FC236}">
                <a16:creationId xmlns:a16="http://schemas.microsoft.com/office/drawing/2014/main" id="{4F9C8413-3174-AAB2-8448-B17F29D6234A}"/>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10D65FEA-55E5-6B0E-70D2-1111A43288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Ice Ic = cubic ice … Ih = hexagonal ice (natural snow and ice on Earth = snowflakes)</a:t>
            </a:r>
          </a:p>
          <a:p>
            <a:pPr eaLnBrk="1" hangingPunct="1"/>
            <a:r>
              <a:rPr lang="en-US" altLang="en-US">
                <a:latin typeface="Times New Roman" panose="02020603050405020304" pitchFamily="18" charset="0"/>
                <a:ea typeface="ＭＳ Ｐゴシック" panose="020B0600070205080204" pitchFamily="34" charset="-128"/>
              </a:rPr>
              <a:t>Ice nine is fictional solid polymorph of water from Kurt Vonnegut’s Cat’s Cradle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F32E6713-9C2F-69C3-8DA3-2B6EB53DDC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4B470D4-1CD1-6948-A814-9ADE4DEB5E0D}" type="slidenum">
              <a:rPr lang="en-US" altLang="en-US" smtClean="0"/>
              <a:pPr>
                <a:spcBef>
                  <a:spcPct val="0"/>
                </a:spcBef>
              </a:pPr>
              <a:t>26</a:t>
            </a:fld>
            <a:endParaRPr lang="en-US" altLang="en-US"/>
          </a:p>
        </p:txBody>
      </p:sp>
      <p:sp>
        <p:nvSpPr>
          <p:cNvPr id="94210" name="Rectangle 2">
            <a:extLst>
              <a:ext uri="{FF2B5EF4-FFF2-40B4-BE49-F238E27FC236}">
                <a16:creationId xmlns:a16="http://schemas.microsoft.com/office/drawing/2014/main" id="{725453C0-0F5D-1333-16C1-ECA0A0E2BD33}"/>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6FAF0A61-D729-B2FC-A2A7-B1749A4A0D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CE4C2508-9607-C6D4-2C95-4FCF14C581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0B49E8E-75A0-4A4F-81C6-C95B2FEAE88F}" type="slidenum">
              <a:rPr lang="en-US" altLang="en-US" smtClean="0"/>
              <a:pPr>
                <a:spcBef>
                  <a:spcPct val="0"/>
                </a:spcBef>
              </a:pPr>
              <a:t>27</a:t>
            </a:fld>
            <a:endParaRPr lang="en-US" altLang="en-US"/>
          </a:p>
        </p:txBody>
      </p:sp>
      <p:sp>
        <p:nvSpPr>
          <p:cNvPr id="96258" name="Rectangle 2">
            <a:extLst>
              <a:ext uri="{FF2B5EF4-FFF2-40B4-BE49-F238E27FC236}">
                <a16:creationId xmlns:a16="http://schemas.microsoft.com/office/drawing/2014/main" id="{E0BE621B-D5A4-A736-37AD-8667F1E93D71}"/>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A0DD192D-3F19-C5C8-6DD6-60B7E0102A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6B332065-06DE-CF3F-3D79-9594E32F51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C2E3047-7796-EF4B-AF6C-14E1CFF4996E}" type="slidenum">
              <a:rPr lang="en-US" altLang="en-US" smtClean="0">
                <a:solidFill>
                  <a:srgbClr val="000000"/>
                </a:solidFill>
              </a:rPr>
              <a:pPr>
                <a:spcBef>
                  <a:spcPct val="0"/>
                </a:spcBef>
              </a:pPr>
              <a:t>28</a:t>
            </a:fld>
            <a:endParaRPr lang="en-US" altLang="en-US">
              <a:solidFill>
                <a:srgbClr val="000000"/>
              </a:solidFill>
            </a:endParaRPr>
          </a:p>
        </p:txBody>
      </p:sp>
      <p:sp>
        <p:nvSpPr>
          <p:cNvPr id="98306" name="Rectangle 2">
            <a:extLst>
              <a:ext uri="{FF2B5EF4-FFF2-40B4-BE49-F238E27FC236}">
                <a16:creationId xmlns:a16="http://schemas.microsoft.com/office/drawing/2014/main" id="{93A4693A-ECD5-23CA-9269-C64E3BF8604C}"/>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5EA4B66A-B1EF-9C4A-812D-463C0ABF9B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07BFB514-91FE-EBB9-B5E4-1549576911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3A4C558-8F81-3543-86FE-2BDDDA834E0A}" type="slidenum">
              <a:rPr lang="en-US" altLang="en-US" smtClean="0">
                <a:solidFill>
                  <a:srgbClr val="000000"/>
                </a:solidFill>
              </a:rPr>
              <a:pPr>
                <a:spcBef>
                  <a:spcPct val="0"/>
                </a:spcBef>
              </a:pPr>
              <a:t>29</a:t>
            </a:fld>
            <a:endParaRPr lang="en-US" altLang="en-US">
              <a:solidFill>
                <a:srgbClr val="000000"/>
              </a:solidFill>
            </a:endParaRPr>
          </a:p>
        </p:txBody>
      </p:sp>
      <p:sp>
        <p:nvSpPr>
          <p:cNvPr id="100354" name="Rectangle 2">
            <a:extLst>
              <a:ext uri="{FF2B5EF4-FFF2-40B4-BE49-F238E27FC236}">
                <a16:creationId xmlns:a16="http://schemas.microsoft.com/office/drawing/2014/main" id="{5DF6CD46-9957-9E30-CAFA-B745479572FF}"/>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A4954623-5D71-777A-9DE2-6EDB21F5A6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874E0A7C-E3B5-EA4C-244D-01F44C8E20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1CF5C4-0FFA-C347-B743-9E396B98352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8F6EAB10-0A03-B2B9-C4E0-0BFDBBFF742B}"/>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ECD37918-277B-49F6-9A3A-1C1185AC46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74848F92-78DD-5441-F038-E9DB98553F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7C3BE7D-8AF4-BD44-94AA-9F371C425A01}" type="slidenum">
              <a:rPr lang="en-US" altLang="en-US" smtClean="0">
                <a:solidFill>
                  <a:srgbClr val="000000"/>
                </a:solidFill>
              </a:rPr>
              <a:pPr>
                <a:spcBef>
                  <a:spcPct val="0"/>
                </a:spcBef>
              </a:pPr>
              <a:t>30</a:t>
            </a:fld>
            <a:endParaRPr lang="en-US" altLang="en-US">
              <a:solidFill>
                <a:srgbClr val="000000"/>
              </a:solidFill>
            </a:endParaRPr>
          </a:p>
        </p:txBody>
      </p:sp>
      <p:sp>
        <p:nvSpPr>
          <p:cNvPr id="102402" name="Rectangle 2">
            <a:extLst>
              <a:ext uri="{FF2B5EF4-FFF2-40B4-BE49-F238E27FC236}">
                <a16:creationId xmlns:a16="http://schemas.microsoft.com/office/drawing/2014/main" id="{725187AB-37A6-363E-D839-69B55F331392}"/>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F7235AED-4441-77C5-D5D1-748A92AD37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Jupiter may also have He rain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31BAB936-2873-EBF9-0588-502AB7CD53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EB77EC6-8302-ED49-98A4-310F82E1E739}" type="slidenum">
              <a:rPr lang="en-US" altLang="en-US" smtClean="0">
                <a:solidFill>
                  <a:srgbClr val="000000"/>
                </a:solidFill>
              </a:rPr>
              <a:pPr>
                <a:spcBef>
                  <a:spcPct val="0"/>
                </a:spcBef>
              </a:pPr>
              <a:t>31</a:t>
            </a:fld>
            <a:endParaRPr lang="en-US" altLang="en-US">
              <a:solidFill>
                <a:srgbClr val="000000"/>
              </a:solidFill>
            </a:endParaRPr>
          </a:p>
        </p:txBody>
      </p:sp>
      <p:sp>
        <p:nvSpPr>
          <p:cNvPr id="104450" name="Rectangle 2">
            <a:extLst>
              <a:ext uri="{FF2B5EF4-FFF2-40B4-BE49-F238E27FC236}">
                <a16:creationId xmlns:a16="http://schemas.microsoft.com/office/drawing/2014/main" id="{A7519D79-CB70-CE0B-9B50-0D58077F4BAF}"/>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44F0984B-914C-860B-9B8C-DB97ED11C2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fuzzy or distinct layers?  … unknown</a:t>
            </a:r>
          </a:p>
          <a:p>
            <a:pPr eaLnBrk="1" hangingPunct="1"/>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Sketches of the internal structures of Jupiter and Saturn as inferred from structure models. For each planet, two possible structures are shown: one consisting of distinct layers and one with a gradual distribution of heavy elements. The core masses of Jupiter and Saturn are not well constrained; for Saturn, the inhomogeneous region could extend down all the way to the center, resulting in a “helium core.”</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8420CFF0-E58B-BC5C-1C01-2EF186ACEB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E6A7DF2-D2CD-BE48-AE00-35F57371D10E}" type="slidenum">
              <a:rPr lang="en-US" altLang="en-US" smtClean="0">
                <a:solidFill>
                  <a:srgbClr val="000000"/>
                </a:solidFill>
              </a:rPr>
              <a:pPr>
                <a:spcBef>
                  <a:spcPct val="0"/>
                </a:spcBef>
              </a:pPr>
              <a:t>32</a:t>
            </a:fld>
            <a:endParaRPr lang="en-US" altLang="en-US">
              <a:solidFill>
                <a:srgbClr val="000000"/>
              </a:solidFill>
            </a:endParaRPr>
          </a:p>
        </p:txBody>
      </p:sp>
      <p:sp>
        <p:nvSpPr>
          <p:cNvPr id="106498" name="Rectangle 2">
            <a:extLst>
              <a:ext uri="{FF2B5EF4-FFF2-40B4-BE49-F238E27FC236}">
                <a16:creationId xmlns:a16="http://schemas.microsoft.com/office/drawing/2014/main" id="{CA6B589C-91B0-AEB0-51C5-D1E283AD2500}"/>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3B8916E7-6610-3FC7-7619-4B474CFEB7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9198DFBE-0113-D47C-D370-E7043F85D6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61929B7-E0D7-4140-B5EC-E04E1E9A42D9}" type="slidenum">
              <a:rPr lang="en-US" altLang="en-US" smtClean="0">
                <a:solidFill>
                  <a:srgbClr val="000000"/>
                </a:solidFill>
              </a:rPr>
              <a:pPr>
                <a:spcBef>
                  <a:spcPct val="0"/>
                </a:spcBef>
              </a:pPr>
              <a:t>33</a:t>
            </a:fld>
            <a:endParaRPr lang="en-US" altLang="en-US">
              <a:solidFill>
                <a:srgbClr val="000000"/>
              </a:solidFill>
            </a:endParaRPr>
          </a:p>
        </p:txBody>
      </p:sp>
      <p:sp>
        <p:nvSpPr>
          <p:cNvPr id="108546" name="Rectangle 2">
            <a:extLst>
              <a:ext uri="{FF2B5EF4-FFF2-40B4-BE49-F238E27FC236}">
                <a16:creationId xmlns:a16="http://schemas.microsoft.com/office/drawing/2014/main" id="{A63EE5B8-07B5-D6C2-F878-FE22AE09CDED}"/>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DF4CB5BD-748B-80A0-FBA2-BF51927BF8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6ADAD80B-47F5-4CEF-9132-0A693DA072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6694BD2-8DE8-624C-A6EC-EE47BF8AAF72}" type="slidenum">
              <a:rPr lang="en-US" altLang="en-US" smtClean="0">
                <a:solidFill>
                  <a:srgbClr val="000000"/>
                </a:solidFill>
              </a:rPr>
              <a:pPr>
                <a:spcBef>
                  <a:spcPct val="0"/>
                </a:spcBef>
              </a:pPr>
              <a:t>34</a:t>
            </a:fld>
            <a:endParaRPr lang="en-US" altLang="en-US">
              <a:solidFill>
                <a:srgbClr val="000000"/>
              </a:solidFill>
            </a:endParaRPr>
          </a:p>
        </p:txBody>
      </p:sp>
      <p:sp>
        <p:nvSpPr>
          <p:cNvPr id="110594" name="Rectangle 2">
            <a:extLst>
              <a:ext uri="{FF2B5EF4-FFF2-40B4-BE49-F238E27FC236}">
                <a16:creationId xmlns:a16="http://schemas.microsoft.com/office/drawing/2014/main" id="{9D365F1E-4701-A5C0-7F85-3CD41B6296C6}"/>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37B41549-9612-C84F-1508-DAF2836ECA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87D966EF-8F7E-D7A7-C0A9-5E7FFB2F43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74AD67C-0F22-1041-B777-B94D0877EDAE}" type="slidenum">
              <a:rPr lang="en-US" altLang="en-US" smtClean="0">
                <a:solidFill>
                  <a:srgbClr val="000000"/>
                </a:solidFill>
              </a:rPr>
              <a:pPr>
                <a:spcBef>
                  <a:spcPct val="0"/>
                </a:spcBef>
              </a:pPr>
              <a:t>35</a:t>
            </a:fld>
            <a:endParaRPr lang="en-US" altLang="en-US">
              <a:solidFill>
                <a:srgbClr val="000000"/>
              </a:solidFill>
            </a:endParaRPr>
          </a:p>
        </p:txBody>
      </p:sp>
      <p:sp>
        <p:nvSpPr>
          <p:cNvPr id="112642" name="Rectangle 2">
            <a:extLst>
              <a:ext uri="{FF2B5EF4-FFF2-40B4-BE49-F238E27FC236}">
                <a16:creationId xmlns:a16="http://schemas.microsoft.com/office/drawing/2014/main" id="{DBD0E810-EFD2-62CB-7F68-CD30440618C8}"/>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B5402B09-F05D-6ABD-F67F-F228CE431E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4223B401-4048-1130-2AB5-06EECB6C00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2A570EB-5AC8-004B-B284-D895D4F371C6}" type="slidenum">
              <a:rPr lang="en-US" altLang="en-US" smtClean="0">
                <a:solidFill>
                  <a:srgbClr val="000000"/>
                </a:solidFill>
              </a:rPr>
              <a:pPr>
                <a:spcBef>
                  <a:spcPct val="0"/>
                </a:spcBef>
              </a:pPr>
              <a:t>36</a:t>
            </a:fld>
            <a:endParaRPr lang="en-US" altLang="en-US">
              <a:solidFill>
                <a:srgbClr val="000000"/>
              </a:solidFill>
            </a:endParaRPr>
          </a:p>
        </p:txBody>
      </p:sp>
      <p:sp>
        <p:nvSpPr>
          <p:cNvPr id="114690" name="Rectangle 2">
            <a:extLst>
              <a:ext uri="{FF2B5EF4-FFF2-40B4-BE49-F238E27FC236}">
                <a16:creationId xmlns:a16="http://schemas.microsoft.com/office/drawing/2014/main" id="{C81774B5-FBAD-BCED-2C09-4C9219609E56}"/>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334EC47A-FE64-2F2D-8092-26BA774E8F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42630D0B-3CAE-5C74-5EBB-E54C5F9D21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C2CE674-A307-2942-BE3F-C79625EAB4CF}" type="slidenum">
              <a:rPr lang="en-US" altLang="en-US" smtClean="0">
                <a:solidFill>
                  <a:srgbClr val="000000"/>
                </a:solidFill>
              </a:rPr>
              <a:pPr>
                <a:spcBef>
                  <a:spcPct val="0"/>
                </a:spcBef>
              </a:pPr>
              <a:t>37</a:t>
            </a:fld>
            <a:endParaRPr lang="en-US" altLang="en-US">
              <a:solidFill>
                <a:srgbClr val="000000"/>
              </a:solidFill>
            </a:endParaRPr>
          </a:p>
        </p:txBody>
      </p:sp>
      <p:sp>
        <p:nvSpPr>
          <p:cNvPr id="116738" name="Rectangle 2">
            <a:extLst>
              <a:ext uri="{FF2B5EF4-FFF2-40B4-BE49-F238E27FC236}">
                <a16:creationId xmlns:a16="http://schemas.microsoft.com/office/drawing/2014/main" id="{DB546ABF-0306-2BC0-9700-3BD84D862EAC}"/>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C0583A2B-0B18-9871-C337-A910B771EB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AED24FED-2209-CE88-65DB-36C6565607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EE42FA9-623B-0E46-A5F5-C6D92F7DAA91}" type="slidenum">
              <a:rPr lang="en-US" altLang="en-US" smtClean="0">
                <a:solidFill>
                  <a:srgbClr val="000000"/>
                </a:solidFill>
              </a:rPr>
              <a:pPr>
                <a:spcBef>
                  <a:spcPct val="0"/>
                </a:spcBef>
              </a:pPr>
              <a:t>38</a:t>
            </a:fld>
            <a:endParaRPr lang="en-US" altLang="en-US">
              <a:solidFill>
                <a:srgbClr val="000000"/>
              </a:solidFill>
            </a:endParaRPr>
          </a:p>
        </p:txBody>
      </p:sp>
      <p:sp>
        <p:nvSpPr>
          <p:cNvPr id="118786" name="Rectangle 2">
            <a:extLst>
              <a:ext uri="{FF2B5EF4-FFF2-40B4-BE49-F238E27FC236}">
                <a16:creationId xmlns:a16="http://schemas.microsoft.com/office/drawing/2014/main" id="{7973A42D-8E98-4747-B5FD-5B86D733B04A}"/>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3FDE0F66-CA38-BD24-C30A-9DA78CDD38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6479BCCF-0C0B-7CBE-3040-C49823D229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5D9768-5CB9-0047-890D-9A80D0C8539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2034" name="Rectangle 2">
            <a:extLst>
              <a:ext uri="{FF2B5EF4-FFF2-40B4-BE49-F238E27FC236}">
                <a16:creationId xmlns:a16="http://schemas.microsoft.com/office/drawing/2014/main" id="{47AF361D-58F7-A653-F63F-3F7E14DA4C3C}"/>
              </a:ext>
            </a:extLst>
          </p:cNvPr>
          <p:cNvSpPr>
            <a:spLocks noGrp="1" noRot="1" noChangeAspect="1" noChangeArrowheads="1" noTextEdit="1"/>
          </p:cNvSpPr>
          <p:nvPr>
            <p:ph type="sldImg"/>
          </p:nvPr>
        </p:nvSpPr>
        <p:spPr>
          <a:solidFill>
            <a:srgbClr val="FFFFFF"/>
          </a:solidFill>
          <a:ln/>
        </p:spPr>
      </p:sp>
      <p:sp>
        <p:nvSpPr>
          <p:cNvPr id="172035" name="Rectangle 3">
            <a:extLst>
              <a:ext uri="{FF2B5EF4-FFF2-40B4-BE49-F238E27FC236}">
                <a16:creationId xmlns:a16="http://schemas.microsoft.com/office/drawing/2014/main" id="{B06398AA-6419-99FF-774E-F8866B89F45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BE01EB5D-1035-8694-0689-2A91A4AFE4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9C96D0-A3B4-5F42-9D6B-00DC02C106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4" name="Rectangle 2">
            <a:extLst>
              <a:ext uri="{FF2B5EF4-FFF2-40B4-BE49-F238E27FC236}">
                <a16:creationId xmlns:a16="http://schemas.microsoft.com/office/drawing/2014/main" id="{32A7CF70-C237-B527-235B-EA5559F52060}"/>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917B4292-DF67-DA2E-5E6E-E70BD84979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6479BCCF-0C0B-7CBE-3040-C49823D229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5D9768-5CB9-0047-890D-9A80D0C8539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72034" name="Rectangle 2">
            <a:extLst>
              <a:ext uri="{FF2B5EF4-FFF2-40B4-BE49-F238E27FC236}">
                <a16:creationId xmlns:a16="http://schemas.microsoft.com/office/drawing/2014/main" id="{47AF361D-58F7-A653-F63F-3F7E14DA4C3C}"/>
              </a:ext>
            </a:extLst>
          </p:cNvPr>
          <p:cNvSpPr>
            <a:spLocks noGrp="1" noRot="1" noChangeAspect="1" noChangeArrowheads="1" noTextEdit="1"/>
          </p:cNvSpPr>
          <p:nvPr>
            <p:ph type="sldImg"/>
          </p:nvPr>
        </p:nvSpPr>
        <p:spPr>
          <a:solidFill>
            <a:srgbClr val="FFFFFF"/>
          </a:solidFill>
          <a:ln/>
        </p:spPr>
      </p:sp>
      <p:sp>
        <p:nvSpPr>
          <p:cNvPr id="172035" name="Rectangle 3">
            <a:extLst>
              <a:ext uri="{FF2B5EF4-FFF2-40B4-BE49-F238E27FC236}">
                <a16:creationId xmlns:a16="http://schemas.microsoft.com/office/drawing/2014/main" id="{B06398AA-6419-99FF-774E-F8866B89F45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88743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437BF86F-DB32-D860-0EAF-12E7B2512F8C}"/>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7D8A2276-063C-6746-9293-1678D5418FA5}" type="slidenum">
              <a:rPr lang="en-US" altLang="en-US" baseline="0">
                <a:solidFill>
                  <a:srgbClr val="000000"/>
                </a:solidFill>
              </a:rPr>
              <a:pPr algn="r" eaLnBrk="1" hangingPunct="1">
                <a:spcBef>
                  <a:spcPct val="0"/>
                </a:spcBef>
              </a:pPr>
              <a:t>41</a:t>
            </a:fld>
            <a:endParaRPr lang="en-US" altLang="en-US" baseline="0">
              <a:solidFill>
                <a:srgbClr val="000000"/>
              </a:solidFill>
            </a:endParaRPr>
          </a:p>
        </p:txBody>
      </p:sp>
      <p:sp>
        <p:nvSpPr>
          <p:cNvPr id="135170" name="Rectangle 2">
            <a:extLst>
              <a:ext uri="{FF2B5EF4-FFF2-40B4-BE49-F238E27FC236}">
                <a16:creationId xmlns:a16="http://schemas.microsoft.com/office/drawing/2014/main" id="{1FE15279-9F1E-FCEF-AF79-B23B3F935CE4}"/>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8D925928-F558-A7BB-5EEC-5D3157433309}"/>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0E455596-05AB-6A05-4B8D-B6BEF3604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F55BC17-D0F1-3B45-AD33-689D9EB73B36}" type="slidenum">
              <a:rPr lang="en-US" altLang="en-US" smtClean="0"/>
              <a:pPr>
                <a:spcBef>
                  <a:spcPct val="0"/>
                </a:spcBef>
              </a:pPr>
              <a:t>5</a:t>
            </a:fld>
            <a:endParaRPr lang="en-US" altLang="en-US"/>
          </a:p>
        </p:txBody>
      </p:sp>
      <p:sp>
        <p:nvSpPr>
          <p:cNvPr id="71682" name="Rectangle 2">
            <a:extLst>
              <a:ext uri="{FF2B5EF4-FFF2-40B4-BE49-F238E27FC236}">
                <a16:creationId xmlns:a16="http://schemas.microsoft.com/office/drawing/2014/main" id="{443271B9-C674-B8CE-274F-D8AA74B1EF6F}"/>
              </a:ext>
            </a:extLst>
          </p:cNvPr>
          <p:cNvSpPr>
            <a:spLocks noGrp="1" noRot="1" noChangeAspect="1" noChangeArrowheads="1" noTextEdit="1"/>
          </p:cNvSpPr>
          <p:nvPr>
            <p:ph type="sldImg"/>
          </p:nvPr>
        </p:nvSpPr>
        <p:spPr>
          <a:solidFill>
            <a:srgbClr val="FFFFFF"/>
          </a:solidFill>
          <a:ln/>
        </p:spPr>
      </p:sp>
      <p:sp>
        <p:nvSpPr>
          <p:cNvPr id="71683" name="Rectangle 3">
            <a:extLst>
              <a:ext uri="{FF2B5EF4-FFF2-40B4-BE49-F238E27FC236}">
                <a16:creationId xmlns:a16="http://schemas.microsoft.com/office/drawing/2014/main" id="{293B9BD0-E0FA-25C2-0C95-B7F813ECE69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C8A76E1F-0E47-6DFF-498C-E55FDE2614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2DDE6F-115B-3C43-842D-BC9BAE99628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9634" name="Rectangle 2">
            <a:extLst>
              <a:ext uri="{FF2B5EF4-FFF2-40B4-BE49-F238E27FC236}">
                <a16:creationId xmlns:a16="http://schemas.microsoft.com/office/drawing/2014/main" id="{05457AFA-278C-68EF-217C-7AE932ED606B}"/>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EFFA34EC-E47B-80B6-0AD9-5A4462C761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surface of the geoid is higher than the reference ellipsoid wherever there is a positive gravity anomaly (mass excess) and lower than the reference ellipsoid wherever there is a negative gravity anomaly (mass deficit).</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So … red is MORE gravity and blue is LESS gravity.</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81E9114D-7B13-3B64-792B-93E34193F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24CDBC-33B8-254A-B05D-F31B8B8ABEC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1682" name="Rectangle 2">
            <a:extLst>
              <a:ext uri="{FF2B5EF4-FFF2-40B4-BE49-F238E27FC236}">
                <a16:creationId xmlns:a16="http://schemas.microsoft.com/office/drawing/2014/main" id="{F73EF5DF-810E-B15F-7DD5-58AC505D3B5F}"/>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83E77630-9B8D-E314-9FAC-A5D652AA6F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4079A3DC-D115-C838-7E26-B865FB9CE3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816BB7-F167-9749-A355-1BA1E0B08D5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3730" name="Rectangle 2">
            <a:extLst>
              <a:ext uri="{FF2B5EF4-FFF2-40B4-BE49-F238E27FC236}">
                <a16:creationId xmlns:a16="http://schemas.microsoft.com/office/drawing/2014/main" id="{180E02F4-B2FA-7076-7548-732DC3B60219}"/>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5DA1828B-573E-5813-D504-62A048EA03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84426A03-F915-7FEF-71FF-C7D31A6B64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C3A05B-50C6-FE42-9BCE-BDD3BF90792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5778" name="Rectangle 2">
            <a:extLst>
              <a:ext uri="{FF2B5EF4-FFF2-40B4-BE49-F238E27FC236}">
                <a16:creationId xmlns:a16="http://schemas.microsoft.com/office/drawing/2014/main" id="{2DC620A9-D141-ECAA-518A-5D18BA2C406E}"/>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9BFC5388-28BE-551B-E861-D2534EF4EB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89A9996-A837-B16E-273D-180AC61697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4C8B15-0D5D-CE64-B12E-ED32F04E271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C7AF222-327B-B317-03C7-9DCE021AD0AA}"/>
              </a:ext>
            </a:extLst>
          </p:cNvPr>
          <p:cNvSpPr>
            <a:spLocks noGrp="1" noChangeArrowheads="1"/>
          </p:cNvSpPr>
          <p:nvPr>
            <p:ph type="sldNum" sz="quarter" idx="12"/>
          </p:nvPr>
        </p:nvSpPr>
        <p:spPr>
          <a:ln/>
        </p:spPr>
        <p:txBody>
          <a:bodyPr/>
          <a:lstStyle>
            <a:lvl1pPr>
              <a:defRPr/>
            </a:lvl1pPr>
          </a:lstStyle>
          <a:p>
            <a:pPr>
              <a:defRPr/>
            </a:pPr>
            <a:fld id="{34AB0BF1-BBB3-9B45-B373-3C704D9B046D}" type="slidenum">
              <a:rPr lang="en-US" altLang="en-US"/>
              <a:pPr>
                <a:defRPr/>
              </a:pPr>
              <a:t>‹#›</a:t>
            </a:fld>
            <a:endParaRPr lang="en-US" altLang="en-US"/>
          </a:p>
        </p:txBody>
      </p:sp>
    </p:spTree>
    <p:extLst>
      <p:ext uri="{BB962C8B-B14F-4D97-AF65-F5344CB8AC3E}">
        <p14:creationId xmlns:p14="http://schemas.microsoft.com/office/powerpoint/2010/main" val="3016195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FD4504-ED82-7657-B89A-D8C5FA1AC1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4B9C50-A065-E62A-F724-558540B533D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1DD3840-BFB7-3A3B-BF15-6178BCC87C06}"/>
              </a:ext>
            </a:extLst>
          </p:cNvPr>
          <p:cNvSpPr>
            <a:spLocks noGrp="1" noChangeArrowheads="1"/>
          </p:cNvSpPr>
          <p:nvPr>
            <p:ph type="sldNum" sz="quarter" idx="12"/>
          </p:nvPr>
        </p:nvSpPr>
        <p:spPr>
          <a:ln/>
        </p:spPr>
        <p:txBody>
          <a:bodyPr/>
          <a:lstStyle>
            <a:lvl1pPr>
              <a:defRPr/>
            </a:lvl1pPr>
          </a:lstStyle>
          <a:p>
            <a:pPr>
              <a:defRPr/>
            </a:pPr>
            <a:fld id="{76573246-14DA-C843-8A33-070F4A69C5CA}" type="slidenum">
              <a:rPr lang="en-US" altLang="en-US"/>
              <a:pPr>
                <a:defRPr/>
              </a:pPr>
              <a:t>‹#›</a:t>
            </a:fld>
            <a:endParaRPr lang="en-US" altLang="en-US"/>
          </a:p>
        </p:txBody>
      </p:sp>
    </p:spTree>
    <p:extLst>
      <p:ext uri="{BB962C8B-B14F-4D97-AF65-F5344CB8AC3E}">
        <p14:creationId xmlns:p14="http://schemas.microsoft.com/office/powerpoint/2010/main" val="1274924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F0B76A-2F76-B4C4-A541-4B4A26CF1A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6A2027-3E99-0B29-39A2-A7D24607C8D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0ABD3FB-22C9-EA5F-640B-F946F7223F5A}"/>
              </a:ext>
            </a:extLst>
          </p:cNvPr>
          <p:cNvSpPr>
            <a:spLocks noGrp="1" noChangeArrowheads="1"/>
          </p:cNvSpPr>
          <p:nvPr>
            <p:ph type="sldNum" sz="quarter" idx="12"/>
          </p:nvPr>
        </p:nvSpPr>
        <p:spPr>
          <a:ln/>
        </p:spPr>
        <p:txBody>
          <a:bodyPr/>
          <a:lstStyle>
            <a:lvl1pPr>
              <a:defRPr/>
            </a:lvl1pPr>
          </a:lstStyle>
          <a:p>
            <a:pPr>
              <a:defRPr/>
            </a:pPr>
            <a:fld id="{541EF8C3-FCD9-A24F-B79D-5D9EA853C558}" type="slidenum">
              <a:rPr lang="en-US" altLang="en-US"/>
              <a:pPr>
                <a:defRPr/>
              </a:pPr>
              <a:t>‹#›</a:t>
            </a:fld>
            <a:endParaRPr lang="en-US" altLang="en-US"/>
          </a:p>
        </p:txBody>
      </p:sp>
    </p:spTree>
    <p:extLst>
      <p:ext uri="{BB962C8B-B14F-4D97-AF65-F5344CB8AC3E}">
        <p14:creationId xmlns:p14="http://schemas.microsoft.com/office/powerpoint/2010/main" val="53053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00FCEFB-D78D-C287-EEE9-7B468D5B27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ADB0C8-0934-7271-2044-6AAFE98DA47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61D28A0-CE11-0492-BECE-18F062F62430}"/>
              </a:ext>
            </a:extLst>
          </p:cNvPr>
          <p:cNvSpPr>
            <a:spLocks noGrp="1" noChangeArrowheads="1"/>
          </p:cNvSpPr>
          <p:nvPr>
            <p:ph type="sldNum" sz="quarter" idx="12"/>
          </p:nvPr>
        </p:nvSpPr>
        <p:spPr>
          <a:ln/>
        </p:spPr>
        <p:txBody>
          <a:bodyPr/>
          <a:lstStyle>
            <a:lvl1pPr>
              <a:defRPr/>
            </a:lvl1pPr>
          </a:lstStyle>
          <a:p>
            <a:pPr>
              <a:defRPr/>
            </a:pPr>
            <a:fld id="{2F4C6E17-8F87-754D-B574-809DF741083F}" type="slidenum">
              <a:rPr lang="en-US" altLang="en-US"/>
              <a:pPr>
                <a:defRPr/>
              </a:pPr>
              <a:t>‹#›</a:t>
            </a:fld>
            <a:endParaRPr lang="en-US" altLang="en-US"/>
          </a:p>
        </p:txBody>
      </p:sp>
    </p:spTree>
    <p:extLst>
      <p:ext uri="{BB962C8B-B14F-4D97-AF65-F5344CB8AC3E}">
        <p14:creationId xmlns:p14="http://schemas.microsoft.com/office/powerpoint/2010/main" val="3985728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1762DF-82C9-AD1B-9A67-7266FC96E1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27DBB3-A7E2-5DD6-EC1C-550D44EB20B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FC9AB7B-5FD1-BEC4-0A26-71E394B142F4}"/>
              </a:ext>
            </a:extLst>
          </p:cNvPr>
          <p:cNvSpPr>
            <a:spLocks noGrp="1" noChangeArrowheads="1"/>
          </p:cNvSpPr>
          <p:nvPr>
            <p:ph type="sldNum" sz="quarter" idx="12"/>
          </p:nvPr>
        </p:nvSpPr>
        <p:spPr>
          <a:ln/>
        </p:spPr>
        <p:txBody>
          <a:bodyPr/>
          <a:lstStyle>
            <a:lvl1pPr>
              <a:defRPr/>
            </a:lvl1pPr>
          </a:lstStyle>
          <a:p>
            <a:pPr>
              <a:defRPr/>
            </a:pPr>
            <a:fld id="{68208E03-1AAC-8A4E-93AF-35636F9854E4}" type="slidenum">
              <a:rPr lang="en-US" altLang="en-US"/>
              <a:pPr>
                <a:defRPr/>
              </a:pPr>
              <a:t>‹#›</a:t>
            </a:fld>
            <a:endParaRPr lang="en-US" altLang="en-US"/>
          </a:p>
        </p:txBody>
      </p:sp>
    </p:spTree>
    <p:extLst>
      <p:ext uri="{BB962C8B-B14F-4D97-AF65-F5344CB8AC3E}">
        <p14:creationId xmlns:p14="http://schemas.microsoft.com/office/powerpoint/2010/main" val="4081914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497868A-8041-AADF-952C-90E1465DDC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F1F13C-3FC9-F65D-4619-A40EA92DF6D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1C5322B-20C5-898C-39DE-53E397ABD33F}"/>
              </a:ext>
            </a:extLst>
          </p:cNvPr>
          <p:cNvSpPr>
            <a:spLocks noGrp="1" noChangeArrowheads="1"/>
          </p:cNvSpPr>
          <p:nvPr>
            <p:ph type="sldNum" sz="quarter" idx="12"/>
          </p:nvPr>
        </p:nvSpPr>
        <p:spPr>
          <a:ln/>
        </p:spPr>
        <p:txBody>
          <a:bodyPr/>
          <a:lstStyle>
            <a:lvl1pPr>
              <a:defRPr/>
            </a:lvl1pPr>
          </a:lstStyle>
          <a:p>
            <a:pPr>
              <a:defRPr/>
            </a:pPr>
            <a:fld id="{A0AC55BE-F800-2945-BB21-04BC58724257}" type="slidenum">
              <a:rPr lang="en-US" altLang="en-US"/>
              <a:pPr>
                <a:defRPr/>
              </a:pPr>
              <a:t>‹#›</a:t>
            </a:fld>
            <a:endParaRPr lang="en-US" altLang="en-US"/>
          </a:p>
        </p:txBody>
      </p:sp>
    </p:spTree>
    <p:extLst>
      <p:ext uri="{BB962C8B-B14F-4D97-AF65-F5344CB8AC3E}">
        <p14:creationId xmlns:p14="http://schemas.microsoft.com/office/powerpoint/2010/main" val="813526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172EF8-C85E-A791-5C51-4263970C20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8FF894-BE6B-3E99-47CC-7DA6371166B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37661B9-9AA0-8BC9-AB0D-2A8CE58CFDD5}"/>
              </a:ext>
            </a:extLst>
          </p:cNvPr>
          <p:cNvSpPr>
            <a:spLocks noGrp="1" noChangeArrowheads="1"/>
          </p:cNvSpPr>
          <p:nvPr>
            <p:ph type="sldNum" sz="quarter" idx="12"/>
          </p:nvPr>
        </p:nvSpPr>
        <p:spPr>
          <a:ln/>
        </p:spPr>
        <p:txBody>
          <a:bodyPr/>
          <a:lstStyle>
            <a:lvl1pPr>
              <a:defRPr/>
            </a:lvl1pPr>
          </a:lstStyle>
          <a:p>
            <a:pPr>
              <a:defRPr/>
            </a:pPr>
            <a:fld id="{9FB33C2B-6725-AF43-85FF-9823666BB557}" type="slidenum">
              <a:rPr lang="en-US" altLang="en-US"/>
              <a:pPr>
                <a:defRPr/>
              </a:pPr>
              <a:t>‹#›</a:t>
            </a:fld>
            <a:endParaRPr lang="en-US" altLang="en-US"/>
          </a:p>
        </p:txBody>
      </p:sp>
    </p:spTree>
    <p:extLst>
      <p:ext uri="{BB962C8B-B14F-4D97-AF65-F5344CB8AC3E}">
        <p14:creationId xmlns:p14="http://schemas.microsoft.com/office/powerpoint/2010/main" val="2445484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B768B24-8862-D9F4-93E0-3928FE38C00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CD85FA3-E0D8-5F2B-37DA-56635E75118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10588E8D-1B17-3770-0D7F-F6ADB04CB2FE}"/>
              </a:ext>
            </a:extLst>
          </p:cNvPr>
          <p:cNvSpPr>
            <a:spLocks noGrp="1" noChangeArrowheads="1"/>
          </p:cNvSpPr>
          <p:nvPr>
            <p:ph type="sldNum" sz="quarter" idx="12"/>
          </p:nvPr>
        </p:nvSpPr>
        <p:spPr>
          <a:ln/>
        </p:spPr>
        <p:txBody>
          <a:bodyPr/>
          <a:lstStyle>
            <a:lvl1pPr>
              <a:defRPr/>
            </a:lvl1pPr>
          </a:lstStyle>
          <a:p>
            <a:pPr>
              <a:defRPr/>
            </a:pPr>
            <a:fld id="{5AA64ABB-C13B-2E48-8069-383FAE0A3DDF}" type="slidenum">
              <a:rPr lang="en-US" altLang="en-US"/>
              <a:pPr>
                <a:defRPr/>
              </a:pPr>
              <a:t>‹#›</a:t>
            </a:fld>
            <a:endParaRPr lang="en-US" altLang="en-US"/>
          </a:p>
        </p:txBody>
      </p:sp>
    </p:spTree>
    <p:extLst>
      <p:ext uri="{BB962C8B-B14F-4D97-AF65-F5344CB8AC3E}">
        <p14:creationId xmlns:p14="http://schemas.microsoft.com/office/powerpoint/2010/main" val="123071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5F03BBF-879D-0A1F-09AF-5194A2FAFA2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E59CF81-C24A-79E0-E8AE-16B78E2F600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0129844F-2734-DFC3-0BB4-722AF5E08D07}"/>
              </a:ext>
            </a:extLst>
          </p:cNvPr>
          <p:cNvSpPr>
            <a:spLocks noGrp="1" noChangeArrowheads="1"/>
          </p:cNvSpPr>
          <p:nvPr>
            <p:ph type="sldNum" sz="quarter" idx="12"/>
          </p:nvPr>
        </p:nvSpPr>
        <p:spPr>
          <a:ln/>
        </p:spPr>
        <p:txBody>
          <a:bodyPr/>
          <a:lstStyle>
            <a:lvl1pPr>
              <a:defRPr/>
            </a:lvl1pPr>
          </a:lstStyle>
          <a:p>
            <a:pPr>
              <a:defRPr/>
            </a:pPr>
            <a:fld id="{E52E37CB-5917-1744-9B20-CB654EC1E601}" type="slidenum">
              <a:rPr lang="en-US" altLang="en-US"/>
              <a:pPr>
                <a:defRPr/>
              </a:pPr>
              <a:t>‹#›</a:t>
            </a:fld>
            <a:endParaRPr lang="en-US" altLang="en-US"/>
          </a:p>
        </p:txBody>
      </p:sp>
    </p:spTree>
    <p:extLst>
      <p:ext uri="{BB962C8B-B14F-4D97-AF65-F5344CB8AC3E}">
        <p14:creationId xmlns:p14="http://schemas.microsoft.com/office/powerpoint/2010/main" val="434853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DC9FF7-2461-6590-6AD6-27D60EF1F7A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8427D8C-744D-59B2-E13B-09EE00503AA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A06F9D95-A838-DE50-6D95-5E88E4A8D458}"/>
              </a:ext>
            </a:extLst>
          </p:cNvPr>
          <p:cNvSpPr>
            <a:spLocks noGrp="1" noChangeArrowheads="1"/>
          </p:cNvSpPr>
          <p:nvPr>
            <p:ph type="sldNum" sz="quarter" idx="12"/>
          </p:nvPr>
        </p:nvSpPr>
        <p:spPr>
          <a:ln/>
        </p:spPr>
        <p:txBody>
          <a:bodyPr/>
          <a:lstStyle>
            <a:lvl1pPr>
              <a:defRPr/>
            </a:lvl1pPr>
          </a:lstStyle>
          <a:p>
            <a:pPr>
              <a:defRPr/>
            </a:pPr>
            <a:fld id="{FC8C9D80-F57A-F346-BF5E-CD3668E36D39}" type="slidenum">
              <a:rPr lang="en-US" altLang="en-US"/>
              <a:pPr>
                <a:defRPr/>
              </a:pPr>
              <a:t>‹#›</a:t>
            </a:fld>
            <a:endParaRPr lang="en-US" altLang="en-US"/>
          </a:p>
        </p:txBody>
      </p:sp>
    </p:spTree>
    <p:extLst>
      <p:ext uri="{BB962C8B-B14F-4D97-AF65-F5344CB8AC3E}">
        <p14:creationId xmlns:p14="http://schemas.microsoft.com/office/powerpoint/2010/main" val="612697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D7FE4DF-21C0-816C-0B5F-879322297B4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6A67C5-4641-FC5B-99A7-B7DF643091D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F5A9365-E339-B85B-FEEA-91BFE3BE0066}"/>
              </a:ext>
            </a:extLst>
          </p:cNvPr>
          <p:cNvSpPr>
            <a:spLocks noGrp="1" noChangeArrowheads="1"/>
          </p:cNvSpPr>
          <p:nvPr>
            <p:ph type="sldNum" sz="quarter" idx="12"/>
          </p:nvPr>
        </p:nvSpPr>
        <p:spPr>
          <a:ln/>
        </p:spPr>
        <p:txBody>
          <a:bodyPr/>
          <a:lstStyle>
            <a:lvl1pPr>
              <a:defRPr/>
            </a:lvl1pPr>
          </a:lstStyle>
          <a:p>
            <a:pPr>
              <a:defRPr/>
            </a:pPr>
            <a:fld id="{B2C03FA3-DB88-2F44-AA11-A68D125D7A80}" type="slidenum">
              <a:rPr lang="en-US" altLang="en-US"/>
              <a:pPr>
                <a:defRPr/>
              </a:pPr>
              <a:t>‹#›</a:t>
            </a:fld>
            <a:endParaRPr lang="en-US" altLang="en-US"/>
          </a:p>
        </p:txBody>
      </p:sp>
    </p:spTree>
    <p:extLst>
      <p:ext uri="{BB962C8B-B14F-4D97-AF65-F5344CB8AC3E}">
        <p14:creationId xmlns:p14="http://schemas.microsoft.com/office/powerpoint/2010/main" val="3567912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B35E34-88C9-A8D2-D061-32D638D89A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830909-B890-D26E-546A-8F824929846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B2BD262-2C96-9FD4-6343-9C36B8337D6B}"/>
              </a:ext>
            </a:extLst>
          </p:cNvPr>
          <p:cNvSpPr>
            <a:spLocks noGrp="1" noChangeArrowheads="1"/>
          </p:cNvSpPr>
          <p:nvPr>
            <p:ph type="sldNum" sz="quarter" idx="12"/>
          </p:nvPr>
        </p:nvSpPr>
        <p:spPr>
          <a:ln/>
        </p:spPr>
        <p:txBody>
          <a:bodyPr/>
          <a:lstStyle>
            <a:lvl1pPr>
              <a:defRPr/>
            </a:lvl1pPr>
          </a:lstStyle>
          <a:p>
            <a:pPr>
              <a:defRPr/>
            </a:pPr>
            <a:fld id="{22CCBF65-F148-164C-BD6C-B5C19E1B3460}" type="slidenum">
              <a:rPr lang="en-US" altLang="en-US"/>
              <a:pPr>
                <a:defRPr/>
              </a:pPr>
              <a:t>‹#›</a:t>
            </a:fld>
            <a:endParaRPr lang="en-US" altLang="en-US"/>
          </a:p>
        </p:txBody>
      </p:sp>
    </p:spTree>
    <p:extLst>
      <p:ext uri="{BB962C8B-B14F-4D97-AF65-F5344CB8AC3E}">
        <p14:creationId xmlns:p14="http://schemas.microsoft.com/office/powerpoint/2010/main" val="84947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FE9DA6E-14D1-259E-9DFD-CFEF5260D8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02F9BD-B560-CD5C-AD96-22A76191CB6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870E17B7-5ED8-37C9-81A2-2B0DEB5D4EF4}"/>
              </a:ext>
            </a:extLst>
          </p:cNvPr>
          <p:cNvSpPr>
            <a:spLocks noGrp="1" noChangeArrowheads="1"/>
          </p:cNvSpPr>
          <p:nvPr>
            <p:ph type="sldNum" sz="quarter" idx="12"/>
          </p:nvPr>
        </p:nvSpPr>
        <p:spPr>
          <a:ln/>
        </p:spPr>
        <p:txBody>
          <a:bodyPr/>
          <a:lstStyle>
            <a:lvl1pPr>
              <a:defRPr/>
            </a:lvl1pPr>
          </a:lstStyle>
          <a:p>
            <a:pPr>
              <a:defRPr/>
            </a:pPr>
            <a:fld id="{6751B80F-00B6-2A41-939A-6E9A359D2C06}" type="slidenum">
              <a:rPr lang="en-US" altLang="en-US"/>
              <a:pPr>
                <a:defRPr/>
              </a:pPr>
              <a:t>‹#›</a:t>
            </a:fld>
            <a:endParaRPr lang="en-US" altLang="en-US"/>
          </a:p>
        </p:txBody>
      </p:sp>
    </p:spTree>
    <p:extLst>
      <p:ext uri="{BB962C8B-B14F-4D97-AF65-F5344CB8AC3E}">
        <p14:creationId xmlns:p14="http://schemas.microsoft.com/office/powerpoint/2010/main" val="4243674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49C3D3-7565-FADD-B0AB-4E4F8B9328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7BE602D-0ADA-219C-1F6F-196A18F4600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294951B-14D3-8D2D-9422-0B021D753EDC}"/>
              </a:ext>
            </a:extLst>
          </p:cNvPr>
          <p:cNvSpPr>
            <a:spLocks noGrp="1" noChangeArrowheads="1"/>
          </p:cNvSpPr>
          <p:nvPr>
            <p:ph type="sldNum" sz="quarter" idx="12"/>
          </p:nvPr>
        </p:nvSpPr>
        <p:spPr>
          <a:ln/>
        </p:spPr>
        <p:txBody>
          <a:bodyPr/>
          <a:lstStyle>
            <a:lvl1pPr>
              <a:defRPr/>
            </a:lvl1pPr>
          </a:lstStyle>
          <a:p>
            <a:pPr>
              <a:defRPr/>
            </a:pPr>
            <a:fld id="{D2B0D49F-F30F-1646-8C2D-1151D08EA6B4}" type="slidenum">
              <a:rPr lang="en-US" altLang="en-US"/>
              <a:pPr>
                <a:defRPr/>
              </a:pPr>
              <a:t>‹#›</a:t>
            </a:fld>
            <a:endParaRPr lang="en-US" altLang="en-US"/>
          </a:p>
        </p:txBody>
      </p:sp>
    </p:spTree>
    <p:extLst>
      <p:ext uri="{BB962C8B-B14F-4D97-AF65-F5344CB8AC3E}">
        <p14:creationId xmlns:p14="http://schemas.microsoft.com/office/powerpoint/2010/main" val="1250338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E9003F-6334-DA23-4853-4EB05B4104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8EBD36-4A85-251A-B3DA-087F0374DBE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7DA867B-B0BE-72E2-86BD-1C9098A3FF1C}"/>
              </a:ext>
            </a:extLst>
          </p:cNvPr>
          <p:cNvSpPr>
            <a:spLocks noGrp="1" noChangeArrowheads="1"/>
          </p:cNvSpPr>
          <p:nvPr>
            <p:ph type="sldNum" sz="quarter" idx="12"/>
          </p:nvPr>
        </p:nvSpPr>
        <p:spPr>
          <a:ln/>
        </p:spPr>
        <p:txBody>
          <a:bodyPr/>
          <a:lstStyle>
            <a:lvl1pPr>
              <a:defRPr/>
            </a:lvl1pPr>
          </a:lstStyle>
          <a:p>
            <a:pPr>
              <a:defRPr/>
            </a:pPr>
            <a:fld id="{44963EE8-840A-7F42-A7F1-6DDCBF8F20E0}" type="slidenum">
              <a:rPr lang="en-US" altLang="en-US"/>
              <a:pPr>
                <a:defRPr/>
              </a:pPr>
              <a:t>‹#›</a:t>
            </a:fld>
            <a:endParaRPr lang="en-US" altLang="en-US"/>
          </a:p>
        </p:txBody>
      </p:sp>
    </p:spTree>
    <p:extLst>
      <p:ext uri="{BB962C8B-B14F-4D97-AF65-F5344CB8AC3E}">
        <p14:creationId xmlns:p14="http://schemas.microsoft.com/office/powerpoint/2010/main" val="2256573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A6F7367-D1FE-811B-54F6-BC77D98C55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E9F1AD-16B8-A246-E0B0-CFCBF8C6E4D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CC6052A-1AD7-23B0-E00D-67F08141EF46}"/>
              </a:ext>
            </a:extLst>
          </p:cNvPr>
          <p:cNvSpPr>
            <a:spLocks noGrp="1" noChangeArrowheads="1"/>
          </p:cNvSpPr>
          <p:nvPr>
            <p:ph type="sldNum" sz="quarter" idx="12"/>
          </p:nvPr>
        </p:nvSpPr>
        <p:spPr>
          <a:ln/>
        </p:spPr>
        <p:txBody>
          <a:bodyPr/>
          <a:lstStyle>
            <a:lvl1pPr>
              <a:defRPr/>
            </a:lvl1pPr>
          </a:lstStyle>
          <a:p>
            <a:pPr>
              <a:defRPr/>
            </a:pPr>
            <a:fld id="{145B86D2-81A4-DC4E-A09F-98FF8A86FAF6}" type="slidenum">
              <a:rPr lang="en-US" altLang="en-US"/>
              <a:pPr>
                <a:defRPr/>
              </a:pPr>
              <a:t>‹#›</a:t>
            </a:fld>
            <a:endParaRPr lang="en-US" altLang="en-US"/>
          </a:p>
        </p:txBody>
      </p:sp>
    </p:spTree>
    <p:extLst>
      <p:ext uri="{BB962C8B-B14F-4D97-AF65-F5344CB8AC3E}">
        <p14:creationId xmlns:p14="http://schemas.microsoft.com/office/powerpoint/2010/main" val="2463093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5FC9DE-F1FD-98A7-E64A-5C8654D6BA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73B557-C871-69DF-4852-6899CC69E3C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F4D4868-99BD-2C50-21C4-E44B5158C99A}"/>
              </a:ext>
            </a:extLst>
          </p:cNvPr>
          <p:cNvSpPr>
            <a:spLocks noGrp="1" noChangeArrowheads="1"/>
          </p:cNvSpPr>
          <p:nvPr>
            <p:ph type="sldNum" sz="quarter" idx="12"/>
          </p:nvPr>
        </p:nvSpPr>
        <p:spPr>
          <a:ln/>
        </p:spPr>
        <p:txBody>
          <a:bodyPr/>
          <a:lstStyle>
            <a:lvl1pPr>
              <a:defRPr/>
            </a:lvl1pPr>
          </a:lstStyle>
          <a:p>
            <a:pPr>
              <a:defRPr/>
            </a:pPr>
            <a:fld id="{A8BF94CD-98F6-DE40-9600-8182886A5291}" type="slidenum">
              <a:rPr lang="en-US" altLang="en-US"/>
              <a:pPr>
                <a:defRPr/>
              </a:pPr>
              <a:t>‹#›</a:t>
            </a:fld>
            <a:endParaRPr lang="en-US" altLang="en-US"/>
          </a:p>
        </p:txBody>
      </p:sp>
    </p:spTree>
    <p:extLst>
      <p:ext uri="{BB962C8B-B14F-4D97-AF65-F5344CB8AC3E}">
        <p14:creationId xmlns:p14="http://schemas.microsoft.com/office/powerpoint/2010/main" val="3470897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5C3179F-792F-3CFC-AF4E-C3400FA7AE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103AB6-2F24-9B51-3E16-5ABB6B5902A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709A8DE-D10C-2A65-7306-F1277976B2FD}"/>
              </a:ext>
            </a:extLst>
          </p:cNvPr>
          <p:cNvSpPr>
            <a:spLocks noGrp="1" noChangeArrowheads="1"/>
          </p:cNvSpPr>
          <p:nvPr>
            <p:ph type="sldNum" sz="quarter" idx="12"/>
          </p:nvPr>
        </p:nvSpPr>
        <p:spPr>
          <a:ln/>
        </p:spPr>
        <p:txBody>
          <a:bodyPr/>
          <a:lstStyle>
            <a:lvl1pPr>
              <a:defRPr/>
            </a:lvl1pPr>
          </a:lstStyle>
          <a:p>
            <a:pPr>
              <a:defRPr/>
            </a:pPr>
            <a:fld id="{C0231BC5-64ED-BC4D-ADCA-B623E8675EA4}" type="slidenum">
              <a:rPr lang="en-US" altLang="en-US"/>
              <a:pPr>
                <a:defRPr/>
              </a:pPr>
              <a:t>‹#›</a:t>
            </a:fld>
            <a:endParaRPr lang="en-US" altLang="en-US"/>
          </a:p>
        </p:txBody>
      </p:sp>
    </p:spTree>
    <p:extLst>
      <p:ext uri="{BB962C8B-B14F-4D97-AF65-F5344CB8AC3E}">
        <p14:creationId xmlns:p14="http://schemas.microsoft.com/office/powerpoint/2010/main" val="659941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CBBEAA-D8AF-4111-F44E-1FA8151AA3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14C654-699B-5B6F-5C17-D683CC49466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40AE77E3-94D5-068A-CFB5-10DADBFA28DA}"/>
              </a:ext>
            </a:extLst>
          </p:cNvPr>
          <p:cNvSpPr>
            <a:spLocks noGrp="1" noChangeArrowheads="1"/>
          </p:cNvSpPr>
          <p:nvPr>
            <p:ph type="sldNum" sz="quarter" idx="12"/>
          </p:nvPr>
        </p:nvSpPr>
        <p:spPr>
          <a:ln/>
        </p:spPr>
        <p:txBody>
          <a:bodyPr/>
          <a:lstStyle>
            <a:lvl1pPr>
              <a:defRPr/>
            </a:lvl1pPr>
          </a:lstStyle>
          <a:p>
            <a:pPr>
              <a:defRPr/>
            </a:pPr>
            <a:fld id="{D3FEB045-43AF-D943-9461-31898E33262E}" type="slidenum">
              <a:rPr lang="en-US" altLang="en-US"/>
              <a:pPr>
                <a:defRPr/>
              </a:pPr>
              <a:t>‹#›</a:t>
            </a:fld>
            <a:endParaRPr lang="en-US" altLang="en-US"/>
          </a:p>
        </p:txBody>
      </p:sp>
    </p:spTree>
    <p:extLst>
      <p:ext uri="{BB962C8B-B14F-4D97-AF65-F5344CB8AC3E}">
        <p14:creationId xmlns:p14="http://schemas.microsoft.com/office/powerpoint/2010/main" val="637960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44DA496-29E3-752E-5BF5-07FD231EB82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994A349-44E4-1D35-B4DC-091EB0D1A68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47E2D0BD-9951-D01B-9C4C-984F59A2DE1D}"/>
              </a:ext>
            </a:extLst>
          </p:cNvPr>
          <p:cNvSpPr>
            <a:spLocks noGrp="1" noChangeArrowheads="1"/>
          </p:cNvSpPr>
          <p:nvPr>
            <p:ph type="sldNum" sz="quarter" idx="12"/>
          </p:nvPr>
        </p:nvSpPr>
        <p:spPr>
          <a:ln/>
        </p:spPr>
        <p:txBody>
          <a:bodyPr/>
          <a:lstStyle>
            <a:lvl1pPr>
              <a:defRPr/>
            </a:lvl1pPr>
          </a:lstStyle>
          <a:p>
            <a:pPr>
              <a:defRPr/>
            </a:pPr>
            <a:fld id="{479DB590-EA58-DD40-9357-B5A909C82304}" type="slidenum">
              <a:rPr lang="en-US" altLang="en-US"/>
              <a:pPr>
                <a:defRPr/>
              </a:pPr>
              <a:t>‹#›</a:t>
            </a:fld>
            <a:endParaRPr lang="en-US" altLang="en-US"/>
          </a:p>
        </p:txBody>
      </p:sp>
    </p:spTree>
    <p:extLst>
      <p:ext uri="{BB962C8B-B14F-4D97-AF65-F5344CB8AC3E}">
        <p14:creationId xmlns:p14="http://schemas.microsoft.com/office/powerpoint/2010/main" val="591855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386B994-6784-66A3-24FF-2011D5C72A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DEA245B-086A-CDB5-87BB-C24B034FF2D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77850FFF-9FE8-56FA-2127-B34F0080E7BE}"/>
              </a:ext>
            </a:extLst>
          </p:cNvPr>
          <p:cNvSpPr>
            <a:spLocks noGrp="1" noChangeArrowheads="1"/>
          </p:cNvSpPr>
          <p:nvPr>
            <p:ph type="sldNum" sz="quarter" idx="12"/>
          </p:nvPr>
        </p:nvSpPr>
        <p:spPr>
          <a:ln/>
        </p:spPr>
        <p:txBody>
          <a:bodyPr/>
          <a:lstStyle>
            <a:lvl1pPr>
              <a:defRPr/>
            </a:lvl1pPr>
          </a:lstStyle>
          <a:p>
            <a:pPr>
              <a:defRPr/>
            </a:pPr>
            <a:fld id="{93E92ABB-402E-6F44-A51B-9AD86FCD6FDC}" type="slidenum">
              <a:rPr lang="en-US" altLang="en-US"/>
              <a:pPr>
                <a:defRPr/>
              </a:pPr>
              <a:t>‹#›</a:t>
            </a:fld>
            <a:endParaRPr lang="en-US" altLang="en-US"/>
          </a:p>
        </p:txBody>
      </p:sp>
    </p:spTree>
    <p:extLst>
      <p:ext uri="{BB962C8B-B14F-4D97-AF65-F5344CB8AC3E}">
        <p14:creationId xmlns:p14="http://schemas.microsoft.com/office/powerpoint/2010/main" val="1457391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2D5EDBC-34DE-B663-2319-F785A7A2FB7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F1A0173-4F48-1DBD-53F5-DE167DB292F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FF9D5876-0260-A785-5260-AC9F8DE21A4D}"/>
              </a:ext>
            </a:extLst>
          </p:cNvPr>
          <p:cNvSpPr>
            <a:spLocks noGrp="1" noChangeArrowheads="1"/>
          </p:cNvSpPr>
          <p:nvPr>
            <p:ph type="sldNum" sz="quarter" idx="12"/>
          </p:nvPr>
        </p:nvSpPr>
        <p:spPr>
          <a:ln/>
        </p:spPr>
        <p:txBody>
          <a:bodyPr/>
          <a:lstStyle>
            <a:lvl1pPr>
              <a:defRPr/>
            </a:lvl1pPr>
          </a:lstStyle>
          <a:p>
            <a:pPr>
              <a:defRPr/>
            </a:pPr>
            <a:fld id="{4CE15D20-E87F-3A49-B61F-1ABA792104F0}" type="slidenum">
              <a:rPr lang="en-US" altLang="en-US"/>
              <a:pPr>
                <a:defRPr/>
              </a:pPr>
              <a:t>‹#›</a:t>
            </a:fld>
            <a:endParaRPr lang="en-US" altLang="en-US"/>
          </a:p>
        </p:txBody>
      </p:sp>
    </p:spTree>
    <p:extLst>
      <p:ext uri="{BB962C8B-B14F-4D97-AF65-F5344CB8AC3E}">
        <p14:creationId xmlns:p14="http://schemas.microsoft.com/office/powerpoint/2010/main" val="142796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2DB5B6D-D2AB-EFEA-62C7-292A16F703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6AED3F-568F-5E22-8A2C-C77ABD26953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D7C9C46-E6F9-0038-A6B6-286B7D6AD806}"/>
              </a:ext>
            </a:extLst>
          </p:cNvPr>
          <p:cNvSpPr>
            <a:spLocks noGrp="1" noChangeArrowheads="1"/>
          </p:cNvSpPr>
          <p:nvPr>
            <p:ph type="sldNum" sz="quarter" idx="12"/>
          </p:nvPr>
        </p:nvSpPr>
        <p:spPr>
          <a:ln/>
        </p:spPr>
        <p:txBody>
          <a:bodyPr/>
          <a:lstStyle>
            <a:lvl1pPr>
              <a:defRPr/>
            </a:lvl1pPr>
          </a:lstStyle>
          <a:p>
            <a:pPr>
              <a:defRPr/>
            </a:pPr>
            <a:fld id="{BD8D6022-E69F-0040-81BF-D95D66EFC05C}" type="slidenum">
              <a:rPr lang="en-US" altLang="en-US"/>
              <a:pPr>
                <a:defRPr/>
              </a:pPr>
              <a:t>‹#›</a:t>
            </a:fld>
            <a:endParaRPr lang="en-US" altLang="en-US"/>
          </a:p>
        </p:txBody>
      </p:sp>
    </p:spTree>
    <p:extLst>
      <p:ext uri="{BB962C8B-B14F-4D97-AF65-F5344CB8AC3E}">
        <p14:creationId xmlns:p14="http://schemas.microsoft.com/office/powerpoint/2010/main" val="3422418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3A05457-BA6C-9BD0-82D1-F5666BD5DC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CC4305-476D-7113-B025-94DF0AD4455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50845599-AD84-9C5A-8A1E-2ABA272A1B6A}"/>
              </a:ext>
            </a:extLst>
          </p:cNvPr>
          <p:cNvSpPr>
            <a:spLocks noGrp="1" noChangeArrowheads="1"/>
          </p:cNvSpPr>
          <p:nvPr>
            <p:ph type="sldNum" sz="quarter" idx="12"/>
          </p:nvPr>
        </p:nvSpPr>
        <p:spPr>
          <a:ln/>
        </p:spPr>
        <p:txBody>
          <a:bodyPr/>
          <a:lstStyle>
            <a:lvl1pPr>
              <a:defRPr/>
            </a:lvl1pPr>
          </a:lstStyle>
          <a:p>
            <a:pPr>
              <a:defRPr/>
            </a:pPr>
            <a:fld id="{86B2AEA2-D879-1141-8682-A9E27B637870}" type="slidenum">
              <a:rPr lang="en-US" altLang="en-US"/>
              <a:pPr>
                <a:defRPr/>
              </a:pPr>
              <a:t>‹#›</a:t>
            </a:fld>
            <a:endParaRPr lang="en-US" altLang="en-US"/>
          </a:p>
        </p:txBody>
      </p:sp>
    </p:spTree>
    <p:extLst>
      <p:ext uri="{BB962C8B-B14F-4D97-AF65-F5344CB8AC3E}">
        <p14:creationId xmlns:p14="http://schemas.microsoft.com/office/powerpoint/2010/main" val="40231518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D48E84A-2789-55D4-A14C-E758F12B334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09A282-E297-925F-7527-8C0C41E95E1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E38140B7-D390-CE3E-3D2B-CF081433AB12}"/>
              </a:ext>
            </a:extLst>
          </p:cNvPr>
          <p:cNvSpPr>
            <a:spLocks noGrp="1" noChangeArrowheads="1"/>
          </p:cNvSpPr>
          <p:nvPr>
            <p:ph type="sldNum" sz="quarter" idx="12"/>
          </p:nvPr>
        </p:nvSpPr>
        <p:spPr>
          <a:ln/>
        </p:spPr>
        <p:txBody>
          <a:bodyPr/>
          <a:lstStyle>
            <a:lvl1pPr>
              <a:defRPr/>
            </a:lvl1pPr>
          </a:lstStyle>
          <a:p>
            <a:pPr>
              <a:defRPr/>
            </a:pPr>
            <a:fld id="{78A21EF0-4A10-724E-AAC7-77F1126DDEE7}" type="slidenum">
              <a:rPr lang="en-US" altLang="en-US"/>
              <a:pPr>
                <a:defRPr/>
              </a:pPr>
              <a:t>‹#›</a:t>
            </a:fld>
            <a:endParaRPr lang="en-US" altLang="en-US"/>
          </a:p>
        </p:txBody>
      </p:sp>
    </p:spTree>
    <p:extLst>
      <p:ext uri="{BB962C8B-B14F-4D97-AF65-F5344CB8AC3E}">
        <p14:creationId xmlns:p14="http://schemas.microsoft.com/office/powerpoint/2010/main" val="1030729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382F5F7-8BC9-0E39-889B-112CFC319A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397434-2893-B5A7-D9E9-200BF365AD6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02242A3-F8A6-E1C0-EB1D-09398CE5B842}"/>
              </a:ext>
            </a:extLst>
          </p:cNvPr>
          <p:cNvSpPr>
            <a:spLocks noGrp="1" noChangeArrowheads="1"/>
          </p:cNvSpPr>
          <p:nvPr>
            <p:ph type="sldNum" sz="quarter" idx="12"/>
          </p:nvPr>
        </p:nvSpPr>
        <p:spPr>
          <a:ln/>
        </p:spPr>
        <p:txBody>
          <a:bodyPr/>
          <a:lstStyle>
            <a:lvl1pPr>
              <a:defRPr/>
            </a:lvl1pPr>
          </a:lstStyle>
          <a:p>
            <a:pPr>
              <a:defRPr/>
            </a:pPr>
            <a:fld id="{6204DD90-D0CB-1A42-AA83-DED347E7EBEE}" type="slidenum">
              <a:rPr lang="en-US" altLang="en-US"/>
              <a:pPr>
                <a:defRPr/>
              </a:pPr>
              <a:t>‹#›</a:t>
            </a:fld>
            <a:endParaRPr lang="en-US" altLang="en-US"/>
          </a:p>
        </p:txBody>
      </p:sp>
    </p:spTree>
    <p:extLst>
      <p:ext uri="{BB962C8B-B14F-4D97-AF65-F5344CB8AC3E}">
        <p14:creationId xmlns:p14="http://schemas.microsoft.com/office/powerpoint/2010/main" val="260328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D58AC0-F6FA-C349-D9EA-F8393821877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3CD2DB-00F1-6846-95CF-704585DFA5E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79C287D-7E85-2FFA-AD28-D77283B63A8A}"/>
              </a:ext>
            </a:extLst>
          </p:cNvPr>
          <p:cNvSpPr>
            <a:spLocks noGrp="1" noChangeArrowheads="1"/>
          </p:cNvSpPr>
          <p:nvPr>
            <p:ph type="sldNum" sz="quarter" idx="12"/>
          </p:nvPr>
        </p:nvSpPr>
        <p:spPr>
          <a:ln/>
        </p:spPr>
        <p:txBody>
          <a:bodyPr/>
          <a:lstStyle>
            <a:lvl1pPr>
              <a:defRPr/>
            </a:lvl1pPr>
          </a:lstStyle>
          <a:p>
            <a:pPr>
              <a:defRPr/>
            </a:pPr>
            <a:fld id="{004DE78F-2C4A-E943-BC09-9CD80D20466E}" type="slidenum">
              <a:rPr lang="en-US" altLang="en-US"/>
              <a:pPr>
                <a:defRPr/>
              </a:pPr>
              <a:t>‹#›</a:t>
            </a:fld>
            <a:endParaRPr lang="en-US" altLang="en-US"/>
          </a:p>
        </p:txBody>
      </p:sp>
    </p:spTree>
    <p:extLst>
      <p:ext uri="{BB962C8B-B14F-4D97-AF65-F5344CB8AC3E}">
        <p14:creationId xmlns:p14="http://schemas.microsoft.com/office/powerpoint/2010/main" val="1950482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0C8F732-60F4-2395-FE3E-D98A304195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D5A6C7-0C94-BEC3-1999-887F19D251C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D172EC2-B8F9-441D-32BE-FE06A9A0207F}"/>
              </a:ext>
            </a:extLst>
          </p:cNvPr>
          <p:cNvSpPr>
            <a:spLocks noGrp="1" noChangeArrowheads="1"/>
          </p:cNvSpPr>
          <p:nvPr>
            <p:ph type="sldNum" sz="quarter" idx="12"/>
          </p:nvPr>
        </p:nvSpPr>
        <p:spPr>
          <a:ln/>
        </p:spPr>
        <p:txBody>
          <a:bodyPr/>
          <a:lstStyle>
            <a:lvl1pPr>
              <a:defRPr/>
            </a:lvl1pPr>
          </a:lstStyle>
          <a:p>
            <a:pPr>
              <a:defRPr/>
            </a:pPr>
            <a:fld id="{1A862A79-83F9-0E42-9C27-997780FBE52B}" type="slidenum">
              <a:rPr lang="en-US" altLang="en-US"/>
              <a:pPr>
                <a:defRPr/>
              </a:pPr>
              <a:t>‹#›</a:t>
            </a:fld>
            <a:endParaRPr lang="en-US" altLang="en-US"/>
          </a:p>
        </p:txBody>
      </p:sp>
    </p:spTree>
    <p:extLst>
      <p:ext uri="{BB962C8B-B14F-4D97-AF65-F5344CB8AC3E}">
        <p14:creationId xmlns:p14="http://schemas.microsoft.com/office/powerpoint/2010/main" val="28844717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4D0214-5DA7-5451-9DD0-5A9F04ED47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C5BDD4-92E9-139B-821B-AACEEC9B408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7A3AEF5-B2C7-9BD2-0E31-C1A4ED04F1B0}"/>
              </a:ext>
            </a:extLst>
          </p:cNvPr>
          <p:cNvSpPr>
            <a:spLocks noGrp="1" noChangeArrowheads="1"/>
          </p:cNvSpPr>
          <p:nvPr>
            <p:ph type="sldNum" sz="quarter" idx="12"/>
          </p:nvPr>
        </p:nvSpPr>
        <p:spPr>
          <a:ln/>
        </p:spPr>
        <p:txBody>
          <a:bodyPr/>
          <a:lstStyle>
            <a:lvl1pPr>
              <a:defRPr/>
            </a:lvl1pPr>
          </a:lstStyle>
          <a:p>
            <a:pPr>
              <a:defRPr/>
            </a:pPr>
            <a:fld id="{E3CAEEE7-F400-9A4B-AB4A-7494D2B7468E}" type="slidenum">
              <a:rPr lang="en-US" altLang="en-US"/>
              <a:pPr>
                <a:defRPr/>
              </a:pPr>
              <a:t>‹#›</a:t>
            </a:fld>
            <a:endParaRPr lang="en-US" altLang="en-US"/>
          </a:p>
        </p:txBody>
      </p:sp>
    </p:spTree>
    <p:extLst>
      <p:ext uri="{BB962C8B-B14F-4D97-AF65-F5344CB8AC3E}">
        <p14:creationId xmlns:p14="http://schemas.microsoft.com/office/powerpoint/2010/main" val="873896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8350CA8-C4C3-D976-148B-5BA2B69CD5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2EE5ED-972D-B6EC-1D42-E62CA680AAC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D1576E8-F43E-5D8B-1E55-04E8E781016F}"/>
              </a:ext>
            </a:extLst>
          </p:cNvPr>
          <p:cNvSpPr>
            <a:spLocks noGrp="1" noChangeArrowheads="1"/>
          </p:cNvSpPr>
          <p:nvPr>
            <p:ph type="sldNum" sz="quarter" idx="12"/>
          </p:nvPr>
        </p:nvSpPr>
        <p:spPr>
          <a:ln/>
        </p:spPr>
        <p:txBody>
          <a:bodyPr/>
          <a:lstStyle>
            <a:lvl1pPr>
              <a:defRPr/>
            </a:lvl1pPr>
          </a:lstStyle>
          <a:p>
            <a:pPr>
              <a:defRPr/>
            </a:pPr>
            <a:fld id="{08BFDC5F-450F-9F4C-A8AF-D9E15BF2CF06}" type="slidenum">
              <a:rPr lang="en-US" altLang="en-US"/>
              <a:pPr>
                <a:defRPr/>
              </a:pPr>
              <a:t>‹#›</a:t>
            </a:fld>
            <a:endParaRPr lang="en-US" altLang="en-US"/>
          </a:p>
        </p:txBody>
      </p:sp>
    </p:spTree>
    <p:extLst>
      <p:ext uri="{BB962C8B-B14F-4D97-AF65-F5344CB8AC3E}">
        <p14:creationId xmlns:p14="http://schemas.microsoft.com/office/powerpoint/2010/main" val="2211953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F0DF9C7-EF69-143D-B14A-E3A345154A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CF49BD-67C1-BD26-C4C2-1DE2F4BD8ED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6DD2AAF-1803-F6B5-D86C-EDED24CB1DBA}"/>
              </a:ext>
            </a:extLst>
          </p:cNvPr>
          <p:cNvSpPr>
            <a:spLocks noGrp="1" noChangeArrowheads="1"/>
          </p:cNvSpPr>
          <p:nvPr>
            <p:ph type="sldNum" sz="quarter" idx="12"/>
          </p:nvPr>
        </p:nvSpPr>
        <p:spPr>
          <a:ln/>
        </p:spPr>
        <p:txBody>
          <a:bodyPr/>
          <a:lstStyle>
            <a:lvl1pPr>
              <a:defRPr/>
            </a:lvl1pPr>
          </a:lstStyle>
          <a:p>
            <a:pPr>
              <a:defRPr/>
            </a:pPr>
            <a:fld id="{215DFA22-EFEB-214B-BA93-45AD666E693F}" type="slidenum">
              <a:rPr lang="en-US" altLang="en-US"/>
              <a:pPr>
                <a:defRPr/>
              </a:pPr>
              <a:t>‹#›</a:t>
            </a:fld>
            <a:endParaRPr lang="en-US" altLang="en-US"/>
          </a:p>
        </p:txBody>
      </p:sp>
    </p:spTree>
    <p:extLst>
      <p:ext uri="{BB962C8B-B14F-4D97-AF65-F5344CB8AC3E}">
        <p14:creationId xmlns:p14="http://schemas.microsoft.com/office/powerpoint/2010/main" val="1545817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9AD0CEA-A313-5148-C9ED-ACB14248E09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9114DD0-D754-1AB4-BF89-54F1DC7845F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962B7164-0161-FD0B-527A-633F6D9F7F61}"/>
              </a:ext>
            </a:extLst>
          </p:cNvPr>
          <p:cNvSpPr>
            <a:spLocks noGrp="1" noChangeArrowheads="1"/>
          </p:cNvSpPr>
          <p:nvPr>
            <p:ph type="sldNum" sz="quarter" idx="12"/>
          </p:nvPr>
        </p:nvSpPr>
        <p:spPr>
          <a:ln/>
        </p:spPr>
        <p:txBody>
          <a:bodyPr/>
          <a:lstStyle>
            <a:lvl1pPr>
              <a:defRPr/>
            </a:lvl1pPr>
          </a:lstStyle>
          <a:p>
            <a:pPr>
              <a:defRPr/>
            </a:pPr>
            <a:fld id="{79D9C7B1-66E6-6142-8E4F-0AD694D41037}" type="slidenum">
              <a:rPr lang="en-US" altLang="en-US"/>
              <a:pPr>
                <a:defRPr/>
              </a:pPr>
              <a:t>‹#›</a:t>
            </a:fld>
            <a:endParaRPr lang="en-US" altLang="en-US"/>
          </a:p>
        </p:txBody>
      </p:sp>
    </p:spTree>
    <p:extLst>
      <p:ext uri="{BB962C8B-B14F-4D97-AF65-F5344CB8AC3E}">
        <p14:creationId xmlns:p14="http://schemas.microsoft.com/office/powerpoint/2010/main" val="21789526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4D9B3B-7A54-0942-9E6A-B4E38FDEEB1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00A185A-5183-55A5-CA6D-FE8D633AAD2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AD5AC9F6-2CAE-7708-1752-51C07AFE0110}"/>
              </a:ext>
            </a:extLst>
          </p:cNvPr>
          <p:cNvSpPr>
            <a:spLocks noGrp="1" noChangeArrowheads="1"/>
          </p:cNvSpPr>
          <p:nvPr>
            <p:ph type="sldNum" sz="quarter" idx="12"/>
          </p:nvPr>
        </p:nvSpPr>
        <p:spPr>
          <a:ln/>
        </p:spPr>
        <p:txBody>
          <a:bodyPr/>
          <a:lstStyle>
            <a:lvl1pPr>
              <a:defRPr/>
            </a:lvl1pPr>
          </a:lstStyle>
          <a:p>
            <a:pPr>
              <a:defRPr/>
            </a:pPr>
            <a:fld id="{98E5901E-2C16-964C-8F0E-9D58629AC842}" type="slidenum">
              <a:rPr lang="en-US" altLang="en-US"/>
              <a:pPr>
                <a:defRPr/>
              </a:pPr>
              <a:t>‹#›</a:t>
            </a:fld>
            <a:endParaRPr lang="en-US" altLang="en-US"/>
          </a:p>
        </p:txBody>
      </p:sp>
    </p:spTree>
    <p:extLst>
      <p:ext uri="{BB962C8B-B14F-4D97-AF65-F5344CB8AC3E}">
        <p14:creationId xmlns:p14="http://schemas.microsoft.com/office/powerpoint/2010/main" val="3873455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2A2A2F-91E1-1494-412A-13555DC2C1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A6F82B5-6410-4B22-50F9-C177031F002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5195C21-E8EA-EAE9-DF9A-604157E88FAA}"/>
              </a:ext>
            </a:extLst>
          </p:cNvPr>
          <p:cNvSpPr>
            <a:spLocks noGrp="1" noChangeArrowheads="1"/>
          </p:cNvSpPr>
          <p:nvPr>
            <p:ph type="sldNum" sz="quarter" idx="12"/>
          </p:nvPr>
        </p:nvSpPr>
        <p:spPr>
          <a:ln/>
        </p:spPr>
        <p:txBody>
          <a:bodyPr/>
          <a:lstStyle>
            <a:lvl1pPr>
              <a:defRPr/>
            </a:lvl1pPr>
          </a:lstStyle>
          <a:p>
            <a:pPr>
              <a:defRPr/>
            </a:pPr>
            <a:fld id="{7EC1503D-8975-1B4F-9FC3-D12FE45195D5}" type="slidenum">
              <a:rPr lang="en-US" altLang="en-US"/>
              <a:pPr>
                <a:defRPr/>
              </a:pPr>
              <a:t>‹#›</a:t>
            </a:fld>
            <a:endParaRPr lang="en-US" altLang="en-US"/>
          </a:p>
        </p:txBody>
      </p:sp>
    </p:spTree>
    <p:extLst>
      <p:ext uri="{BB962C8B-B14F-4D97-AF65-F5344CB8AC3E}">
        <p14:creationId xmlns:p14="http://schemas.microsoft.com/office/powerpoint/2010/main" val="33800755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5B74EEE-A3F1-7DF7-7506-4DC88482BD1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088EB66-01CA-E2AC-0C24-64CCAB63C26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C675E10D-ECD5-2E41-DD1D-4917700BC775}"/>
              </a:ext>
            </a:extLst>
          </p:cNvPr>
          <p:cNvSpPr>
            <a:spLocks noGrp="1" noChangeArrowheads="1"/>
          </p:cNvSpPr>
          <p:nvPr>
            <p:ph type="sldNum" sz="quarter" idx="12"/>
          </p:nvPr>
        </p:nvSpPr>
        <p:spPr>
          <a:ln/>
        </p:spPr>
        <p:txBody>
          <a:bodyPr/>
          <a:lstStyle>
            <a:lvl1pPr>
              <a:defRPr/>
            </a:lvl1pPr>
          </a:lstStyle>
          <a:p>
            <a:pPr>
              <a:defRPr/>
            </a:pPr>
            <a:fld id="{6BE52734-0169-0148-AECC-7A2088B11858}" type="slidenum">
              <a:rPr lang="en-US" altLang="en-US"/>
              <a:pPr>
                <a:defRPr/>
              </a:pPr>
              <a:t>‹#›</a:t>
            </a:fld>
            <a:endParaRPr lang="en-US" altLang="en-US"/>
          </a:p>
        </p:txBody>
      </p:sp>
    </p:spTree>
    <p:extLst>
      <p:ext uri="{BB962C8B-B14F-4D97-AF65-F5344CB8AC3E}">
        <p14:creationId xmlns:p14="http://schemas.microsoft.com/office/powerpoint/2010/main" val="3258632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B00942C-170E-CEAB-56A7-0FB33F9075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998C9AD-23D3-3A57-3A79-CBF19AD3A66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955344E-5D90-F5DA-3CE1-E854A1CF5BFA}"/>
              </a:ext>
            </a:extLst>
          </p:cNvPr>
          <p:cNvSpPr>
            <a:spLocks noGrp="1" noChangeArrowheads="1"/>
          </p:cNvSpPr>
          <p:nvPr>
            <p:ph type="sldNum" sz="quarter" idx="12"/>
          </p:nvPr>
        </p:nvSpPr>
        <p:spPr>
          <a:ln/>
        </p:spPr>
        <p:txBody>
          <a:bodyPr/>
          <a:lstStyle>
            <a:lvl1pPr>
              <a:defRPr/>
            </a:lvl1pPr>
          </a:lstStyle>
          <a:p>
            <a:pPr>
              <a:defRPr/>
            </a:pPr>
            <a:fld id="{BE884D12-4031-4D4B-A3D6-B01ACCDFC674}" type="slidenum">
              <a:rPr lang="en-US" altLang="en-US"/>
              <a:pPr>
                <a:defRPr/>
              </a:pPr>
              <a:t>‹#›</a:t>
            </a:fld>
            <a:endParaRPr lang="en-US" altLang="en-US"/>
          </a:p>
        </p:txBody>
      </p:sp>
    </p:spTree>
    <p:extLst>
      <p:ext uri="{BB962C8B-B14F-4D97-AF65-F5344CB8AC3E}">
        <p14:creationId xmlns:p14="http://schemas.microsoft.com/office/powerpoint/2010/main" val="3432873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0A50A5A-4CE5-F06D-DF3D-551F5D4B0B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0C67A50-2471-4723-1A15-BCDADF31A1B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8CFDDD0B-B950-AD2C-C709-9CEA9896EE2B}"/>
              </a:ext>
            </a:extLst>
          </p:cNvPr>
          <p:cNvSpPr>
            <a:spLocks noGrp="1" noChangeArrowheads="1"/>
          </p:cNvSpPr>
          <p:nvPr>
            <p:ph type="sldNum" sz="quarter" idx="12"/>
          </p:nvPr>
        </p:nvSpPr>
        <p:spPr>
          <a:ln/>
        </p:spPr>
        <p:txBody>
          <a:bodyPr/>
          <a:lstStyle>
            <a:lvl1pPr>
              <a:defRPr/>
            </a:lvl1pPr>
          </a:lstStyle>
          <a:p>
            <a:pPr>
              <a:defRPr/>
            </a:pPr>
            <a:fld id="{EA9C1EAC-702B-BD45-9259-54550BC5BFEA}" type="slidenum">
              <a:rPr lang="en-US" altLang="en-US"/>
              <a:pPr>
                <a:defRPr/>
              </a:pPr>
              <a:t>‹#›</a:t>
            </a:fld>
            <a:endParaRPr lang="en-US" altLang="en-US"/>
          </a:p>
        </p:txBody>
      </p:sp>
    </p:spTree>
    <p:extLst>
      <p:ext uri="{BB962C8B-B14F-4D97-AF65-F5344CB8AC3E}">
        <p14:creationId xmlns:p14="http://schemas.microsoft.com/office/powerpoint/2010/main" val="3814769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5ED8FE-F96A-E818-4C12-2CA4113E66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FD6CE2-145D-95F6-F452-FC43A0B4995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F5194C4-A73A-C633-D0C2-6FB10BEFFBC1}"/>
              </a:ext>
            </a:extLst>
          </p:cNvPr>
          <p:cNvSpPr>
            <a:spLocks noGrp="1" noChangeArrowheads="1"/>
          </p:cNvSpPr>
          <p:nvPr>
            <p:ph type="sldNum" sz="quarter" idx="12"/>
          </p:nvPr>
        </p:nvSpPr>
        <p:spPr>
          <a:ln/>
        </p:spPr>
        <p:txBody>
          <a:bodyPr/>
          <a:lstStyle>
            <a:lvl1pPr>
              <a:defRPr/>
            </a:lvl1pPr>
          </a:lstStyle>
          <a:p>
            <a:pPr>
              <a:defRPr/>
            </a:pPr>
            <a:fld id="{FC73787D-1631-9B49-A198-869CD44C3CC8}" type="slidenum">
              <a:rPr lang="en-US" altLang="en-US"/>
              <a:pPr>
                <a:defRPr/>
              </a:pPr>
              <a:t>‹#›</a:t>
            </a:fld>
            <a:endParaRPr lang="en-US" altLang="en-US"/>
          </a:p>
        </p:txBody>
      </p:sp>
    </p:spTree>
    <p:extLst>
      <p:ext uri="{BB962C8B-B14F-4D97-AF65-F5344CB8AC3E}">
        <p14:creationId xmlns:p14="http://schemas.microsoft.com/office/powerpoint/2010/main" val="8085912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B226CD-4E4D-7558-332B-7F77B8943D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88C2FF-E907-071C-F307-D4F41677AA9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D20D8703-EF54-5C0F-27EC-BD4C4380B7B0}"/>
              </a:ext>
            </a:extLst>
          </p:cNvPr>
          <p:cNvSpPr>
            <a:spLocks noGrp="1" noChangeArrowheads="1"/>
          </p:cNvSpPr>
          <p:nvPr>
            <p:ph type="sldNum" sz="quarter" idx="12"/>
          </p:nvPr>
        </p:nvSpPr>
        <p:spPr>
          <a:ln/>
        </p:spPr>
        <p:txBody>
          <a:bodyPr/>
          <a:lstStyle>
            <a:lvl1pPr>
              <a:defRPr/>
            </a:lvl1pPr>
          </a:lstStyle>
          <a:p>
            <a:pPr>
              <a:defRPr/>
            </a:pPr>
            <a:fld id="{F733AC13-5082-C846-A8E6-85032033F4F6}" type="slidenum">
              <a:rPr lang="en-US" altLang="en-US"/>
              <a:pPr>
                <a:defRPr/>
              </a:pPr>
              <a:t>‹#›</a:t>
            </a:fld>
            <a:endParaRPr lang="en-US" altLang="en-US"/>
          </a:p>
        </p:txBody>
      </p:sp>
    </p:spTree>
    <p:extLst>
      <p:ext uri="{BB962C8B-B14F-4D97-AF65-F5344CB8AC3E}">
        <p14:creationId xmlns:p14="http://schemas.microsoft.com/office/powerpoint/2010/main" val="2851465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2D38C6A-11AA-C920-D13A-B6FF38D1347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D736FA3-A35F-9654-EBCF-9B674A96D6C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1E1FD9B9-CAB3-C588-2ECD-689E58AFEE5C}"/>
              </a:ext>
            </a:extLst>
          </p:cNvPr>
          <p:cNvSpPr>
            <a:spLocks noGrp="1" noChangeArrowheads="1"/>
          </p:cNvSpPr>
          <p:nvPr>
            <p:ph type="sldNum" sz="quarter" idx="12"/>
          </p:nvPr>
        </p:nvSpPr>
        <p:spPr>
          <a:ln/>
        </p:spPr>
        <p:txBody>
          <a:bodyPr/>
          <a:lstStyle>
            <a:lvl1pPr>
              <a:defRPr/>
            </a:lvl1pPr>
          </a:lstStyle>
          <a:p>
            <a:pPr>
              <a:defRPr/>
            </a:pPr>
            <a:fld id="{4CAED849-858C-CF40-A357-A7221509735E}" type="slidenum">
              <a:rPr lang="en-US" altLang="en-US"/>
              <a:pPr>
                <a:defRPr/>
              </a:pPr>
              <a:t>‹#›</a:t>
            </a:fld>
            <a:endParaRPr lang="en-US" altLang="en-US"/>
          </a:p>
        </p:txBody>
      </p:sp>
    </p:spTree>
    <p:extLst>
      <p:ext uri="{BB962C8B-B14F-4D97-AF65-F5344CB8AC3E}">
        <p14:creationId xmlns:p14="http://schemas.microsoft.com/office/powerpoint/2010/main" val="3855497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D566925-85C7-4062-056F-1E2D53BCF50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46AC9CE-9251-13A2-9FF5-933A498C3DC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50005D59-B65A-F1EB-A033-04551BD03E15}"/>
              </a:ext>
            </a:extLst>
          </p:cNvPr>
          <p:cNvSpPr>
            <a:spLocks noGrp="1" noChangeArrowheads="1"/>
          </p:cNvSpPr>
          <p:nvPr>
            <p:ph type="sldNum" sz="quarter" idx="12"/>
          </p:nvPr>
        </p:nvSpPr>
        <p:spPr>
          <a:ln/>
        </p:spPr>
        <p:txBody>
          <a:bodyPr/>
          <a:lstStyle>
            <a:lvl1pPr>
              <a:defRPr/>
            </a:lvl1pPr>
          </a:lstStyle>
          <a:p>
            <a:pPr>
              <a:defRPr/>
            </a:pPr>
            <a:fld id="{5760E43D-4A77-2F41-A256-3B71EA464EA8}" type="slidenum">
              <a:rPr lang="en-US" altLang="en-US"/>
              <a:pPr>
                <a:defRPr/>
              </a:pPr>
              <a:t>‹#›</a:t>
            </a:fld>
            <a:endParaRPr lang="en-US" altLang="en-US"/>
          </a:p>
        </p:txBody>
      </p:sp>
    </p:spTree>
    <p:extLst>
      <p:ext uri="{BB962C8B-B14F-4D97-AF65-F5344CB8AC3E}">
        <p14:creationId xmlns:p14="http://schemas.microsoft.com/office/powerpoint/2010/main" val="2576275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AB49C5-AEE5-6D89-32B3-DEDB0CB3605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DFA5D05-75D0-E569-6085-2506F90859C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B4BFC082-0D58-C95E-F703-6E406ED80F60}"/>
              </a:ext>
            </a:extLst>
          </p:cNvPr>
          <p:cNvSpPr>
            <a:spLocks noGrp="1" noChangeArrowheads="1"/>
          </p:cNvSpPr>
          <p:nvPr>
            <p:ph type="sldNum" sz="quarter" idx="12"/>
          </p:nvPr>
        </p:nvSpPr>
        <p:spPr>
          <a:ln/>
        </p:spPr>
        <p:txBody>
          <a:bodyPr/>
          <a:lstStyle>
            <a:lvl1pPr>
              <a:defRPr/>
            </a:lvl1pPr>
          </a:lstStyle>
          <a:p>
            <a:pPr>
              <a:defRPr/>
            </a:pPr>
            <a:fld id="{D0F6FEC9-44AC-0749-ABB8-DD78B5BA8E29}" type="slidenum">
              <a:rPr lang="en-US" altLang="en-US"/>
              <a:pPr>
                <a:defRPr/>
              </a:pPr>
              <a:t>‹#›</a:t>
            </a:fld>
            <a:endParaRPr lang="en-US" altLang="en-US"/>
          </a:p>
        </p:txBody>
      </p:sp>
    </p:spTree>
    <p:extLst>
      <p:ext uri="{BB962C8B-B14F-4D97-AF65-F5344CB8AC3E}">
        <p14:creationId xmlns:p14="http://schemas.microsoft.com/office/powerpoint/2010/main" val="258464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167D100-9CBE-B977-5226-808B6CE9FE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04A583-CCC6-C31D-9A87-8F3B61BA4F3A}"/>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D97AE38-3404-6860-EF82-68E69014FC9D}"/>
              </a:ext>
            </a:extLst>
          </p:cNvPr>
          <p:cNvSpPr>
            <a:spLocks noGrp="1" noChangeArrowheads="1"/>
          </p:cNvSpPr>
          <p:nvPr>
            <p:ph type="sldNum" sz="quarter" idx="12"/>
          </p:nvPr>
        </p:nvSpPr>
        <p:spPr>
          <a:ln/>
        </p:spPr>
        <p:txBody>
          <a:bodyPr/>
          <a:lstStyle>
            <a:lvl1pPr>
              <a:defRPr/>
            </a:lvl1pPr>
          </a:lstStyle>
          <a:p>
            <a:pPr>
              <a:defRPr/>
            </a:pPr>
            <a:fld id="{CE275061-DA41-914D-877B-65ADD9E387EA}" type="slidenum">
              <a:rPr lang="en-US" altLang="en-US"/>
              <a:pPr>
                <a:defRPr/>
              </a:pPr>
              <a:t>‹#›</a:t>
            </a:fld>
            <a:endParaRPr lang="en-US" altLang="en-US"/>
          </a:p>
        </p:txBody>
      </p:sp>
    </p:spTree>
    <p:extLst>
      <p:ext uri="{BB962C8B-B14F-4D97-AF65-F5344CB8AC3E}">
        <p14:creationId xmlns:p14="http://schemas.microsoft.com/office/powerpoint/2010/main" val="2682541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F9032F-19E0-8AB7-9A41-7E0AD659F1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37E9513-95BF-6A68-A6BF-DC01BBA17E4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72DCC5C-A514-A193-5124-15AF35E8FDE1}"/>
              </a:ext>
            </a:extLst>
          </p:cNvPr>
          <p:cNvSpPr>
            <a:spLocks noGrp="1" noChangeArrowheads="1"/>
          </p:cNvSpPr>
          <p:nvPr>
            <p:ph type="sldNum" sz="quarter" idx="12"/>
          </p:nvPr>
        </p:nvSpPr>
        <p:spPr>
          <a:ln/>
        </p:spPr>
        <p:txBody>
          <a:bodyPr/>
          <a:lstStyle>
            <a:lvl1pPr>
              <a:defRPr/>
            </a:lvl1pPr>
          </a:lstStyle>
          <a:p>
            <a:pPr>
              <a:defRPr/>
            </a:pPr>
            <a:fld id="{B559D96E-9DE5-5A45-9C16-73B4D99846E0}" type="slidenum">
              <a:rPr lang="en-US" altLang="en-US"/>
              <a:pPr>
                <a:defRPr/>
              </a:pPr>
              <a:t>‹#›</a:t>
            </a:fld>
            <a:endParaRPr lang="en-US" altLang="en-US"/>
          </a:p>
        </p:txBody>
      </p:sp>
    </p:spTree>
    <p:extLst>
      <p:ext uri="{BB962C8B-B14F-4D97-AF65-F5344CB8AC3E}">
        <p14:creationId xmlns:p14="http://schemas.microsoft.com/office/powerpoint/2010/main" val="2683827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783633C-63A4-8FDF-36C6-A3929A7A96F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19AEF6E-06AA-5AED-84D4-C0FE52EC3AF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BC970B4-B4A2-DC66-5E64-2F944595BF1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57831F6-7A0F-ABB8-C088-74C5143572D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D5C7DEA1-1501-D2DE-AD8D-B8F1EE9F157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C2C7A819-680D-924D-84F7-1E359C487D3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889" r:id="rId1"/>
    <p:sldLayoutId id="2147484890" r:id="rId2"/>
    <p:sldLayoutId id="2147484891" r:id="rId3"/>
    <p:sldLayoutId id="2147484892" r:id="rId4"/>
    <p:sldLayoutId id="2147484893" r:id="rId5"/>
    <p:sldLayoutId id="2147484894" r:id="rId6"/>
    <p:sldLayoutId id="2147484895" r:id="rId7"/>
    <p:sldLayoutId id="2147484896" r:id="rId8"/>
    <p:sldLayoutId id="2147484897" r:id="rId9"/>
    <p:sldLayoutId id="2147484898" r:id="rId10"/>
    <p:sldLayoutId id="214748489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46C10B5-23E5-12FB-A8D4-AC8DD51575B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1D49A4C-DCE4-C5BB-B36A-42B176DC468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98CA611-E3F9-D47B-9C18-4BCB8B4968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72F7666F-65AD-9224-B558-A8882B2D5E8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CAF8C63B-8CD0-2FB1-49A5-287D0463C6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2AB06719-ACB7-334C-95B3-C3C966D4FFB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9A139E3-0FD9-AD67-5E0F-2661B87DD5D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43564960-5E72-91FB-8E23-D7B5194132A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356D41D-BAE7-BA91-BE86-45603D6BEDD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17903C5-5CAD-A337-5DC6-6047667DE8C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865A6377-AFC6-FA45-72BA-B47C4E1E6D9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defRPr>
            </a:lvl1pPr>
          </a:lstStyle>
          <a:p>
            <a:pPr>
              <a:defRPr/>
            </a:pPr>
            <a:fld id="{45C4A993-4DE0-974F-B062-E9BD4D8881B4}" type="slidenum">
              <a:rPr lang="en-US" altLang="en-US"/>
              <a:pPr>
                <a:defRPr/>
              </a:pPr>
              <a:t>‹#›</a:t>
            </a:fld>
            <a:endParaRPr lang="en-US" altLang="en-US"/>
          </a:p>
        </p:txBody>
      </p:sp>
    </p:spTree>
    <p:extLst>
      <p:ext uri="{BB962C8B-B14F-4D97-AF65-F5344CB8AC3E}">
        <p14:creationId xmlns:p14="http://schemas.microsoft.com/office/powerpoint/2010/main" val="1708629651"/>
      </p:ext>
    </p:extLst>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452019DB-3640-B2CD-6D4E-D3A6984C606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7FD3E6B7-571C-A612-7D4D-C6E5755A688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C83AA53-BE5D-79EA-A1D2-9F277137A2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158A8E2-DD32-1180-A6CC-129D55FCDC2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48A93115-7401-9F73-5F04-78749B837AA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A6A351B5-4BE2-9749-B73D-683A9392783F}" type="slidenum">
              <a:rPr lang="en-US" altLang="en-US"/>
              <a:pPr>
                <a:defRPr/>
              </a:pPr>
              <a:t>‹#›</a:t>
            </a:fld>
            <a:endParaRPr lang="en-US" altLang="en-US"/>
          </a:p>
        </p:txBody>
      </p:sp>
    </p:spTree>
    <p:extLst>
      <p:ext uri="{BB962C8B-B14F-4D97-AF65-F5344CB8AC3E}">
        <p14:creationId xmlns:p14="http://schemas.microsoft.com/office/powerpoint/2010/main" val="4255856664"/>
      </p:ext>
    </p:extLst>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 id="2147484973" r:id="rId5"/>
    <p:sldLayoutId id="2147484974" r:id="rId6"/>
    <p:sldLayoutId id="2147484975" r:id="rId7"/>
    <p:sldLayoutId id="2147484976" r:id="rId8"/>
    <p:sldLayoutId id="2147484977" r:id="rId9"/>
    <p:sldLayoutId id="2147484978" r:id="rId10"/>
    <p:sldLayoutId id="214748497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hyperlink" Target="https://oxfordre.com/planetaryscience/doc/10.1093/acrefore/9780190647926.001.0001/acrefore-9780190647926-e-175-graphic-003-full.jpg" TargetMode="External"/><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64514" name="Picture 1" descr="20121205103900-0_0.jpg">
            <a:extLst>
              <a:ext uri="{FF2B5EF4-FFF2-40B4-BE49-F238E27FC236}">
                <a16:creationId xmlns:a16="http://schemas.microsoft.com/office/drawing/2014/main" id="{6A7C547A-2911-EE24-5746-19BA8D072D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88"/>
            <a:ext cx="83058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2">
            <a:extLst>
              <a:ext uri="{FF2B5EF4-FFF2-40B4-BE49-F238E27FC236}">
                <a16:creationId xmlns:a16="http://schemas.microsoft.com/office/drawing/2014/main" id="{85DD0E5C-6BCE-CF5E-8033-F4B0649049E2}"/>
              </a:ext>
            </a:extLst>
          </p:cNvPr>
          <p:cNvSpPr txBox="1">
            <a:spLocks noChangeArrowheads="1"/>
          </p:cNvSpPr>
          <p:nvPr/>
        </p:nvSpPr>
        <p:spPr bwMode="auto">
          <a:xfrm>
            <a:off x="0" y="0"/>
            <a:ext cx="243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chemeClr val="bg1"/>
                </a:solidFill>
              </a:rPr>
              <a:t>Where is this?</a:t>
            </a:r>
          </a:p>
        </p:txBody>
      </p:sp>
      <p:sp>
        <p:nvSpPr>
          <p:cNvPr id="7" name="TextBox 6">
            <a:extLst>
              <a:ext uri="{FF2B5EF4-FFF2-40B4-BE49-F238E27FC236}">
                <a16:creationId xmlns:a16="http://schemas.microsoft.com/office/drawing/2014/main" id="{72D37ACD-4A80-CAF4-A839-8723C441EF55}"/>
              </a:ext>
            </a:extLst>
          </p:cNvPr>
          <p:cNvSpPr txBox="1">
            <a:spLocks noChangeArrowheads="1"/>
          </p:cNvSpPr>
          <p:nvPr/>
        </p:nvSpPr>
        <p:spPr bwMode="auto">
          <a:xfrm>
            <a:off x="0" y="3049588"/>
            <a:ext cx="24384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1600" baseline="0">
                <a:solidFill>
                  <a:schemeClr val="bg1"/>
                </a:solidFill>
              </a:rPr>
              <a:t>Variations in the lunar gravity field as measured by the Gravity Recovery </a:t>
            </a:r>
          </a:p>
          <a:p>
            <a:pPr algn="ctr">
              <a:spcBef>
                <a:spcPct val="0"/>
              </a:spcBef>
              <a:buFontTx/>
              <a:buNone/>
            </a:pPr>
            <a:r>
              <a:rPr lang="en-US" altLang="en-US" sz="1600" baseline="0">
                <a:solidFill>
                  <a:schemeClr val="bg1"/>
                </a:solidFill>
              </a:rPr>
              <a:t>And Interior Laboratory (GRAIL). </a:t>
            </a:r>
          </a:p>
          <a:p>
            <a:pPr algn="ctr">
              <a:spcBef>
                <a:spcPct val="0"/>
              </a:spcBef>
              <a:buFontTx/>
              <a:buNone/>
            </a:pPr>
            <a:endParaRPr lang="en-US" altLang="en-US" sz="1600" baseline="0">
              <a:solidFill>
                <a:schemeClr val="bg1"/>
              </a:solidFill>
            </a:endParaRPr>
          </a:p>
          <a:p>
            <a:pPr algn="ctr">
              <a:spcBef>
                <a:spcPct val="0"/>
              </a:spcBef>
              <a:buFontTx/>
              <a:buNone/>
            </a:pPr>
            <a:r>
              <a:rPr lang="en-US" altLang="en-US" sz="1600" baseline="0">
                <a:solidFill>
                  <a:schemeClr val="bg1"/>
                </a:solidFill>
              </a:rPr>
              <a:t>Red corresponds to mass excesses and blue corresponds to mass deficiencies.</a:t>
            </a:r>
          </a:p>
          <a:p>
            <a:pPr algn="ctr">
              <a:spcBef>
                <a:spcPct val="0"/>
              </a:spcBef>
              <a:buFontTx/>
              <a:buNone/>
            </a:pPr>
            <a:endParaRPr lang="en-US" altLang="en-US" sz="1600" baseline="0">
              <a:solidFill>
                <a:schemeClr val="bg1"/>
              </a:solidFill>
            </a:endParaRPr>
          </a:p>
          <a:p>
            <a:pPr algn="ctr">
              <a:spcBef>
                <a:spcPct val="0"/>
              </a:spcBef>
              <a:buFontTx/>
              <a:buNone/>
            </a:pPr>
            <a:r>
              <a:rPr lang="en-US" altLang="en-US" sz="1600" baseline="0">
                <a:solidFill>
                  <a:srgbClr val="FFFFFF"/>
                </a:solidFill>
              </a:rPr>
              <a:t>Image: NASA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D8D804C8-3B99-AE7E-24FB-A311F502A9CC}"/>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Paleomagnetic Records</a:t>
            </a:r>
          </a:p>
        </p:txBody>
      </p:sp>
      <p:pic>
        <p:nvPicPr>
          <p:cNvPr id="3" name="Picture 2" descr="Diagram&#10;&#10;Description automatically generated">
            <a:extLst>
              <a:ext uri="{FF2B5EF4-FFF2-40B4-BE49-F238E27FC236}">
                <a16:creationId xmlns:a16="http://schemas.microsoft.com/office/drawing/2014/main" id="{6F1A9897-B8D3-D2D4-6490-4F3A322BD27B}"/>
              </a:ext>
            </a:extLst>
          </p:cNvPr>
          <p:cNvPicPr>
            <a:picLocks noChangeAspect="1"/>
          </p:cNvPicPr>
          <p:nvPr/>
        </p:nvPicPr>
        <p:blipFill>
          <a:blip r:embed="rId3"/>
          <a:stretch>
            <a:fillRect/>
          </a:stretch>
        </p:blipFill>
        <p:spPr>
          <a:xfrm>
            <a:off x="666750" y="866450"/>
            <a:ext cx="7772400" cy="5762950"/>
          </a:xfrm>
          <a:prstGeom prst="rect">
            <a:avLst/>
          </a:prstGeom>
        </p:spPr>
      </p:pic>
    </p:spTree>
    <p:extLst>
      <p:ext uri="{BB962C8B-B14F-4D97-AF65-F5344CB8AC3E}">
        <p14:creationId xmlns:p14="http://schemas.microsoft.com/office/powerpoint/2010/main" val="1748095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D8D804C8-3B99-AE7E-24FB-A311F502A9CC}"/>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Seismic Data</a:t>
            </a:r>
          </a:p>
        </p:txBody>
      </p:sp>
      <p:pic>
        <p:nvPicPr>
          <p:cNvPr id="76802" name="Picture 4" descr="AACHCOQ0">
            <a:extLst>
              <a:ext uri="{FF2B5EF4-FFF2-40B4-BE49-F238E27FC236}">
                <a16:creationId xmlns:a16="http://schemas.microsoft.com/office/drawing/2014/main" id="{C207A134-F821-4D71-87E4-F616527E2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4294188"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3" name="Picture 5" descr="AACHCOV0">
            <a:extLst>
              <a:ext uri="{FF2B5EF4-FFF2-40B4-BE49-F238E27FC236}">
                <a16:creationId xmlns:a16="http://schemas.microsoft.com/office/drawing/2014/main" id="{B19D9A65-5277-E6A6-F1E2-D99A56CE29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254125"/>
            <a:ext cx="43434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9013"/>
                                        </p:tgtEl>
                                        <p:attrNameLst>
                                          <p:attrName>style.visibility</p:attrName>
                                        </p:attrNameLst>
                                      </p:cBhvr>
                                      <p:to>
                                        <p:strVal val="visible"/>
                                      </p:to>
                                    </p:set>
                                    <p:animEffect transition="in" filter="fade">
                                      <p:cBhvr>
                                        <p:cTn id="7" dur="2000"/>
                                        <p:tgtEl>
                                          <p:spTgt spid="299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D8D804C8-3B99-AE7E-24FB-A311F502A9CC}"/>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Seismic Data</a:t>
            </a:r>
          </a:p>
        </p:txBody>
      </p:sp>
      <p:pic>
        <p:nvPicPr>
          <p:cNvPr id="2" name="movie.earthquake" descr="movie.earthquake">
            <a:hlinkClick r:id="" action="ppaction://media"/>
            <a:extLst>
              <a:ext uri="{FF2B5EF4-FFF2-40B4-BE49-F238E27FC236}">
                <a16:creationId xmlns:a16="http://schemas.microsoft.com/office/drawing/2014/main" id="{BC81A817-C01A-0DBE-793D-7CEEDB7CA0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0200" y="685800"/>
            <a:ext cx="5791200" cy="5797910"/>
          </a:xfrm>
          <a:prstGeom prst="rect">
            <a:avLst/>
          </a:prstGeom>
        </p:spPr>
      </p:pic>
    </p:spTree>
    <p:extLst>
      <p:ext uri="{BB962C8B-B14F-4D97-AF65-F5344CB8AC3E}">
        <p14:creationId xmlns:p14="http://schemas.microsoft.com/office/powerpoint/2010/main" val="348917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FDCFB1E3-AFF8-B5FB-9C64-7FBA693024CB}"/>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 Layers</a:t>
            </a:r>
          </a:p>
        </p:txBody>
      </p:sp>
      <p:sp>
        <p:nvSpPr>
          <p:cNvPr id="278531" name="Text Box 3">
            <a:extLst>
              <a:ext uri="{FF2B5EF4-FFF2-40B4-BE49-F238E27FC236}">
                <a16:creationId xmlns:a16="http://schemas.microsoft.com/office/drawing/2014/main" id="{47FBBA7C-4EC8-A4FD-792A-B01F05174490}"/>
              </a:ext>
            </a:extLst>
          </p:cNvPr>
          <p:cNvSpPr txBox="1">
            <a:spLocks noChangeArrowheads="1"/>
          </p:cNvSpPr>
          <p:nvPr/>
        </p:nvSpPr>
        <p:spPr bwMode="auto">
          <a:xfrm>
            <a:off x="152400" y="730250"/>
            <a:ext cx="8839200" cy="604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upper mantle</a:t>
            </a: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[ 6-65 km to 700 km]</a:t>
            </a:r>
            <a:endPar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primarily olivine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Mg,Fe</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SiO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and pyroxene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Mg,Fe</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)SiO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lower mantle</a:t>
            </a: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[700 km to 3000 km]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olivine under high P		periclase MgO + perovskite MgSiO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pyroxene under high P		garnet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fluid outer core</a:t>
            </a: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[3000 km to 5200 km]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primarily Fe in composition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convective dynamo present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core temp too high for permanent mag field (decay in 20,000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yr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as Earth cools, Fe solidifies and sinks, lighter element(s) rise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rising fluid + Earth rotation … Coriolis forces cause helical flow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sym typeface="Wingdings" pitchFamily="2" charset="2"/>
              </a:rPr>
              <a:t>VOILA!  magnetic field generated</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solid inner core</a:t>
            </a: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[5200 km to 6400 km]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primarily Fe in composition  (some Ni)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ρ</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is 5-10% less than pure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Fe+Ni</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S?  O?  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size of Moon … temp of Sun ~6000K !</a:t>
            </a:r>
          </a:p>
        </p:txBody>
      </p:sp>
      <p:pic>
        <p:nvPicPr>
          <p:cNvPr id="78851" name="Picture 4" descr="AACHCOQ0">
            <a:extLst>
              <a:ext uri="{FF2B5EF4-FFF2-40B4-BE49-F238E27FC236}">
                <a16:creationId xmlns:a16="http://schemas.microsoft.com/office/drawing/2014/main" id="{25E820E0-8CF4-4C57-836C-AB5341C7B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3763" y="0"/>
            <a:ext cx="19002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8531">
                                            <p:txEl>
                                              <p:pRg st="0" end="0"/>
                                            </p:txEl>
                                          </p:spTgt>
                                        </p:tgtEl>
                                        <p:attrNameLst>
                                          <p:attrName>style.visibility</p:attrName>
                                        </p:attrNameLst>
                                      </p:cBhvr>
                                      <p:to>
                                        <p:strVal val="visible"/>
                                      </p:to>
                                    </p:set>
                                    <p:animEffect transition="in" filter="fade">
                                      <p:cBhvr>
                                        <p:cTn id="7" dur="2000"/>
                                        <p:tgtEl>
                                          <p:spTgt spid="27853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8531">
                                            <p:txEl>
                                              <p:pRg st="1" end="1"/>
                                            </p:txEl>
                                          </p:spTgt>
                                        </p:tgtEl>
                                        <p:attrNameLst>
                                          <p:attrName>style.visibility</p:attrName>
                                        </p:attrNameLst>
                                      </p:cBhvr>
                                      <p:to>
                                        <p:strVal val="visible"/>
                                      </p:to>
                                    </p:set>
                                    <p:animEffect transition="in" filter="fade">
                                      <p:cBhvr>
                                        <p:cTn id="10" dur="2000"/>
                                        <p:tgtEl>
                                          <p:spTgt spid="27853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8531">
                                            <p:txEl>
                                              <p:pRg st="4" end="4"/>
                                            </p:txEl>
                                          </p:spTgt>
                                        </p:tgtEl>
                                        <p:attrNameLst>
                                          <p:attrName>style.visibility</p:attrName>
                                        </p:attrNameLst>
                                      </p:cBhvr>
                                      <p:to>
                                        <p:strVal val="visible"/>
                                      </p:to>
                                    </p:set>
                                    <p:animEffect transition="in" filter="fade">
                                      <p:cBhvr>
                                        <p:cTn id="15" dur="2000"/>
                                        <p:tgtEl>
                                          <p:spTgt spid="278531">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8531">
                                            <p:txEl>
                                              <p:pRg st="5" end="5"/>
                                            </p:txEl>
                                          </p:spTgt>
                                        </p:tgtEl>
                                        <p:attrNameLst>
                                          <p:attrName>style.visibility</p:attrName>
                                        </p:attrNameLst>
                                      </p:cBhvr>
                                      <p:to>
                                        <p:strVal val="visible"/>
                                      </p:to>
                                    </p:set>
                                    <p:animEffect transition="in" filter="fade">
                                      <p:cBhvr>
                                        <p:cTn id="18" dur="2000"/>
                                        <p:tgtEl>
                                          <p:spTgt spid="278531">
                                            <p:txEl>
                                              <p:pRg st="5" end="5"/>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8531">
                                            <p:txEl>
                                              <p:pRg st="6" end="6"/>
                                            </p:txEl>
                                          </p:spTgt>
                                        </p:tgtEl>
                                        <p:attrNameLst>
                                          <p:attrName>style.visibility</p:attrName>
                                        </p:attrNameLst>
                                      </p:cBhvr>
                                      <p:to>
                                        <p:strVal val="visible"/>
                                      </p:to>
                                    </p:set>
                                    <p:animEffect transition="in" filter="fade">
                                      <p:cBhvr>
                                        <p:cTn id="21" dur="2000"/>
                                        <p:tgtEl>
                                          <p:spTgt spid="278531">
                                            <p:txEl>
                                              <p:pRg st="6" end="6"/>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8531">
                                            <p:txEl>
                                              <p:pRg st="8" end="8"/>
                                            </p:txEl>
                                          </p:spTgt>
                                        </p:tgtEl>
                                        <p:attrNameLst>
                                          <p:attrName>style.visibility</p:attrName>
                                        </p:attrNameLst>
                                      </p:cBhvr>
                                      <p:to>
                                        <p:strVal val="visible"/>
                                      </p:to>
                                    </p:set>
                                    <p:animEffect transition="in" filter="fade">
                                      <p:cBhvr>
                                        <p:cTn id="26" dur="2000"/>
                                        <p:tgtEl>
                                          <p:spTgt spid="278531">
                                            <p:txEl>
                                              <p:pRg st="8" end="8"/>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8531">
                                            <p:txEl>
                                              <p:pRg st="9" end="9"/>
                                            </p:txEl>
                                          </p:spTgt>
                                        </p:tgtEl>
                                        <p:attrNameLst>
                                          <p:attrName>style.visibility</p:attrName>
                                        </p:attrNameLst>
                                      </p:cBhvr>
                                      <p:to>
                                        <p:strVal val="visible"/>
                                      </p:to>
                                    </p:set>
                                    <p:animEffect transition="in" filter="fade">
                                      <p:cBhvr>
                                        <p:cTn id="31" dur="2000"/>
                                        <p:tgtEl>
                                          <p:spTgt spid="278531">
                                            <p:txEl>
                                              <p:pRg st="9" end="9"/>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8531">
                                            <p:txEl>
                                              <p:pRg st="10" end="10"/>
                                            </p:txEl>
                                          </p:spTgt>
                                        </p:tgtEl>
                                        <p:attrNameLst>
                                          <p:attrName>style.visibility</p:attrName>
                                        </p:attrNameLst>
                                      </p:cBhvr>
                                      <p:to>
                                        <p:strVal val="visible"/>
                                      </p:to>
                                    </p:set>
                                    <p:animEffect transition="in" filter="fade">
                                      <p:cBhvr>
                                        <p:cTn id="36" dur="2000"/>
                                        <p:tgtEl>
                                          <p:spTgt spid="278531">
                                            <p:txEl>
                                              <p:pRg st="10" end="1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8531">
                                            <p:txEl>
                                              <p:pRg st="11" end="11"/>
                                            </p:txEl>
                                          </p:spTgt>
                                        </p:tgtEl>
                                        <p:attrNameLst>
                                          <p:attrName>style.visibility</p:attrName>
                                        </p:attrNameLst>
                                      </p:cBhvr>
                                      <p:to>
                                        <p:strVal val="visible"/>
                                      </p:to>
                                    </p:set>
                                    <p:animEffect transition="in" filter="fade">
                                      <p:cBhvr>
                                        <p:cTn id="39" dur="2000"/>
                                        <p:tgtEl>
                                          <p:spTgt spid="278531">
                                            <p:txEl>
                                              <p:pRg st="11" end="11"/>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8531">
                                            <p:txEl>
                                              <p:pRg st="12" end="12"/>
                                            </p:txEl>
                                          </p:spTgt>
                                        </p:tgtEl>
                                        <p:attrNameLst>
                                          <p:attrName>style.visibility</p:attrName>
                                        </p:attrNameLst>
                                      </p:cBhvr>
                                      <p:to>
                                        <p:strVal val="visible"/>
                                      </p:to>
                                    </p:set>
                                    <p:animEffect transition="in" filter="fade">
                                      <p:cBhvr>
                                        <p:cTn id="42" dur="2000"/>
                                        <p:tgtEl>
                                          <p:spTgt spid="278531">
                                            <p:txEl>
                                              <p:pRg st="12" end="12"/>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8531">
                                            <p:txEl>
                                              <p:pRg st="13" end="13"/>
                                            </p:txEl>
                                          </p:spTgt>
                                        </p:tgtEl>
                                        <p:attrNameLst>
                                          <p:attrName>style.visibility</p:attrName>
                                        </p:attrNameLst>
                                      </p:cBhvr>
                                      <p:to>
                                        <p:strVal val="visible"/>
                                      </p:to>
                                    </p:set>
                                    <p:animEffect transition="in" filter="fade">
                                      <p:cBhvr>
                                        <p:cTn id="45" dur="2000"/>
                                        <p:tgtEl>
                                          <p:spTgt spid="278531">
                                            <p:txEl>
                                              <p:pRg st="13" end="1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78531">
                                            <p:txEl>
                                              <p:pRg st="14" end="14"/>
                                            </p:txEl>
                                          </p:spTgt>
                                        </p:tgtEl>
                                        <p:attrNameLst>
                                          <p:attrName>style.visibility</p:attrName>
                                        </p:attrNameLst>
                                      </p:cBhvr>
                                      <p:to>
                                        <p:strVal val="visible"/>
                                      </p:to>
                                    </p:set>
                                    <p:animEffect transition="in" filter="fade">
                                      <p:cBhvr>
                                        <p:cTn id="50" dur="2000"/>
                                        <p:tgtEl>
                                          <p:spTgt spid="278531">
                                            <p:txEl>
                                              <p:pRg st="14" end="14"/>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8531">
                                            <p:txEl>
                                              <p:pRg st="16" end="16"/>
                                            </p:txEl>
                                          </p:spTgt>
                                        </p:tgtEl>
                                        <p:attrNameLst>
                                          <p:attrName>style.visibility</p:attrName>
                                        </p:attrNameLst>
                                      </p:cBhvr>
                                      <p:to>
                                        <p:strVal val="visible"/>
                                      </p:to>
                                    </p:set>
                                    <p:animEffect transition="in" filter="fade">
                                      <p:cBhvr>
                                        <p:cTn id="55" dur="2000"/>
                                        <p:tgtEl>
                                          <p:spTgt spid="278531">
                                            <p:txEl>
                                              <p:pRg st="16" end="16"/>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8531">
                                            <p:txEl>
                                              <p:pRg st="17" end="17"/>
                                            </p:txEl>
                                          </p:spTgt>
                                        </p:tgtEl>
                                        <p:attrNameLst>
                                          <p:attrName>style.visibility</p:attrName>
                                        </p:attrNameLst>
                                      </p:cBhvr>
                                      <p:to>
                                        <p:strVal val="visible"/>
                                      </p:to>
                                    </p:set>
                                    <p:animEffect transition="in" filter="fade">
                                      <p:cBhvr>
                                        <p:cTn id="58" dur="2000"/>
                                        <p:tgtEl>
                                          <p:spTgt spid="278531">
                                            <p:txEl>
                                              <p:pRg st="17" end="17"/>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78531">
                                            <p:txEl>
                                              <p:pRg st="18" end="18"/>
                                            </p:txEl>
                                          </p:spTgt>
                                        </p:tgtEl>
                                        <p:attrNameLst>
                                          <p:attrName>style.visibility</p:attrName>
                                        </p:attrNameLst>
                                      </p:cBhvr>
                                      <p:to>
                                        <p:strVal val="visible"/>
                                      </p:to>
                                    </p:set>
                                    <p:animEffect transition="in" filter="fade">
                                      <p:cBhvr>
                                        <p:cTn id="63" dur="2000"/>
                                        <p:tgtEl>
                                          <p:spTgt spid="278531">
                                            <p:txEl>
                                              <p:pRg st="18" end="18"/>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78531">
                                            <p:txEl>
                                              <p:pRg st="19" end="19"/>
                                            </p:txEl>
                                          </p:spTgt>
                                        </p:tgtEl>
                                        <p:attrNameLst>
                                          <p:attrName>style.visibility</p:attrName>
                                        </p:attrNameLst>
                                      </p:cBhvr>
                                      <p:to>
                                        <p:strVal val="visible"/>
                                      </p:to>
                                    </p:set>
                                    <p:animEffect transition="in" filter="fade">
                                      <p:cBhvr>
                                        <p:cTn id="68" dur="2000"/>
                                        <p:tgtEl>
                                          <p:spTgt spid="278531">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6EDA781D-B97F-DFC6-7A0E-ECC17D2C06AF}"/>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Other Terrestrial Worlds</a:t>
            </a:r>
          </a:p>
        </p:txBody>
      </p:sp>
      <p:sp>
        <p:nvSpPr>
          <p:cNvPr id="296963" name="Text Box 3">
            <a:extLst>
              <a:ext uri="{FF2B5EF4-FFF2-40B4-BE49-F238E27FC236}">
                <a16:creationId xmlns:a16="http://schemas.microsoft.com/office/drawing/2014/main" id="{E61E33B2-2B15-4E9A-3E78-FAEDEB3FBAFC}"/>
              </a:ext>
            </a:extLst>
          </p:cNvPr>
          <p:cNvSpPr txBox="1">
            <a:spLocks noChangeArrowheads="1"/>
          </p:cNvSpPr>
          <p:nvPr/>
        </p:nvSpPr>
        <p:spPr bwMode="auto">
          <a:xfrm>
            <a:off x="228600" y="920750"/>
            <a:ext cx="8686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Moon</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moment of inertia coefficient (0.393) indicates nearly uniform density</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core is 13-26% R  (compare Earth 19% inner and 53% outer)</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gravity map attributable to different crustal thicknesses (34 to 43 km)</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had magnetic field 3-4 Gyr ago</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Mercury</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60% of planet mass is Fe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core extends to 75% R</a:t>
            </a:r>
            <a:endPar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Venus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 less dense than Earth … missing some heavy element?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 magnetic field …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core frozen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and/or lack of rotation</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 tectonics … lack of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stagnant lid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heat doesn’</a:t>
            </a:r>
            <a:r>
              <a:rPr kumimoji="0" lang="en-US"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 escape … hot mantle quenches core convection</a:t>
            </a:r>
            <a:endParaRPr kumimoji="0" lang="en-US" altLang="ja-JP"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Mars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 tectonics … heat lost in past via volcanism</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geoid highly correlated with topography, so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thick, rigid lithosphere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ancient magnetic field evidence now shattered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far more FeO than on Earth … Fe-Ni core or Fe-FeS core?</a:t>
            </a:r>
          </a:p>
        </p:txBody>
      </p:sp>
      <p:pic>
        <p:nvPicPr>
          <p:cNvPr id="80899" name="Picture 2" descr="terrest_int.jpg">
            <a:extLst>
              <a:ext uri="{FF2B5EF4-FFF2-40B4-BE49-F238E27FC236}">
                <a16:creationId xmlns:a16="http://schemas.microsoft.com/office/drawing/2014/main" id="{5943618E-20D0-782C-2F6A-3C6F2032CF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590800"/>
            <a:ext cx="42830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6963">
                                            <p:txEl>
                                              <p:pRg st="0" end="0"/>
                                            </p:txEl>
                                          </p:spTgt>
                                        </p:tgtEl>
                                        <p:attrNameLst>
                                          <p:attrName>style.visibility</p:attrName>
                                        </p:attrNameLst>
                                      </p:cBhvr>
                                      <p:to>
                                        <p:strVal val="visible"/>
                                      </p:to>
                                    </p:set>
                                    <p:animEffect transition="in" filter="fade">
                                      <p:cBhvr>
                                        <p:cTn id="7" dur="2000"/>
                                        <p:tgtEl>
                                          <p:spTgt spid="29696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6963">
                                            <p:txEl>
                                              <p:pRg st="1" end="1"/>
                                            </p:txEl>
                                          </p:spTgt>
                                        </p:tgtEl>
                                        <p:attrNameLst>
                                          <p:attrName>style.visibility</p:attrName>
                                        </p:attrNameLst>
                                      </p:cBhvr>
                                      <p:to>
                                        <p:strVal val="visible"/>
                                      </p:to>
                                    </p:set>
                                    <p:animEffect transition="in" filter="fade">
                                      <p:cBhvr>
                                        <p:cTn id="10" dur="2000"/>
                                        <p:tgtEl>
                                          <p:spTgt spid="29696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6963">
                                            <p:txEl>
                                              <p:pRg st="2" end="2"/>
                                            </p:txEl>
                                          </p:spTgt>
                                        </p:tgtEl>
                                        <p:attrNameLst>
                                          <p:attrName>style.visibility</p:attrName>
                                        </p:attrNameLst>
                                      </p:cBhvr>
                                      <p:to>
                                        <p:strVal val="visible"/>
                                      </p:to>
                                    </p:set>
                                    <p:animEffect transition="in" filter="fade">
                                      <p:cBhvr>
                                        <p:cTn id="13" dur="2000"/>
                                        <p:tgtEl>
                                          <p:spTgt spid="29696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6963">
                                            <p:txEl>
                                              <p:pRg st="3" end="3"/>
                                            </p:txEl>
                                          </p:spTgt>
                                        </p:tgtEl>
                                        <p:attrNameLst>
                                          <p:attrName>style.visibility</p:attrName>
                                        </p:attrNameLst>
                                      </p:cBhvr>
                                      <p:to>
                                        <p:strVal val="visible"/>
                                      </p:to>
                                    </p:set>
                                    <p:animEffect transition="in" filter="fade">
                                      <p:cBhvr>
                                        <p:cTn id="16" dur="2000"/>
                                        <p:tgtEl>
                                          <p:spTgt spid="29696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6963">
                                            <p:txEl>
                                              <p:pRg st="4" end="4"/>
                                            </p:txEl>
                                          </p:spTgt>
                                        </p:tgtEl>
                                        <p:attrNameLst>
                                          <p:attrName>style.visibility</p:attrName>
                                        </p:attrNameLst>
                                      </p:cBhvr>
                                      <p:to>
                                        <p:strVal val="visible"/>
                                      </p:to>
                                    </p:set>
                                    <p:animEffect transition="in" filter="fade">
                                      <p:cBhvr>
                                        <p:cTn id="19" dur="2000"/>
                                        <p:tgtEl>
                                          <p:spTgt spid="296963">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6963">
                                            <p:txEl>
                                              <p:pRg st="5" end="5"/>
                                            </p:txEl>
                                          </p:spTgt>
                                        </p:tgtEl>
                                        <p:attrNameLst>
                                          <p:attrName>style.visibility</p:attrName>
                                        </p:attrNameLst>
                                      </p:cBhvr>
                                      <p:to>
                                        <p:strVal val="visible"/>
                                      </p:to>
                                    </p:set>
                                    <p:animEffect transition="in" filter="fade">
                                      <p:cBhvr>
                                        <p:cTn id="24" dur="2000"/>
                                        <p:tgtEl>
                                          <p:spTgt spid="29696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6963">
                                            <p:txEl>
                                              <p:pRg st="6" end="6"/>
                                            </p:txEl>
                                          </p:spTgt>
                                        </p:tgtEl>
                                        <p:attrNameLst>
                                          <p:attrName>style.visibility</p:attrName>
                                        </p:attrNameLst>
                                      </p:cBhvr>
                                      <p:to>
                                        <p:strVal val="visible"/>
                                      </p:to>
                                    </p:set>
                                    <p:animEffect transition="in" filter="fade">
                                      <p:cBhvr>
                                        <p:cTn id="27" dur="2000"/>
                                        <p:tgtEl>
                                          <p:spTgt spid="29696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96963">
                                            <p:txEl>
                                              <p:pRg st="7" end="7"/>
                                            </p:txEl>
                                          </p:spTgt>
                                        </p:tgtEl>
                                        <p:attrNameLst>
                                          <p:attrName>style.visibility</p:attrName>
                                        </p:attrNameLst>
                                      </p:cBhvr>
                                      <p:to>
                                        <p:strVal val="visible"/>
                                      </p:to>
                                    </p:set>
                                    <p:animEffect transition="in" filter="fade">
                                      <p:cBhvr>
                                        <p:cTn id="30" dur="2000"/>
                                        <p:tgtEl>
                                          <p:spTgt spid="296963">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96963">
                                            <p:txEl>
                                              <p:pRg st="8" end="8"/>
                                            </p:txEl>
                                          </p:spTgt>
                                        </p:tgtEl>
                                        <p:attrNameLst>
                                          <p:attrName>style.visibility</p:attrName>
                                        </p:attrNameLst>
                                      </p:cBhvr>
                                      <p:to>
                                        <p:strVal val="visible"/>
                                      </p:to>
                                    </p:set>
                                    <p:animEffect transition="in" filter="fade">
                                      <p:cBhvr>
                                        <p:cTn id="35" dur="2000"/>
                                        <p:tgtEl>
                                          <p:spTgt spid="296963">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6963">
                                            <p:txEl>
                                              <p:pRg st="9" end="9"/>
                                            </p:txEl>
                                          </p:spTgt>
                                        </p:tgtEl>
                                        <p:attrNameLst>
                                          <p:attrName>style.visibility</p:attrName>
                                        </p:attrNameLst>
                                      </p:cBhvr>
                                      <p:to>
                                        <p:strVal val="visible"/>
                                      </p:to>
                                    </p:set>
                                    <p:animEffect transition="in" filter="fade">
                                      <p:cBhvr>
                                        <p:cTn id="38" dur="2000"/>
                                        <p:tgtEl>
                                          <p:spTgt spid="296963">
                                            <p:txEl>
                                              <p:pRg st="9" end="9"/>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96963">
                                            <p:txEl>
                                              <p:pRg st="10" end="10"/>
                                            </p:txEl>
                                          </p:spTgt>
                                        </p:tgtEl>
                                        <p:attrNameLst>
                                          <p:attrName>style.visibility</p:attrName>
                                        </p:attrNameLst>
                                      </p:cBhvr>
                                      <p:to>
                                        <p:strVal val="visible"/>
                                      </p:to>
                                    </p:set>
                                    <p:animEffect transition="in" filter="fade">
                                      <p:cBhvr>
                                        <p:cTn id="41" dur="2000"/>
                                        <p:tgtEl>
                                          <p:spTgt spid="296963">
                                            <p:txEl>
                                              <p:pRg st="10" end="10"/>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6963">
                                            <p:txEl>
                                              <p:pRg st="11" end="11"/>
                                            </p:txEl>
                                          </p:spTgt>
                                        </p:tgtEl>
                                        <p:attrNameLst>
                                          <p:attrName>style.visibility</p:attrName>
                                        </p:attrNameLst>
                                      </p:cBhvr>
                                      <p:to>
                                        <p:strVal val="visible"/>
                                      </p:to>
                                    </p:set>
                                    <p:animEffect transition="in" filter="fade">
                                      <p:cBhvr>
                                        <p:cTn id="44" dur="2000"/>
                                        <p:tgtEl>
                                          <p:spTgt spid="296963">
                                            <p:txEl>
                                              <p:pRg st="11" end="11"/>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6963">
                                            <p:txEl>
                                              <p:pRg st="12" end="12"/>
                                            </p:txEl>
                                          </p:spTgt>
                                        </p:tgtEl>
                                        <p:attrNameLst>
                                          <p:attrName>style.visibility</p:attrName>
                                        </p:attrNameLst>
                                      </p:cBhvr>
                                      <p:to>
                                        <p:strVal val="visible"/>
                                      </p:to>
                                    </p:set>
                                    <p:animEffect transition="in" filter="fade">
                                      <p:cBhvr>
                                        <p:cTn id="47" dur="2000"/>
                                        <p:tgtEl>
                                          <p:spTgt spid="296963">
                                            <p:txEl>
                                              <p:pRg st="12" end="1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6963">
                                            <p:txEl>
                                              <p:pRg st="13" end="13"/>
                                            </p:txEl>
                                          </p:spTgt>
                                        </p:tgtEl>
                                        <p:attrNameLst>
                                          <p:attrName>style.visibility</p:attrName>
                                        </p:attrNameLst>
                                      </p:cBhvr>
                                      <p:to>
                                        <p:strVal val="visible"/>
                                      </p:to>
                                    </p:set>
                                    <p:animEffect transition="in" filter="fade">
                                      <p:cBhvr>
                                        <p:cTn id="52" dur="2000"/>
                                        <p:tgtEl>
                                          <p:spTgt spid="296963">
                                            <p:txEl>
                                              <p:pRg st="13" end="13"/>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6963">
                                            <p:txEl>
                                              <p:pRg st="14" end="14"/>
                                            </p:txEl>
                                          </p:spTgt>
                                        </p:tgtEl>
                                        <p:attrNameLst>
                                          <p:attrName>style.visibility</p:attrName>
                                        </p:attrNameLst>
                                      </p:cBhvr>
                                      <p:to>
                                        <p:strVal val="visible"/>
                                      </p:to>
                                    </p:set>
                                    <p:animEffect transition="in" filter="fade">
                                      <p:cBhvr>
                                        <p:cTn id="55" dur="2000"/>
                                        <p:tgtEl>
                                          <p:spTgt spid="296963">
                                            <p:txEl>
                                              <p:pRg st="14" end="14"/>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96963">
                                            <p:txEl>
                                              <p:pRg st="15" end="15"/>
                                            </p:txEl>
                                          </p:spTgt>
                                        </p:tgtEl>
                                        <p:attrNameLst>
                                          <p:attrName>style.visibility</p:attrName>
                                        </p:attrNameLst>
                                      </p:cBhvr>
                                      <p:to>
                                        <p:strVal val="visible"/>
                                      </p:to>
                                    </p:set>
                                    <p:animEffect transition="in" filter="fade">
                                      <p:cBhvr>
                                        <p:cTn id="58" dur="2000"/>
                                        <p:tgtEl>
                                          <p:spTgt spid="296963">
                                            <p:txEl>
                                              <p:pRg st="15" end="15"/>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96963">
                                            <p:txEl>
                                              <p:pRg st="16" end="16"/>
                                            </p:txEl>
                                          </p:spTgt>
                                        </p:tgtEl>
                                        <p:attrNameLst>
                                          <p:attrName>style.visibility</p:attrName>
                                        </p:attrNameLst>
                                      </p:cBhvr>
                                      <p:to>
                                        <p:strVal val="visible"/>
                                      </p:to>
                                    </p:set>
                                    <p:animEffect transition="in" filter="fade">
                                      <p:cBhvr>
                                        <p:cTn id="61" dur="2000"/>
                                        <p:tgtEl>
                                          <p:spTgt spid="296963">
                                            <p:txEl>
                                              <p:pRg st="16" end="16"/>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96963">
                                            <p:txEl>
                                              <p:pRg st="17" end="17"/>
                                            </p:txEl>
                                          </p:spTgt>
                                        </p:tgtEl>
                                        <p:attrNameLst>
                                          <p:attrName>style.visibility</p:attrName>
                                        </p:attrNameLst>
                                      </p:cBhvr>
                                      <p:to>
                                        <p:strVal val="visible"/>
                                      </p:to>
                                    </p:set>
                                    <p:animEffect transition="in" filter="fade">
                                      <p:cBhvr>
                                        <p:cTn id="64" dur="2000"/>
                                        <p:tgtEl>
                                          <p:spTgt spid="29696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326FDB22-FF2D-27D3-AC03-48568AC12F2C}"/>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Earth’s Geoid</a:t>
            </a:r>
          </a:p>
        </p:txBody>
      </p:sp>
      <p:pic>
        <p:nvPicPr>
          <p:cNvPr id="72706" name="Picture 4" descr="earth">
            <a:extLst>
              <a:ext uri="{FF2B5EF4-FFF2-40B4-BE49-F238E27FC236}">
                <a16:creationId xmlns:a16="http://schemas.microsoft.com/office/drawing/2014/main" id="{76B28751-31B3-DCE5-4A25-F387062A9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025525"/>
            <a:ext cx="90678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1">
            <a:extLst>
              <a:ext uri="{FF2B5EF4-FFF2-40B4-BE49-F238E27FC236}">
                <a16:creationId xmlns:a16="http://schemas.microsoft.com/office/drawing/2014/main" id="{50A1EEE2-059C-96CF-EE76-6D5E53B0460F}"/>
              </a:ext>
            </a:extLst>
          </p:cNvPr>
          <p:cNvSpPr txBox="1">
            <a:spLocks noChangeArrowheads="1"/>
          </p:cNvSpPr>
          <p:nvPr/>
        </p:nvSpPr>
        <p:spPr bwMode="auto">
          <a:xfrm>
            <a:off x="104775" y="6000750"/>
            <a:ext cx="90011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dirty="0">
                <a:solidFill>
                  <a:srgbClr val="0000FF"/>
                </a:solidFill>
              </a:rPr>
              <a:t>low gravity                                                                                                  </a:t>
            </a:r>
            <a:r>
              <a:rPr lang="en-US" altLang="en-US" sz="2000" b="1" baseline="0" dirty="0">
                <a:solidFill>
                  <a:srgbClr val="FF0000"/>
                </a:solidFill>
              </a:rPr>
              <a:t>high gravity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408E78B8-5729-D66A-823A-402163E513B7}"/>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Mars’ Surface Gravity</a:t>
            </a:r>
          </a:p>
        </p:txBody>
      </p:sp>
      <p:pic>
        <p:nvPicPr>
          <p:cNvPr id="74754" name="Picture 2" descr="MGM2011_FIG1_SURFACEGRAV_lge_2.jpg">
            <a:extLst>
              <a:ext uri="{FF2B5EF4-FFF2-40B4-BE49-F238E27FC236}">
                <a16:creationId xmlns:a16="http://schemas.microsoft.com/office/drawing/2014/main" id="{F7371CBB-9172-83A5-F8A9-0F45E34F50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1">
            <a:extLst>
              <a:ext uri="{FF2B5EF4-FFF2-40B4-BE49-F238E27FC236}">
                <a16:creationId xmlns:a16="http://schemas.microsoft.com/office/drawing/2014/main" id="{DC4F434A-9234-7EEB-A637-7350E4AAEB52}"/>
              </a:ext>
            </a:extLst>
          </p:cNvPr>
          <p:cNvSpPr txBox="1">
            <a:spLocks noChangeArrowheads="1"/>
          </p:cNvSpPr>
          <p:nvPr/>
        </p:nvSpPr>
        <p:spPr bwMode="auto">
          <a:xfrm>
            <a:off x="104775" y="6305550"/>
            <a:ext cx="9032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dirty="0">
                <a:solidFill>
                  <a:srgbClr val="0000FF"/>
                </a:solidFill>
              </a:rPr>
              <a:t>low gravity                                                                                                  </a:t>
            </a:r>
            <a:r>
              <a:rPr lang="en-US" altLang="en-US" sz="2000" b="1" baseline="0" dirty="0">
                <a:solidFill>
                  <a:srgbClr val="FF0000"/>
                </a:solidFill>
              </a:rPr>
              <a:t>high gravity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5A0A04B6-0DAF-A082-4F35-8A1213E4C285}"/>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Mars’ Surface Features</a:t>
            </a:r>
          </a:p>
        </p:txBody>
      </p:sp>
      <p:pic>
        <p:nvPicPr>
          <p:cNvPr id="76802" name="Picture 1" descr="national-geographic-mars-reference-map1.jpg">
            <a:extLst>
              <a:ext uri="{FF2B5EF4-FFF2-40B4-BE49-F238E27FC236}">
                <a16:creationId xmlns:a16="http://schemas.microsoft.com/office/drawing/2014/main" id="{99FC0DA8-B314-3B7B-BA12-D237F5AFEC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9906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CB83C57-CB59-31B8-807A-81A77BD79DAC}"/>
              </a:ext>
            </a:extLst>
          </p:cNvPr>
          <p:cNvSpPr txBox="1">
            <a:spLocks noChangeArrowheads="1"/>
          </p:cNvSpPr>
          <p:nvPr/>
        </p:nvSpPr>
        <p:spPr bwMode="auto">
          <a:xfrm>
            <a:off x="2381250" y="5943600"/>
            <a:ext cx="41719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4400" b="1" baseline="0">
                <a:solidFill>
                  <a:srgbClr val="000000"/>
                </a:solidFill>
              </a:rPr>
              <a:t>rigid lithosphere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5A0A04B6-0DAF-A082-4F35-8A1213E4C285}"/>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Mars</a:t>
            </a:r>
            <a:r>
              <a:rPr lang="en-US" altLang="en-US" b="1">
                <a:ea typeface="ＭＳ Ｐゴシック" panose="020B0600070205080204" pitchFamily="34" charset="-128"/>
              </a:rPr>
              <a:t>’ Core</a:t>
            </a:r>
            <a:endParaRPr lang="en-US" altLang="en-US" b="1" dirty="0">
              <a:ea typeface="ＭＳ Ｐゴシック" panose="020B0600070205080204" pitchFamily="34" charset="-128"/>
            </a:endParaRPr>
          </a:p>
        </p:txBody>
      </p:sp>
      <p:pic>
        <p:nvPicPr>
          <p:cNvPr id="3" name="Picture 2" descr="Diagram&#10;&#10;Description automatically generated">
            <a:extLst>
              <a:ext uri="{FF2B5EF4-FFF2-40B4-BE49-F238E27FC236}">
                <a16:creationId xmlns:a16="http://schemas.microsoft.com/office/drawing/2014/main" id="{4D7DDC1C-4F75-BB5E-9FC0-E75837818F01}"/>
              </a:ext>
            </a:extLst>
          </p:cNvPr>
          <p:cNvPicPr>
            <a:picLocks noChangeAspect="1"/>
          </p:cNvPicPr>
          <p:nvPr/>
        </p:nvPicPr>
        <p:blipFill>
          <a:blip r:embed="rId3"/>
          <a:stretch>
            <a:fillRect/>
          </a:stretch>
        </p:blipFill>
        <p:spPr>
          <a:xfrm>
            <a:off x="990600" y="959877"/>
            <a:ext cx="7162800" cy="5821923"/>
          </a:xfrm>
          <a:prstGeom prst="rect">
            <a:avLst/>
          </a:prstGeom>
        </p:spPr>
      </p:pic>
      <p:sp>
        <p:nvSpPr>
          <p:cNvPr id="4" name="TextBox 3">
            <a:extLst>
              <a:ext uri="{FF2B5EF4-FFF2-40B4-BE49-F238E27FC236}">
                <a16:creationId xmlns:a16="http://schemas.microsoft.com/office/drawing/2014/main" id="{7CB83C57-CB59-31B8-807A-81A77BD79DAC}"/>
              </a:ext>
            </a:extLst>
          </p:cNvPr>
          <p:cNvSpPr txBox="1">
            <a:spLocks noChangeArrowheads="1"/>
          </p:cNvSpPr>
          <p:nvPr/>
        </p:nvSpPr>
        <p:spPr bwMode="auto">
          <a:xfrm>
            <a:off x="619645" y="6076890"/>
            <a:ext cx="3443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i="0" u="none" strike="noStrike" kern="1200" cap="none" spc="0" normalizeH="0" baseline="0" noProof="0" dirty="0" err="1">
                <a:ln>
                  <a:noFill/>
                </a:ln>
                <a:solidFill>
                  <a:schemeClr val="accent2"/>
                </a:solidFill>
                <a:effectLst/>
                <a:uLnTx/>
                <a:uFillTx/>
                <a:latin typeface="Times New Roman" panose="02020603050405020304" pitchFamily="18" charset="0"/>
                <a:ea typeface="ＭＳ Ｐゴシック" panose="020B0600070205080204" pitchFamily="34" charset="-128"/>
                <a:cs typeface="+mn-cs"/>
              </a:rPr>
              <a:t>Stahler</a:t>
            </a:r>
            <a:r>
              <a:rPr kumimoji="0" lang="en-US" altLang="en-US" sz="2000" i="0" u="none" strike="noStrike" kern="1200" cap="none" spc="0" normalizeH="0" baseline="0" noProof="0" dirty="0">
                <a:ln>
                  <a:noFill/>
                </a:ln>
                <a:solidFill>
                  <a:schemeClr val="accent2"/>
                </a:solidFill>
                <a:effectLst/>
                <a:uLnTx/>
                <a:uFillTx/>
                <a:latin typeface="Times New Roman" panose="02020603050405020304" pitchFamily="18" charset="0"/>
                <a:ea typeface="ＭＳ Ｐゴシック" panose="020B0600070205080204" pitchFamily="34" charset="-128"/>
                <a:cs typeface="+mn-cs"/>
              </a:rPr>
              <a:t> et al. 2021 … large core</a:t>
            </a:r>
          </a:p>
        </p:txBody>
      </p:sp>
    </p:spTree>
    <p:extLst>
      <p:ext uri="{BB962C8B-B14F-4D97-AF65-F5344CB8AC3E}">
        <p14:creationId xmlns:p14="http://schemas.microsoft.com/office/powerpoint/2010/main" val="1075198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F9EFF430-6243-312D-9A6F-8F3D17837E3D}"/>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Venus’ Surface Gravity</a:t>
            </a:r>
          </a:p>
        </p:txBody>
      </p:sp>
      <p:pic>
        <p:nvPicPr>
          <p:cNvPr id="78850" name="Picture 2" descr="venus-fagr.jpg">
            <a:extLst>
              <a:ext uri="{FF2B5EF4-FFF2-40B4-BE49-F238E27FC236}">
                <a16:creationId xmlns:a16="http://schemas.microsoft.com/office/drawing/2014/main" id="{8B38A195-EAA1-CF04-9662-A951F479D8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900" y="1371600"/>
            <a:ext cx="74549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Box 1">
            <a:extLst>
              <a:ext uri="{FF2B5EF4-FFF2-40B4-BE49-F238E27FC236}">
                <a16:creationId xmlns:a16="http://schemas.microsoft.com/office/drawing/2014/main" id="{4D5D42C6-24AE-FA0C-C28F-260C3B288DA7}"/>
              </a:ext>
            </a:extLst>
          </p:cNvPr>
          <p:cNvSpPr txBox="1">
            <a:spLocks noChangeArrowheads="1"/>
          </p:cNvSpPr>
          <p:nvPr/>
        </p:nvSpPr>
        <p:spPr bwMode="auto">
          <a:xfrm>
            <a:off x="104775" y="6305550"/>
            <a:ext cx="9032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baseline="0">
                <a:solidFill>
                  <a:srgbClr val="0000FF"/>
                </a:solidFill>
              </a:rPr>
              <a:t>low gravity                                                                                                  </a:t>
            </a:r>
            <a:r>
              <a:rPr lang="en-US" altLang="en-US" sz="2000" b="1" baseline="0">
                <a:solidFill>
                  <a:srgbClr val="FF0000"/>
                </a:solidFill>
              </a:rPr>
              <a:t>high gravity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66562" name="Picture 1" descr="20121205103900-0_0.jpg">
            <a:extLst>
              <a:ext uri="{FF2B5EF4-FFF2-40B4-BE49-F238E27FC236}">
                <a16:creationId xmlns:a16="http://schemas.microsoft.com/office/drawing/2014/main" id="{FD0FBE1D-0329-FC9B-C9E4-C12C7CAAC1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88"/>
            <a:ext cx="83058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FDE791C5-2E48-4AAC-6428-1F5085D7D1B3}"/>
              </a:ext>
            </a:extLst>
          </p:cNvPr>
          <p:cNvSpPr txBox="1">
            <a:spLocks noChangeArrowheads="1"/>
          </p:cNvSpPr>
          <p:nvPr/>
        </p:nvSpPr>
        <p:spPr bwMode="auto">
          <a:xfrm>
            <a:off x="30163" y="457200"/>
            <a:ext cx="24384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1600" baseline="0">
                <a:solidFill>
                  <a:schemeClr val="bg1"/>
                </a:solidFill>
              </a:rPr>
              <a:t>most of Moon’s gravity due to surface features</a:t>
            </a:r>
          </a:p>
          <a:p>
            <a:pPr algn="ctr">
              <a:spcBef>
                <a:spcPct val="0"/>
              </a:spcBef>
              <a:buFontTx/>
              <a:buNone/>
            </a:pPr>
            <a:endParaRPr lang="en-US" altLang="en-US" sz="1600" baseline="0">
              <a:solidFill>
                <a:schemeClr val="bg1"/>
              </a:solidFill>
            </a:endParaRPr>
          </a:p>
          <a:p>
            <a:pPr algn="ctr">
              <a:spcBef>
                <a:spcPct val="0"/>
              </a:spcBef>
              <a:buFontTx/>
              <a:buNone/>
            </a:pPr>
            <a:r>
              <a:rPr lang="en-US" altLang="en-US" sz="1600" baseline="0">
                <a:solidFill>
                  <a:schemeClr val="bg1"/>
                </a:solidFill>
              </a:rPr>
              <a:t>underneath surface, crust almost completely pulverized ...</a:t>
            </a:r>
          </a:p>
          <a:p>
            <a:pPr algn="ctr">
              <a:spcBef>
                <a:spcPct val="0"/>
              </a:spcBef>
              <a:buFontTx/>
              <a:buNone/>
            </a:pPr>
            <a:r>
              <a:rPr lang="en-US" altLang="en-US" sz="1600" baseline="0">
                <a:solidFill>
                  <a:schemeClr val="bg1"/>
                </a:solidFill>
              </a:rPr>
              <a:t>smooth interior</a:t>
            </a:r>
          </a:p>
          <a:p>
            <a:pPr algn="ctr">
              <a:spcBef>
                <a:spcPct val="0"/>
              </a:spcBef>
              <a:buFontTx/>
              <a:buNone/>
            </a:pPr>
            <a:endParaRPr lang="en-US" altLang="en-US" sz="1600" baseline="0">
              <a:solidFill>
                <a:schemeClr val="bg1"/>
              </a:solidFill>
            </a:endParaRPr>
          </a:p>
          <a:p>
            <a:pPr algn="ctr">
              <a:spcBef>
                <a:spcPct val="0"/>
              </a:spcBef>
              <a:buFontTx/>
              <a:buNone/>
            </a:pPr>
            <a:r>
              <a:rPr lang="en-US" altLang="en-US" sz="1600" baseline="0">
                <a:solidFill>
                  <a:schemeClr val="bg1"/>
                </a:solidFill>
              </a:rPr>
              <a:t>many massive impacts</a:t>
            </a:r>
          </a:p>
          <a:p>
            <a:pPr algn="ctr">
              <a:spcBef>
                <a:spcPct val="0"/>
              </a:spcBef>
              <a:buFontTx/>
              <a:buNone/>
            </a:pPr>
            <a:r>
              <a:rPr lang="en-US" altLang="en-US" sz="1600" baseline="0">
                <a:solidFill>
                  <a:schemeClr val="bg1"/>
                </a:solidFill>
              </a:rPr>
              <a:t>in early history</a:t>
            </a:r>
          </a:p>
          <a:p>
            <a:pPr algn="ctr">
              <a:spcBef>
                <a:spcPct val="0"/>
              </a:spcBef>
              <a:buFontTx/>
              <a:buNone/>
            </a:pPr>
            <a:endParaRPr lang="en-US" altLang="en-US" sz="1600" baseline="0">
              <a:solidFill>
                <a:schemeClr val="bg1"/>
              </a:solidFill>
            </a:endParaRPr>
          </a:p>
          <a:p>
            <a:pPr algn="ctr">
              <a:spcBef>
                <a:spcPct val="0"/>
              </a:spcBef>
              <a:buFontTx/>
              <a:buNone/>
            </a:pPr>
            <a:endParaRPr lang="en-US" altLang="en-US" sz="1600" baseline="0">
              <a:solidFill>
                <a:srgbClr val="FFFFFF"/>
              </a:solidFill>
            </a:endParaRPr>
          </a:p>
        </p:txBody>
      </p:sp>
      <p:pic>
        <p:nvPicPr>
          <p:cNvPr id="66564" name="Picture 2" descr="full.jpg">
            <a:extLst>
              <a:ext uri="{FF2B5EF4-FFF2-40B4-BE49-F238E27FC236}">
                <a16:creationId xmlns:a16="http://schemas.microsoft.com/office/drawing/2014/main" id="{60A55676-741C-0BF6-16BE-42481FA4A5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63615">
            <a:off x="2438400" y="304800"/>
            <a:ext cx="6248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FB95DB73-A75E-C776-7206-3DC6A286378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Venus’ Surface Features</a:t>
            </a:r>
          </a:p>
        </p:txBody>
      </p:sp>
      <p:pic>
        <p:nvPicPr>
          <p:cNvPr id="80898" name="Picture 1" descr="42584-004-ACA3A950.jpg">
            <a:extLst>
              <a:ext uri="{FF2B5EF4-FFF2-40B4-BE49-F238E27FC236}">
                <a16:creationId xmlns:a16="http://schemas.microsoft.com/office/drawing/2014/main" id="{657480F9-B24A-CF05-67F8-8F4977AD26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15E5B23-A454-AD56-F213-A7F4B24F857F}"/>
              </a:ext>
            </a:extLst>
          </p:cNvPr>
          <p:cNvSpPr txBox="1">
            <a:spLocks noChangeArrowheads="1"/>
          </p:cNvSpPr>
          <p:nvPr/>
        </p:nvSpPr>
        <p:spPr bwMode="auto">
          <a:xfrm>
            <a:off x="838200" y="5943600"/>
            <a:ext cx="73437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4400" b="1" baseline="0">
                <a:solidFill>
                  <a:srgbClr val="000000"/>
                </a:solidFill>
              </a:rPr>
              <a:t>high elevation  ~  high gravity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8AB5310-0344-00F1-3A44-155E5C713EDD}"/>
              </a:ext>
            </a:extLst>
          </p:cNvPr>
          <p:cNvSpPr txBox="1">
            <a:spLocks noChangeArrowheads="1"/>
          </p:cNvSpPr>
          <p:nvPr/>
        </p:nvSpPr>
        <p:spPr bwMode="auto">
          <a:xfrm>
            <a:off x="990600" y="-76200"/>
            <a:ext cx="6858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chemeClr val="bg1"/>
                </a:solidFill>
              </a:rPr>
              <a:t>Terrestrials </a:t>
            </a:r>
          </a:p>
        </p:txBody>
      </p:sp>
      <p:pic>
        <p:nvPicPr>
          <p:cNvPr id="82947" name="Picture 3" descr="planetsandmoons-1-1.png">
            <a:extLst>
              <a:ext uri="{FF2B5EF4-FFF2-40B4-BE49-F238E27FC236}">
                <a16:creationId xmlns:a16="http://schemas.microsoft.com/office/drawing/2014/main" id="{4577DF2B-D151-B6BD-E076-1D8FC9A9B2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8" y="1143000"/>
            <a:ext cx="91709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3526A722-5BBC-4AF0-9258-071974B39BC1}"/>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00B050"/>
                </a:solidFill>
                <a:ea typeface="ＭＳ Ｐゴシック" panose="020B0600070205080204" pitchFamily="34" charset="-128"/>
              </a:rPr>
              <a:t>SSE!</a:t>
            </a:r>
          </a:p>
        </p:txBody>
      </p:sp>
      <p:sp>
        <p:nvSpPr>
          <p:cNvPr id="206852" name="Text Box 4">
            <a:extLst>
              <a:ext uri="{FF2B5EF4-FFF2-40B4-BE49-F238E27FC236}">
                <a16:creationId xmlns:a16="http://schemas.microsoft.com/office/drawing/2014/main" id="{689E11EF-0DAA-D9CC-E103-82C2330D908A}"/>
              </a:ext>
            </a:extLst>
          </p:cNvPr>
          <p:cNvSpPr txBox="1">
            <a:spLocks noChangeArrowheads="1"/>
          </p:cNvSpPr>
          <p:nvPr/>
        </p:nvSpPr>
        <p:spPr bwMode="auto">
          <a:xfrm>
            <a:off x="1177185" y="1338263"/>
            <a:ext cx="668644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dirty="0">
                <a:solidFill>
                  <a:srgbClr val="000000"/>
                </a:solidFill>
              </a:rPr>
              <a:t>First 5 answers get 1(+1) points.  (limit one try each)</a:t>
            </a:r>
          </a:p>
          <a:p>
            <a:pPr algn="ctr" eaLnBrk="1" hangingPunct="1">
              <a:spcBef>
                <a:spcPct val="0"/>
              </a:spcBef>
              <a:buFontTx/>
              <a:buNone/>
            </a:pPr>
            <a:endParaRPr lang="en-US" altLang="en-US" sz="2400" baseline="0" dirty="0">
              <a:solidFill>
                <a:srgbClr val="000000"/>
              </a:solidFill>
            </a:endParaRPr>
          </a:p>
          <a:p>
            <a:pPr algn="ctr" eaLnBrk="1" hangingPunct="1">
              <a:spcBef>
                <a:spcPct val="0"/>
              </a:spcBef>
              <a:buFontTx/>
              <a:buNone/>
            </a:pPr>
            <a:r>
              <a:rPr lang="en-US" altLang="en-US" sz="2400" baseline="0" dirty="0">
                <a:solidFill>
                  <a:srgbClr val="FF0000"/>
                </a:solidFill>
              </a:rPr>
              <a:t>Pick any terrestrial surface.</a:t>
            </a:r>
          </a:p>
          <a:p>
            <a:pPr algn="ctr" eaLnBrk="1" hangingPunct="1">
              <a:spcBef>
                <a:spcPct val="0"/>
              </a:spcBef>
              <a:buFontTx/>
              <a:buNone/>
            </a:pPr>
            <a:endParaRPr lang="en-US" altLang="en-US" sz="2400" baseline="0" dirty="0">
              <a:solidFill>
                <a:srgbClr val="FF0000"/>
              </a:solidFill>
            </a:endParaRPr>
          </a:p>
          <a:p>
            <a:pPr algn="ctr" eaLnBrk="1" hangingPunct="1">
              <a:spcBef>
                <a:spcPct val="0"/>
              </a:spcBef>
              <a:buFontTx/>
              <a:buNone/>
            </a:pPr>
            <a:r>
              <a:rPr lang="en-US" altLang="en-US" sz="2400" baseline="0" dirty="0">
                <a:solidFill>
                  <a:srgbClr val="FF0000"/>
                </a:solidFill>
              </a:rPr>
              <a:t>You are walking on it.</a:t>
            </a:r>
          </a:p>
          <a:p>
            <a:pPr algn="ctr" eaLnBrk="1" hangingPunct="1">
              <a:spcBef>
                <a:spcPct val="0"/>
              </a:spcBef>
              <a:buFontTx/>
              <a:buNone/>
            </a:pPr>
            <a:endParaRPr lang="en-US" altLang="en-US" sz="2400" baseline="0" dirty="0">
              <a:solidFill>
                <a:srgbClr val="FF0000"/>
              </a:solidFill>
            </a:endParaRPr>
          </a:p>
          <a:p>
            <a:pPr algn="ctr" eaLnBrk="1" hangingPunct="1">
              <a:spcBef>
                <a:spcPct val="0"/>
              </a:spcBef>
              <a:buFontTx/>
              <a:buNone/>
            </a:pPr>
            <a:r>
              <a:rPr lang="en-US" altLang="en-US" sz="2400" baseline="0" dirty="0">
                <a:solidFill>
                  <a:srgbClr val="FF0000"/>
                </a:solidFill>
              </a:rPr>
              <a:t>Other than temperature or a lack of O</a:t>
            </a:r>
            <a:r>
              <a:rPr lang="en-US" altLang="en-US" sz="2400" dirty="0">
                <a:solidFill>
                  <a:srgbClr val="FF0000"/>
                </a:solidFill>
              </a:rPr>
              <a:t>2</a:t>
            </a:r>
            <a:r>
              <a:rPr lang="en-US" altLang="en-US" sz="2400" baseline="0" dirty="0">
                <a:solidFill>
                  <a:srgbClr val="FF0000"/>
                </a:solidFill>
              </a:rPr>
              <a:t> …</a:t>
            </a:r>
          </a:p>
          <a:p>
            <a:pPr algn="ctr" eaLnBrk="1" hangingPunct="1">
              <a:spcBef>
                <a:spcPct val="0"/>
              </a:spcBef>
              <a:buFontTx/>
              <a:buNone/>
            </a:pPr>
            <a:endParaRPr lang="en-US" altLang="en-US" sz="2400" baseline="0" dirty="0">
              <a:solidFill>
                <a:srgbClr val="FF0000"/>
              </a:solidFill>
            </a:endParaRPr>
          </a:p>
          <a:p>
            <a:pPr algn="ctr" eaLnBrk="1" hangingPunct="1">
              <a:spcBef>
                <a:spcPct val="0"/>
              </a:spcBef>
              <a:buFontTx/>
              <a:buNone/>
            </a:pPr>
            <a:r>
              <a:rPr lang="en-US" altLang="en-US" sz="2400" baseline="0" dirty="0">
                <a:solidFill>
                  <a:srgbClr val="FF0000"/>
                </a:solidFill>
              </a:rPr>
              <a:t>WAIT FOR IT …</a:t>
            </a:r>
          </a:p>
          <a:p>
            <a:pPr algn="ctr" eaLnBrk="1" hangingPunct="1">
              <a:spcBef>
                <a:spcPct val="0"/>
              </a:spcBef>
              <a:buFontTx/>
              <a:buNone/>
            </a:pPr>
            <a:endParaRPr lang="en-US" altLang="en-US" sz="2400" baseline="0" dirty="0">
              <a:solidFill>
                <a:srgbClr val="FF0000"/>
              </a:solidFill>
            </a:endParaRPr>
          </a:p>
          <a:p>
            <a:pPr algn="ctr" eaLnBrk="1" hangingPunct="1">
              <a:spcBef>
                <a:spcPct val="0"/>
              </a:spcBef>
              <a:buFontTx/>
              <a:buNone/>
            </a:pPr>
            <a:r>
              <a:rPr lang="en-US" altLang="en-US" sz="2400" baseline="0" dirty="0">
                <a:solidFill>
                  <a:srgbClr val="FF0000"/>
                </a:solidFill>
              </a:rPr>
              <a:t>To stay alive, WHAT should you be worried about?</a:t>
            </a:r>
          </a:p>
          <a:p>
            <a:pPr algn="ctr" eaLnBrk="1" hangingPunct="1">
              <a:spcBef>
                <a:spcPct val="0"/>
              </a:spcBef>
              <a:buFontTx/>
              <a:buNone/>
            </a:pPr>
            <a:r>
              <a:rPr lang="en-US" altLang="en-US" sz="2400" baseline="0" dirty="0">
                <a:solidFill>
                  <a:srgbClr val="FF0000"/>
                </a:solidFill>
              </a:rPr>
              <a:t>For another point, WHY is that happening?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852">
                                            <p:txEl>
                                              <p:pRg st="0" end="0"/>
                                            </p:txEl>
                                          </p:spTgt>
                                        </p:tgtEl>
                                        <p:attrNameLst>
                                          <p:attrName>style.visibility</p:attrName>
                                        </p:attrNameLst>
                                      </p:cBhvr>
                                      <p:to>
                                        <p:strVal val="visible"/>
                                      </p:to>
                                    </p:set>
                                    <p:animEffect transition="in" filter="fade">
                                      <p:cBhvr>
                                        <p:cTn id="7" dur="1000"/>
                                        <p:tgtEl>
                                          <p:spTgt spid="2068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6852">
                                            <p:txEl>
                                              <p:pRg st="2" end="2"/>
                                            </p:txEl>
                                          </p:spTgt>
                                        </p:tgtEl>
                                        <p:attrNameLst>
                                          <p:attrName>style.visibility</p:attrName>
                                        </p:attrNameLst>
                                      </p:cBhvr>
                                      <p:to>
                                        <p:strVal val="visible"/>
                                      </p:to>
                                    </p:set>
                                    <p:animEffect transition="in" filter="fade">
                                      <p:cBhvr>
                                        <p:cTn id="12" dur="1000"/>
                                        <p:tgtEl>
                                          <p:spTgt spid="20685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6852">
                                            <p:txEl>
                                              <p:pRg st="4" end="4"/>
                                            </p:txEl>
                                          </p:spTgt>
                                        </p:tgtEl>
                                        <p:attrNameLst>
                                          <p:attrName>style.visibility</p:attrName>
                                        </p:attrNameLst>
                                      </p:cBhvr>
                                      <p:to>
                                        <p:strVal val="visible"/>
                                      </p:to>
                                    </p:set>
                                    <p:animEffect transition="in" filter="fade">
                                      <p:cBhvr>
                                        <p:cTn id="17" dur="1000"/>
                                        <p:tgtEl>
                                          <p:spTgt spid="206852">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06852">
                                            <p:txEl>
                                              <p:pRg st="6" end="6"/>
                                            </p:txEl>
                                          </p:spTgt>
                                        </p:tgtEl>
                                        <p:attrNameLst>
                                          <p:attrName>style.visibility</p:attrName>
                                        </p:attrNameLst>
                                      </p:cBhvr>
                                      <p:to>
                                        <p:strVal val="visible"/>
                                      </p:to>
                                    </p:set>
                                    <p:animEffect transition="in" filter="fade">
                                      <p:cBhvr>
                                        <p:cTn id="22" dur="1000"/>
                                        <p:tgtEl>
                                          <p:spTgt spid="206852">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6852">
                                            <p:txEl>
                                              <p:pRg st="8" end="8"/>
                                            </p:txEl>
                                          </p:spTgt>
                                        </p:tgtEl>
                                        <p:attrNameLst>
                                          <p:attrName>style.visibility</p:attrName>
                                        </p:attrNameLst>
                                      </p:cBhvr>
                                      <p:to>
                                        <p:strVal val="visible"/>
                                      </p:to>
                                    </p:set>
                                    <p:animEffect transition="in" filter="fade">
                                      <p:cBhvr>
                                        <p:cTn id="27" dur="1000"/>
                                        <p:tgtEl>
                                          <p:spTgt spid="206852">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06852">
                                            <p:txEl>
                                              <p:pRg st="10" end="10"/>
                                            </p:txEl>
                                          </p:spTgt>
                                        </p:tgtEl>
                                        <p:attrNameLst>
                                          <p:attrName>style.visibility</p:attrName>
                                        </p:attrNameLst>
                                      </p:cBhvr>
                                      <p:to>
                                        <p:strVal val="visible"/>
                                      </p:to>
                                    </p:set>
                                    <p:animEffect transition="in" filter="fade">
                                      <p:cBhvr>
                                        <p:cTn id="32" dur="5000"/>
                                        <p:tgtEl>
                                          <p:spTgt spid="206852">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06852">
                                            <p:txEl>
                                              <p:pRg st="11" end="11"/>
                                            </p:txEl>
                                          </p:spTgt>
                                        </p:tgtEl>
                                        <p:attrNameLst>
                                          <p:attrName>style.visibility</p:attrName>
                                        </p:attrNameLst>
                                      </p:cBhvr>
                                      <p:to>
                                        <p:strVal val="visible"/>
                                      </p:to>
                                    </p:set>
                                    <p:animEffect transition="in" filter="fade">
                                      <p:cBhvr>
                                        <p:cTn id="35" dur="5000"/>
                                        <p:tgtEl>
                                          <p:spTgt spid="20685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87042" name="Picture 7" descr="Graphical user interface, diagram&#10;&#10;Description automatically generated">
            <a:extLst>
              <a:ext uri="{FF2B5EF4-FFF2-40B4-BE49-F238E27FC236}">
                <a16:creationId xmlns:a16="http://schemas.microsoft.com/office/drawing/2014/main" id="{402E7C5A-F975-AD12-9882-BC6BDEE38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938213"/>
            <a:ext cx="9124950"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2">
            <a:extLst>
              <a:ext uri="{FF2B5EF4-FFF2-40B4-BE49-F238E27FC236}">
                <a16:creationId xmlns:a16="http://schemas.microsoft.com/office/drawing/2014/main" id="{E34ED191-3912-EE4B-BF40-42C593DFC480}"/>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Galileans</a:t>
            </a:r>
          </a:p>
        </p:txBody>
      </p:sp>
      <p:sp>
        <p:nvSpPr>
          <p:cNvPr id="2" name="TextBox 1">
            <a:extLst>
              <a:ext uri="{FF2B5EF4-FFF2-40B4-BE49-F238E27FC236}">
                <a16:creationId xmlns:a16="http://schemas.microsoft.com/office/drawing/2014/main" id="{AAF9CFA1-A285-89AB-C701-470D8B75B82A}"/>
              </a:ext>
            </a:extLst>
          </p:cNvPr>
          <p:cNvSpPr txBox="1">
            <a:spLocks noChangeArrowheads="1"/>
          </p:cNvSpPr>
          <p:nvPr/>
        </p:nvSpPr>
        <p:spPr bwMode="auto">
          <a:xfrm>
            <a:off x="228600" y="485775"/>
            <a:ext cx="2974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l-GR" altLang="en-US" sz="2000" baseline="0">
                <a:solidFill>
                  <a:srgbClr val="FFFF00"/>
                </a:solidFill>
              </a:rPr>
              <a:t> ρ</a:t>
            </a:r>
            <a:r>
              <a:rPr lang="en-US" altLang="en-US" sz="2000" baseline="0">
                <a:solidFill>
                  <a:srgbClr val="FFFF00"/>
                </a:solidFill>
              </a:rPr>
              <a:t> = 3.53  …  I/MR</a:t>
            </a:r>
            <a:r>
              <a:rPr lang="en-US" altLang="en-US" sz="2000" baseline="30000">
                <a:solidFill>
                  <a:srgbClr val="FFFF00"/>
                </a:solidFill>
              </a:rPr>
              <a:t>2</a:t>
            </a:r>
            <a:r>
              <a:rPr lang="en-US" altLang="en-US" sz="2000" baseline="0">
                <a:solidFill>
                  <a:srgbClr val="FFFF00"/>
                </a:solidFill>
              </a:rPr>
              <a:t> = 0.38</a:t>
            </a:r>
          </a:p>
        </p:txBody>
      </p:sp>
      <p:sp>
        <p:nvSpPr>
          <p:cNvPr id="5" name="TextBox 4">
            <a:extLst>
              <a:ext uri="{FF2B5EF4-FFF2-40B4-BE49-F238E27FC236}">
                <a16:creationId xmlns:a16="http://schemas.microsoft.com/office/drawing/2014/main" id="{637AA1F5-50BC-4F23-9E3B-582A08306910}"/>
              </a:ext>
            </a:extLst>
          </p:cNvPr>
          <p:cNvSpPr txBox="1">
            <a:spLocks noChangeArrowheads="1"/>
          </p:cNvSpPr>
          <p:nvPr/>
        </p:nvSpPr>
        <p:spPr bwMode="auto">
          <a:xfrm>
            <a:off x="1447800" y="6218238"/>
            <a:ext cx="1595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FFFF00"/>
                </a:solidFill>
              </a:rPr>
              <a:t>3.02  …  0.35</a:t>
            </a:r>
          </a:p>
        </p:txBody>
      </p:sp>
      <p:sp>
        <p:nvSpPr>
          <p:cNvPr id="6" name="TextBox 5">
            <a:extLst>
              <a:ext uri="{FF2B5EF4-FFF2-40B4-BE49-F238E27FC236}">
                <a16:creationId xmlns:a16="http://schemas.microsoft.com/office/drawing/2014/main" id="{D06B4A0D-709B-00EA-9E71-9F5CDF2AEB62}"/>
              </a:ext>
            </a:extLst>
          </p:cNvPr>
          <p:cNvSpPr txBox="1">
            <a:spLocks noChangeArrowheads="1"/>
          </p:cNvSpPr>
          <p:nvPr/>
        </p:nvSpPr>
        <p:spPr bwMode="auto">
          <a:xfrm>
            <a:off x="6908800" y="514350"/>
            <a:ext cx="1595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FFFF00"/>
                </a:solidFill>
              </a:rPr>
              <a:t>1.94  …  0.31</a:t>
            </a:r>
          </a:p>
        </p:txBody>
      </p:sp>
      <p:sp>
        <p:nvSpPr>
          <p:cNvPr id="7" name="TextBox 6">
            <a:extLst>
              <a:ext uri="{FF2B5EF4-FFF2-40B4-BE49-F238E27FC236}">
                <a16:creationId xmlns:a16="http://schemas.microsoft.com/office/drawing/2014/main" id="{87EA6E51-EB77-5226-0D8E-6D7B585BA5EC}"/>
              </a:ext>
            </a:extLst>
          </p:cNvPr>
          <p:cNvSpPr txBox="1">
            <a:spLocks noChangeArrowheads="1"/>
          </p:cNvSpPr>
          <p:nvPr/>
        </p:nvSpPr>
        <p:spPr bwMode="auto">
          <a:xfrm>
            <a:off x="7015163" y="6218238"/>
            <a:ext cx="1595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FFFF00"/>
                </a:solidFill>
              </a:rPr>
              <a:t>1.85  …  0.36</a:t>
            </a:r>
          </a:p>
        </p:txBody>
      </p:sp>
      <p:sp>
        <p:nvSpPr>
          <p:cNvPr id="11" name="TextBox 10">
            <a:extLst>
              <a:ext uri="{FF2B5EF4-FFF2-40B4-BE49-F238E27FC236}">
                <a16:creationId xmlns:a16="http://schemas.microsoft.com/office/drawing/2014/main" id="{BCB5E12E-C0AA-E991-7051-C608CF9800B2}"/>
              </a:ext>
            </a:extLst>
          </p:cNvPr>
          <p:cNvSpPr txBox="1">
            <a:spLocks noChangeArrowheads="1"/>
          </p:cNvSpPr>
          <p:nvPr/>
        </p:nvSpPr>
        <p:spPr bwMode="auto">
          <a:xfrm>
            <a:off x="3352800" y="6248400"/>
            <a:ext cx="312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baseline="0">
                <a:solidFill>
                  <a:schemeClr val="accent1"/>
                </a:solidFill>
              </a:rPr>
              <a:t>Earth  5.5 … 0.33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89090" name="Picture 2" descr="galmoonint.jpg">
            <a:extLst>
              <a:ext uri="{FF2B5EF4-FFF2-40B4-BE49-F238E27FC236}">
                <a16:creationId xmlns:a16="http://schemas.microsoft.com/office/drawing/2014/main" id="{8036B94A-CC53-176A-4FD2-8612010326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2133600"/>
            <a:ext cx="1072197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3">
            <a:extLst>
              <a:ext uri="{FF2B5EF4-FFF2-40B4-BE49-F238E27FC236}">
                <a16:creationId xmlns:a16="http://schemas.microsoft.com/office/drawing/2014/main" id="{BD90E942-7AD9-259F-54CB-EF3B24A56043}"/>
              </a:ext>
            </a:extLst>
          </p:cNvPr>
          <p:cNvSpPr>
            <a:spLocks noChangeArrowheads="1"/>
          </p:cNvSpPr>
          <p:nvPr/>
        </p:nvSpPr>
        <p:spPr bwMode="auto">
          <a:xfrm>
            <a:off x="5181600" y="838200"/>
            <a:ext cx="4267200" cy="4495800"/>
          </a:xfrm>
          <a:prstGeom prst="rect">
            <a:avLst/>
          </a:prstGeom>
          <a:solidFill>
            <a:srgbClr val="000000"/>
          </a:solidFill>
          <a:ln w="9525">
            <a:solidFill>
              <a:srgbClr val="000000"/>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p>
        </p:txBody>
      </p:sp>
      <p:sp>
        <p:nvSpPr>
          <p:cNvPr id="89092" name="Rectangle 10">
            <a:extLst>
              <a:ext uri="{FF2B5EF4-FFF2-40B4-BE49-F238E27FC236}">
                <a16:creationId xmlns:a16="http://schemas.microsoft.com/office/drawing/2014/main" id="{18CF6D13-0288-54BE-0F1E-EE362AA6AFA9}"/>
              </a:ext>
            </a:extLst>
          </p:cNvPr>
          <p:cNvSpPr>
            <a:spLocks noChangeArrowheads="1"/>
          </p:cNvSpPr>
          <p:nvPr/>
        </p:nvSpPr>
        <p:spPr bwMode="auto">
          <a:xfrm>
            <a:off x="152400" y="-1219200"/>
            <a:ext cx="9753600" cy="2057400"/>
          </a:xfrm>
          <a:prstGeom prst="rect">
            <a:avLst/>
          </a:prstGeom>
          <a:solidFill>
            <a:schemeClr val="tx1"/>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p>
        </p:txBody>
      </p:sp>
      <p:sp>
        <p:nvSpPr>
          <p:cNvPr id="89093" name="Rectangle 2">
            <a:extLst>
              <a:ext uri="{FF2B5EF4-FFF2-40B4-BE49-F238E27FC236}">
                <a16:creationId xmlns:a16="http://schemas.microsoft.com/office/drawing/2014/main" id="{EC39D7EC-22A4-333C-8C34-07FFBFD77AD4}"/>
              </a:ext>
            </a:extLst>
          </p:cNvPr>
          <p:cNvSpPr txBox="1">
            <a:spLocks noChangeArrowheads="1"/>
          </p:cNvSpPr>
          <p:nvPr/>
        </p:nvSpPr>
        <p:spPr bwMode="auto">
          <a:xfrm>
            <a:off x="685800" y="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baseline="0">
                <a:solidFill>
                  <a:schemeClr val="bg1"/>
                </a:solidFill>
              </a:rPr>
              <a:t>Ganymede</a:t>
            </a:r>
          </a:p>
        </p:txBody>
      </p:sp>
      <p:pic>
        <p:nvPicPr>
          <p:cNvPr id="9" name="Picture 8" descr="Scientists-Believe-Ganymede-Has-a-Massive-Ocean-Under-an-Icy-Crust.jpg">
            <a:extLst>
              <a:ext uri="{FF2B5EF4-FFF2-40B4-BE49-F238E27FC236}">
                <a16:creationId xmlns:a16="http://schemas.microsoft.com/office/drawing/2014/main" id="{C94E82CF-9840-4184-2E0C-29A3F0528C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735263"/>
            <a:ext cx="5932488"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670297-FF55-2211-88E1-6736EBF432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219200"/>
            <a:ext cx="266700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E2EB7C25-131C-63C8-3B06-FE8A2CF0A17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19200"/>
            <a:ext cx="15240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729BBBD-85DD-F31B-B242-71AAB7A8D07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3575" y="3886200"/>
            <a:ext cx="18510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7870B45-E4C9-40E4-2736-9D2CE3529BF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16338" y="3810000"/>
            <a:ext cx="1922462"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89E2F84-5F97-B677-5A9A-7CA05125DBC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67513" y="3581400"/>
            <a:ext cx="1614487"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70FACF67-0DDC-21F2-E52E-6C745E5872FB}"/>
              </a:ext>
            </a:extLst>
          </p:cNvPr>
          <p:cNvSpPr txBox="1">
            <a:spLocks noChangeArrowheads="1"/>
          </p:cNvSpPr>
          <p:nvPr/>
        </p:nvSpPr>
        <p:spPr bwMode="auto">
          <a:xfrm>
            <a:off x="454025" y="2819400"/>
            <a:ext cx="7599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Ice Ic          Ice Ih                                Ice II                                     Ice III</a:t>
            </a:r>
          </a:p>
        </p:txBody>
      </p:sp>
      <p:pic>
        <p:nvPicPr>
          <p:cNvPr id="15" name="Picture 14">
            <a:extLst>
              <a:ext uri="{FF2B5EF4-FFF2-40B4-BE49-F238E27FC236}">
                <a16:creationId xmlns:a16="http://schemas.microsoft.com/office/drawing/2014/main" id="{85E72A31-8440-A362-ED14-BB153915B9B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1295400"/>
            <a:ext cx="116205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01542328-9B06-28EB-C196-C6BA5AAD3EA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295400"/>
            <a:ext cx="1244600"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B4A3C23A-EFAB-2953-D205-9A47A366EB76}"/>
              </a:ext>
            </a:extLst>
          </p:cNvPr>
          <p:cNvSpPr txBox="1">
            <a:spLocks noChangeArrowheads="1"/>
          </p:cNvSpPr>
          <p:nvPr/>
        </p:nvSpPr>
        <p:spPr bwMode="auto">
          <a:xfrm>
            <a:off x="457200" y="5943600"/>
            <a:ext cx="7794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t>          Ice IV                                         Ice V                                       Ice VI</a:t>
            </a:r>
          </a:p>
        </p:txBody>
      </p:sp>
      <p:sp>
        <p:nvSpPr>
          <p:cNvPr id="91147" name="Rectangle 2">
            <a:extLst>
              <a:ext uri="{FF2B5EF4-FFF2-40B4-BE49-F238E27FC236}">
                <a16:creationId xmlns:a16="http://schemas.microsoft.com/office/drawing/2014/main" id="{B5441D0A-B5B4-8AB6-503A-DBC1261E9E52}"/>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H</a:t>
            </a:r>
            <a:r>
              <a:rPr lang="en-US" altLang="en-US" b="1" baseline="-25000">
                <a:ea typeface="ＭＳ Ｐゴシック" panose="020B0600070205080204" pitchFamily="34" charset="-128"/>
              </a:rPr>
              <a:t>2</a:t>
            </a:r>
            <a:r>
              <a:rPr lang="en-US" altLang="en-US" b="1">
                <a:ea typeface="ＭＳ Ｐゴシック" panose="020B0600070205080204" pitchFamily="34" charset="-128"/>
              </a:rPr>
              <a:t>O  Ice</a:t>
            </a:r>
          </a:p>
        </p:txBody>
      </p:sp>
      <p:sp>
        <p:nvSpPr>
          <p:cNvPr id="20" name="TextBox 19">
            <a:extLst>
              <a:ext uri="{FF2B5EF4-FFF2-40B4-BE49-F238E27FC236}">
                <a16:creationId xmlns:a16="http://schemas.microsoft.com/office/drawing/2014/main" id="{FEC54AE9-F122-09BA-6760-50AC4A4F399C}"/>
              </a:ext>
            </a:extLst>
          </p:cNvPr>
          <p:cNvSpPr txBox="1">
            <a:spLocks noChangeArrowheads="1"/>
          </p:cNvSpPr>
          <p:nvPr/>
        </p:nvSpPr>
        <p:spPr bwMode="auto">
          <a:xfrm>
            <a:off x="7300913" y="6400800"/>
            <a:ext cx="1801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1" i="1" baseline="0">
                <a:solidFill>
                  <a:srgbClr val="0000FF"/>
                </a:solidFill>
              </a:rPr>
              <a:t>up to Ice XVII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1000"/>
                                        <p:tgtEl>
                                          <p:spTgt spid="14">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93186" name="Picture 1" descr="titan_interior_annotated.png">
            <a:extLst>
              <a:ext uri="{FF2B5EF4-FFF2-40B4-BE49-F238E27FC236}">
                <a16:creationId xmlns:a16="http://schemas.microsoft.com/office/drawing/2014/main" id="{8B245577-82CE-C14E-06A3-D8C5A7220C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9B22A4B-6491-7E08-8251-BEFA6FA69E25}"/>
              </a:ext>
            </a:extLst>
          </p:cNvPr>
          <p:cNvSpPr txBox="1">
            <a:spLocks noChangeArrowheads="1"/>
          </p:cNvSpPr>
          <p:nvPr/>
        </p:nvSpPr>
        <p:spPr bwMode="auto">
          <a:xfrm>
            <a:off x="304800" y="1752600"/>
            <a:ext cx="2974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l-GR" altLang="en-US" sz="2000" baseline="0">
                <a:solidFill>
                  <a:srgbClr val="FFFF00"/>
                </a:solidFill>
              </a:rPr>
              <a:t> ρ</a:t>
            </a:r>
            <a:r>
              <a:rPr lang="en-US" altLang="en-US" sz="2000" baseline="0">
                <a:solidFill>
                  <a:srgbClr val="FFFF00"/>
                </a:solidFill>
              </a:rPr>
              <a:t> = 1.88  …  I/MR</a:t>
            </a:r>
            <a:r>
              <a:rPr lang="en-US" altLang="en-US" sz="2000" baseline="30000">
                <a:solidFill>
                  <a:srgbClr val="FFFF00"/>
                </a:solidFill>
              </a:rPr>
              <a:t>2</a:t>
            </a:r>
            <a:r>
              <a:rPr lang="en-US" altLang="en-US" sz="2000" baseline="0">
                <a:solidFill>
                  <a:srgbClr val="FFFF00"/>
                </a:solidFill>
              </a:rPr>
              <a:t> = 0.34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95234" name="Picture 6">
            <a:extLst>
              <a:ext uri="{FF2B5EF4-FFF2-40B4-BE49-F238E27FC236}">
                <a16:creationId xmlns:a16="http://schemas.microsoft.com/office/drawing/2014/main" id="{97D802CC-1CF1-8093-503E-0E6443023B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33400"/>
            <a:ext cx="8382000"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Box 9">
            <a:extLst>
              <a:ext uri="{FF2B5EF4-FFF2-40B4-BE49-F238E27FC236}">
                <a16:creationId xmlns:a16="http://schemas.microsoft.com/office/drawing/2014/main" id="{CEF6E220-F2CF-B872-AC97-D4E81CC90915}"/>
              </a:ext>
            </a:extLst>
          </p:cNvPr>
          <p:cNvSpPr txBox="1">
            <a:spLocks noChangeArrowheads="1"/>
          </p:cNvSpPr>
          <p:nvPr/>
        </p:nvSpPr>
        <p:spPr bwMode="auto">
          <a:xfrm>
            <a:off x="2239963" y="6443663"/>
            <a:ext cx="49037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aseline="0"/>
              <a:t>http://www1.lsbu.ac.uk/water/water_phase_diagram.html</a:t>
            </a:r>
          </a:p>
        </p:txBody>
      </p:sp>
      <p:sp>
        <p:nvSpPr>
          <p:cNvPr id="14" name="TextBox 13">
            <a:extLst>
              <a:ext uri="{FF2B5EF4-FFF2-40B4-BE49-F238E27FC236}">
                <a16:creationId xmlns:a16="http://schemas.microsoft.com/office/drawing/2014/main" id="{8246E61B-D206-707B-0915-E732042EB04E}"/>
              </a:ext>
            </a:extLst>
          </p:cNvPr>
          <p:cNvSpPr txBox="1">
            <a:spLocks noChangeArrowheads="1"/>
          </p:cNvSpPr>
          <p:nvPr/>
        </p:nvSpPr>
        <p:spPr bwMode="auto">
          <a:xfrm>
            <a:off x="2527300" y="4214813"/>
            <a:ext cx="33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b="1" baseline="0"/>
              <a:t>M</a:t>
            </a:r>
          </a:p>
        </p:txBody>
      </p:sp>
      <p:sp>
        <p:nvSpPr>
          <p:cNvPr id="15" name="TextBox 14">
            <a:extLst>
              <a:ext uri="{FF2B5EF4-FFF2-40B4-BE49-F238E27FC236}">
                <a16:creationId xmlns:a16="http://schemas.microsoft.com/office/drawing/2014/main" id="{13C2E675-8C57-3E77-3E78-C3F51FA10818}"/>
              </a:ext>
            </a:extLst>
          </p:cNvPr>
          <p:cNvSpPr txBox="1">
            <a:spLocks noChangeArrowheads="1"/>
          </p:cNvSpPr>
          <p:nvPr/>
        </p:nvSpPr>
        <p:spPr bwMode="auto">
          <a:xfrm>
            <a:off x="6386513" y="2755900"/>
            <a:ext cx="314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b="1" baseline="0"/>
              <a:t>V</a:t>
            </a:r>
          </a:p>
        </p:txBody>
      </p:sp>
      <p:sp>
        <p:nvSpPr>
          <p:cNvPr id="16" name="Oval 15">
            <a:extLst>
              <a:ext uri="{FF2B5EF4-FFF2-40B4-BE49-F238E27FC236}">
                <a16:creationId xmlns:a16="http://schemas.microsoft.com/office/drawing/2014/main" id="{A41CB417-D322-47BA-7CBA-D14BE8166624}"/>
              </a:ext>
            </a:extLst>
          </p:cNvPr>
          <p:cNvSpPr>
            <a:spLocks noChangeArrowheads="1"/>
          </p:cNvSpPr>
          <p:nvPr/>
        </p:nvSpPr>
        <p:spPr bwMode="auto">
          <a:xfrm>
            <a:off x="3168650" y="3446463"/>
            <a:ext cx="381000"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p>
        </p:txBody>
      </p:sp>
      <p:sp>
        <p:nvSpPr>
          <p:cNvPr id="17" name="Oval 16">
            <a:extLst>
              <a:ext uri="{FF2B5EF4-FFF2-40B4-BE49-F238E27FC236}">
                <a16:creationId xmlns:a16="http://schemas.microsoft.com/office/drawing/2014/main" id="{02CFAB60-0E2A-3D88-7505-8C9F70519037}"/>
              </a:ext>
            </a:extLst>
          </p:cNvPr>
          <p:cNvSpPr>
            <a:spLocks noChangeArrowheads="1"/>
          </p:cNvSpPr>
          <p:nvPr/>
        </p:nvSpPr>
        <p:spPr bwMode="auto">
          <a:xfrm>
            <a:off x="2500313" y="4176713"/>
            <a:ext cx="381000"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p>
        </p:txBody>
      </p:sp>
      <p:sp>
        <p:nvSpPr>
          <p:cNvPr id="18" name="Oval 17">
            <a:extLst>
              <a:ext uri="{FF2B5EF4-FFF2-40B4-BE49-F238E27FC236}">
                <a16:creationId xmlns:a16="http://schemas.microsoft.com/office/drawing/2014/main" id="{8CB3E401-DBCD-2AEC-D3B3-B6DAA7ECA0E6}"/>
              </a:ext>
            </a:extLst>
          </p:cNvPr>
          <p:cNvSpPr>
            <a:spLocks noChangeArrowheads="1"/>
          </p:cNvSpPr>
          <p:nvPr/>
        </p:nvSpPr>
        <p:spPr bwMode="auto">
          <a:xfrm>
            <a:off x="6338888" y="2713038"/>
            <a:ext cx="381000"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000"/>
          </a:p>
        </p:txBody>
      </p:sp>
      <p:pic>
        <p:nvPicPr>
          <p:cNvPr id="19" name="Picture 18" descr="water_phase_diagram_3.gif">
            <a:extLst>
              <a:ext uri="{FF2B5EF4-FFF2-40B4-BE49-F238E27FC236}">
                <a16:creationId xmlns:a16="http://schemas.microsoft.com/office/drawing/2014/main" id="{D4E631AA-B73F-5FF7-DBE6-78CA3D65EC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1838" y="2438400"/>
            <a:ext cx="5110162"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79CB8146-A3A2-A275-F181-6B06397AF8D4}"/>
              </a:ext>
            </a:extLst>
          </p:cNvPr>
          <p:cNvSpPr txBox="1">
            <a:spLocks noChangeArrowheads="1"/>
          </p:cNvSpPr>
          <p:nvPr/>
        </p:nvSpPr>
        <p:spPr bwMode="auto">
          <a:xfrm rot="-3219268">
            <a:off x="4607720" y="3475831"/>
            <a:ext cx="25384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800" baseline="0">
                <a:solidFill>
                  <a:srgbClr val="FFFF00"/>
                </a:solidFill>
              </a:rPr>
              <a:t>Ganymede?</a:t>
            </a:r>
          </a:p>
        </p:txBody>
      </p:sp>
      <p:sp>
        <p:nvSpPr>
          <p:cNvPr id="21" name="TextBox 20">
            <a:extLst>
              <a:ext uri="{FF2B5EF4-FFF2-40B4-BE49-F238E27FC236}">
                <a16:creationId xmlns:a16="http://schemas.microsoft.com/office/drawing/2014/main" id="{C671FFC9-FC43-A402-5C2D-5423268D0A70}"/>
              </a:ext>
            </a:extLst>
          </p:cNvPr>
          <p:cNvSpPr txBox="1">
            <a:spLocks noChangeArrowheads="1"/>
          </p:cNvSpPr>
          <p:nvPr/>
        </p:nvSpPr>
        <p:spPr bwMode="auto">
          <a:xfrm>
            <a:off x="4114800" y="2819400"/>
            <a:ext cx="1089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800" baseline="0">
                <a:solidFill>
                  <a:srgbClr val="FFFF00"/>
                </a:solidFill>
              </a:rPr>
              <a:t>Titan?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0"/>
                                        <p:tgtEl>
                                          <p:spTgt spid="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2000"/>
                                        <p:tgtEl>
                                          <p:spTgt spid="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8" grpId="0" animBg="1"/>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750A0C0F-B810-D164-4050-5334B23AAC8F}"/>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Jovian Interiors</a:t>
            </a:r>
          </a:p>
        </p:txBody>
      </p:sp>
      <p:sp>
        <p:nvSpPr>
          <p:cNvPr id="283651" name="Text Box 3">
            <a:extLst>
              <a:ext uri="{FF2B5EF4-FFF2-40B4-BE49-F238E27FC236}">
                <a16:creationId xmlns:a16="http://schemas.microsoft.com/office/drawing/2014/main" id="{F9ACF25C-809A-EF29-B06E-5E1E45C2C7BC}"/>
              </a:ext>
            </a:extLst>
          </p:cNvPr>
          <p:cNvSpPr txBox="1">
            <a:spLocks noChangeArrowheads="1"/>
          </p:cNvSpPr>
          <p:nvPr/>
        </p:nvSpPr>
        <p:spPr bwMode="auto">
          <a:xfrm>
            <a:off x="666750" y="762000"/>
            <a:ext cx="840326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Jovian type 1	“</a:t>
            </a:r>
            <a:r>
              <a:rPr lang="en-US" altLang="ja-JP" sz="2000" baseline="0" dirty="0">
                <a:solidFill>
                  <a:srgbClr val="000000"/>
                </a:solidFill>
              </a:rPr>
              <a:t>Gas Giants”</a:t>
            </a:r>
          </a:p>
          <a:p>
            <a:pPr eaLnBrk="1" hangingPunct="1">
              <a:spcBef>
                <a:spcPct val="0"/>
              </a:spcBef>
              <a:buFontTx/>
              <a:buNone/>
            </a:pPr>
            <a:r>
              <a:rPr lang="en-US" altLang="en-US" sz="2000" baseline="0" dirty="0">
                <a:solidFill>
                  <a:srgbClr val="000000"/>
                </a:solidFill>
              </a:rPr>
              <a:t>			Jupiter		atm ~ 20% radius is H</a:t>
            </a:r>
            <a:r>
              <a:rPr lang="en-US" altLang="en-US" sz="2000" dirty="0">
                <a:solidFill>
                  <a:srgbClr val="000000"/>
                </a:solidFill>
              </a:rPr>
              <a:t>2</a:t>
            </a:r>
            <a:r>
              <a:rPr lang="en-US" altLang="en-US" sz="2000" baseline="0" dirty="0">
                <a:solidFill>
                  <a:srgbClr val="000000"/>
                </a:solidFill>
              </a:rPr>
              <a:t> + He</a:t>
            </a:r>
          </a:p>
          <a:p>
            <a:pPr eaLnBrk="1" hangingPunct="1">
              <a:spcBef>
                <a:spcPct val="0"/>
              </a:spcBef>
              <a:buFontTx/>
              <a:buNone/>
            </a:pPr>
            <a:r>
              <a:rPr lang="en-US" altLang="en-US" sz="2000" baseline="0" dirty="0">
                <a:solidFill>
                  <a:srgbClr val="000000"/>
                </a:solidFill>
              </a:rPr>
              <a:t>			Saturn		atm </a:t>
            </a:r>
            <a:r>
              <a:rPr lang="en-US" altLang="en-US" sz="2000" baseline="0" dirty="0">
                <a:solidFill>
                  <a:srgbClr val="FF0000"/>
                </a:solidFill>
              </a:rPr>
              <a:t>~ 45%</a:t>
            </a:r>
            <a:r>
              <a:rPr lang="en-US" altLang="en-US" sz="2000" baseline="0" dirty="0">
                <a:solidFill>
                  <a:srgbClr val="000000"/>
                </a:solidFill>
              </a:rPr>
              <a:t> radius is H</a:t>
            </a:r>
            <a:r>
              <a:rPr lang="en-US" altLang="en-US" sz="2000" dirty="0">
                <a:solidFill>
                  <a:srgbClr val="000000"/>
                </a:solidFill>
              </a:rPr>
              <a:t>2</a:t>
            </a:r>
            <a:r>
              <a:rPr lang="en-US" altLang="en-US" sz="2000" baseline="0" dirty="0">
                <a:solidFill>
                  <a:srgbClr val="000000"/>
                </a:solidFill>
              </a:rPr>
              <a:t> + He</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Jovian type 2	“</a:t>
            </a:r>
            <a:r>
              <a:rPr lang="en-US" altLang="ja-JP" sz="2000" baseline="0" dirty="0">
                <a:solidFill>
                  <a:srgbClr val="FF0000"/>
                </a:solidFill>
              </a:rPr>
              <a:t>Ice</a:t>
            </a:r>
            <a:r>
              <a:rPr lang="en-US" altLang="ja-JP" sz="2000" baseline="0" dirty="0">
                <a:solidFill>
                  <a:srgbClr val="000000"/>
                </a:solidFill>
              </a:rPr>
              <a:t> Giants”</a:t>
            </a:r>
          </a:p>
          <a:p>
            <a:pPr eaLnBrk="1" hangingPunct="1">
              <a:spcBef>
                <a:spcPct val="0"/>
              </a:spcBef>
              <a:buFontTx/>
              <a:buNone/>
            </a:pPr>
            <a:r>
              <a:rPr lang="en-US" altLang="en-US" sz="2000" baseline="0" dirty="0">
                <a:solidFill>
                  <a:srgbClr val="000000"/>
                </a:solidFill>
              </a:rPr>
              <a:t>			Uranus		atm ~ 15% radius is H</a:t>
            </a:r>
            <a:r>
              <a:rPr lang="en-US" altLang="en-US" sz="2000" dirty="0">
                <a:solidFill>
                  <a:srgbClr val="000000"/>
                </a:solidFill>
              </a:rPr>
              <a:t>2</a:t>
            </a:r>
            <a:r>
              <a:rPr lang="en-US" altLang="en-US" sz="2000" baseline="0" dirty="0">
                <a:solidFill>
                  <a:srgbClr val="000000"/>
                </a:solidFill>
              </a:rPr>
              <a:t> + He + CH</a:t>
            </a:r>
            <a:r>
              <a:rPr lang="en-US" altLang="en-US" sz="2000" dirty="0">
                <a:solidFill>
                  <a:srgbClr val="000000"/>
                </a:solidFill>
              </a:rPr>
              <a:t>4</a:t>
            </a:r>
          </a:p>
          <a:p>
            <a:pPr eaLnBrk="1" hangingPunct="1">
              <a:spcBef>
                <a:spcPct val="0"/>
              </a:spcBef>
              <a:buFontTx/>
              <a:buNone/>
            </a:pPr>
            <a:r>
              <a:rPr lang="en-US" altLang="en-US" sz="2000" baseline="0" dirty="0">
                <a:solidFill>
                  <a:srgbClr val="000000"/>
                </a:solidFill>
              </a:rPr>
              <a:t>			Neptune		atm ~ 15% radius is H</a:t>
            </a:r>
            <a:r>
              <a:rPr lang="en-US" altLang="en-US" sz="2000" dirty="0">
                <a:solidFill>
                  <a:srgbClr val="000000"/>
                </a:solidFill>
              </a:rPr>
              <a:t>2</a:t>
            </a:r>
            <a:r>
              <a:rPr lang="en-US" altLang="en-US" sz="2000" baseline="0" dirty="0">
                <a:solidFill>
                  <a:srgbClr val="000000"/>
                </a:solidFill>
              </a:rPr>
              <a:t> + He + CH</a:t>
            </a:r>
            <a:r>
              <a:rPr lang="en-US" altLang="en-US" sz="2000" dirty="0">
                <a:solidFill>
                  <a:srgbClr val="000000"/>
                </a:solidFill>
              </a:rPr>
              <a:t>4</a:t>
            </a:r>
            <a:endParaRPr lang="en-US" altLang="en-US" sz="2000" baseline="0" dirty="0">
              <a:solidFill>
                <a:srgbClr val="000000"/>
              </a:solidFill>
            </a:endParaRPr>
          </a:p>
        </p:txBody>
      </p:sp>
      <p:pic>
        <p:nvPicPr>
          <p:cNvPr id="97283" name="Picture 4" descr="AACHCVS0">
            <a:extLst>
              <a:ext uri="{FF2B5EF4-FFF2-40B4-BE49-F238E27FC236}">
                <a16:creationId xmlns:a16="http://schemas.microsoft.com/office/drawing/2014/main" id="{CF5D447A-A620-A3A0-F6A1-5139D4BE1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182938"/>
            <a:ext cx="8991600"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54C8B27-B1A6-AF67-0DD3-071F814452F3}"/>
              </a:ext>
            </a:extLst>
          </p:cNvPr>
          <p:cNvSpPr txBox="1">
            <a:spLocks noChangeArrowheads="1"/>
          </p:cNvSpPr>
          <p:nvPr/>
        </p:nvSpPr>
        <p:spPr bwMode="auto">
          <a:xfrm>
            <a:off x="4495800" y="3556000"/>
            <a:ext cx="7826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aseline="0">
                <a:solidFill>
                  <a:srgbClr val="FFFF00"/>
                </a:solidFill>
              </a:rPr>
              <a:t>Super</a:t>
            </a:r>
          </a:p>
          <a:p>
            <a:pPr algn="ctr" eaLnBrk="1" hangingPunct="1">
              <a:spcBef>
                <a:spcPct val="0"/>
              </a:spcBef>
              <a:buFontTx/>
              <a:buNone/>
            </a:pPr>
            <a:r>
              <a:rPr lang="en-US" altLang="en-US" sz="2000" baseline="0">
                <a:solidFill>
                  <a:srgbClr val="FFFF00"/>
                </a:solidFill>
              </a:rPr>
              <a:t>Soup</a:t>
            </a:r>
          </a:p>
          <a:p>
            <a:pPr algn="ctr" eaLnBrk="1" hangingPunct="1">
              <a:spcBef>
                <a:spcPct val="0"/>
              </a:spcBef>
              <a:buFontTx/>
              <a:buNone/>
            </a:pPr>
            <a:r>
              <a:rPr lang="en-US" altLang="en-US" sz="2000" baseline="0">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3651">
                                            <p:txEl>
                                              <p:pRg st="0" end="0"/>
                                            </p:txEl>
                                          </p:spTgt>
                                        </p:tgtEl>
                                        <p:attrNameLst>
                                          <p:attrName>style.visibility</p:attrName>
                                        </p:attrNameLst>
                                      </p:cBhvr>
                                      <p:to>
                                        <p:strVal val="visible"/>
                                      </p:to>
                                    </p:set>
                                    <p:animEffect transition="in" filter="fade">
                                      <p:cBhvr>
                                        <p:cTn id="7" dur="1000"/>
                                        <p:tgtEl>
                                          <p:spTgt spid="28365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3651">
                                            <p:txEl>
                                              <p:pRg st="1" end="1"/>
                                            </p:txEl>
                                          </p:spTgt>
                                        </p:tgtEl>
                                        <p:attrNameLst>
                                          <p:attrName>style.visibility</p:attrName>
                                        </p:attrNameLst>
                                      </p:cBhvr>
                                      <p:to>
                                        <p:strVal val="visible"/>
                                      </p:to>
                                    </p:set>
                                    <p:animEffect transition="in" filter="fade">
                                      <p:cBhvr>
                                        <p:cTn id="10" dur="1000"/>
                                        <p:tgtEl>
                                          <p:spTgt spid="28365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83651">
                                            <p:txEl>
                                              <p:pRg st="2" end="2"/>
                                            </p:txEl>
                                          </p:spTgt>
                                        </p:tgtEl>
                                        <p:attrNameLst>
                                          <p:attrName>style.visibility</p:attrName>
                                        </p:attrNameLst>
                                      </p:cBhvr>
                                      <p:to>
                                        <p:strVal val="visible"/>
                                      </p:to>
                                    </p:set>
                                    <p:animEffect transition="in" filter="fade">
                                      <p:cBhvr>
                                        <p:cTn id="13" dur="1000"/>
                                        <p:tgtEl>
                                          <p:spTgt spid="283651">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83651">
                                            <p:txEl>
                                              <p:pRg st="4" end="4"/>
                                            </p:txEl>
                                          </p:spTgt>
                                        </p:tgtEl>
                                        <p:attrNameLst>
                                          <p:attrName>style.visibility</p:attrName>
                                        </p:attrNameLst>
                                      </p:cBhvr>
                                      <p:to>
                                        <p:strVal val="visible"/>
                                      </p:to>
                                    </p:set>
                                    <p:animEffect transition="in" filter="fade">
                                      <p:cBhvr>
                                        <p:cTn id="18" dur="1000"/>
                                        <p:tgtEl>
                                          <p:spTgt spid="283651">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83651">
                                            <p:txEl>
                                              <p:pRg st="5" end="5"/>
                                            </p:txEl>
                                          </p:spTgt>
                                        </p:tgtEl>
                                        <p:attrNameLst>
                                          <p:attrName>style.visibility</p:attrName>
                                        </p:attrNameLst>
                                      </p:cBhvr>
                                      <p:to>
                                        <p:strVal val="visible"/>
                                      </p:to>
                                    </p:set>
                                    <p:animEffect transition="in" filter="fade">
                                      <p:cBhvr>
                                        <p:cTn id="21" dur="1000"/>
                                        <p:tgtEl>
                                          <p:spTgt spid="283651">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83651">
                                            <p:txEl>
                                              <p:pRg st="6" end="6"/>
                                            </p:txEl>
                                          </p:spTgt>
                                        </p:tgtEl>
                                        <p:attrNameLst>
                                          <p:attrName>style.visibility</p:attrName>
                                        </p:attrNameLst>
                                      </p:cBhvr>
                                      <p:to>
                                        <p:strVal val="visible"/>
                                      </p:to>
                                    </p:set>
                                    <p:animEffect transition="in" filter="fade">
                                      <p:cBhvr>
                                        <p:cTn id="24" dur="1000"/>
                                        <p:tgtEl>
                                          <p:spTgt spid="283651">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8F0C1F51-03FA-D3FE-7C37-3C181044CB2C}"/>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Jovian Interiors: </a:t>
            </a:r>
            <a:r>
              <a:rPr lang="en-US" altLang="en-US" b="1">
                <a:solidFill>
                  <a:srgbClr val="FF0000"/>
                </a:solidFill>
                <a:ea typeface="ＭＳ Ｐゴシック" panose="020B0600070205080204" pitchFamily="34" charset="-128"/>
              </a:rPr>
              <a:t>H</a:t>
            </a:r>
          </a:p>
        </p:txBody>
      </p:sp>
      <p:sp>
        <p:nvSpPr>
          <p:cNvPr id="285699" name="Text Box 3">
            <a:extLst>
              <a:ext uri="{FF2B5EF4-FFF2-40B4-BE49-F238E27FC236}">
                <a16:creationId xmlns:a16="http://schemas.microsoft.com/office/drawing/2014/main" id="{F528E983-9519-F473-A122-5BB8E276A01D}"/>
              </a:ext>
            </a:extLst>
          </p:cNvPr>
          <p:cNvSpPr txBox="1">
            <a:spLocks noChangeArrowheads="1"/>
          </p:cNvSpPr>
          <p:nvPr/>
        </p:nvSpPr>
        <p:spPr bwMode="auto">
          <a:xfrm>
            <a:off x="533400" y="990600"/>
            <a:ext cx="7845417"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hydrogen behavior</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temp range:  50-150K at tropopause to 8000-20000K at center</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pressure range:  0 bar to 20-80 Mbar at center</a:t>
            </a:r>
          </a:p>
          <a:p>
            <a:pPr eaLnBrk="1" hangingPunct="1">
              <a:spcBef>
                <a:spcPct val="0"/>
              </a:spcBef>
              <a:buFontTx/>
              <a:buNone/>
            </a:pPr>
            <a:r>
              <a:rPr lang="en-US" altLang="en-US" sz="2000" baseline="0" dirty="0">
                <a:solidFill>
                  <a:srgbClr val="000000"/>
                </a:solidFill>
              </a:rPr>
              <a:t>		&lt; 1 Mbar	hydrogen is H</a:t>
            </a:r>
            <a:r>
              <a:rPr lang="en-US" altLang="en-US" sz="2000" dirty="0">
                <a:solidFill>
                  <a:srgbClr val="000000"/>
                </a:solidFill>
              </a:rPr>
              <a:t>2</a:t>
            </a:r>
            <a:r>
              <a:rPr lang="en-US" altLang="en-US" sz="2000" baseline="0" dirty="0">
                <a:solidFill>
                  <a:srgbClr val="000000"/>
                </a:solidFill>
              </a:rPr>
              <a:t> solid or liquid</a:t>
            </a:r>
          </a:p>
          <a:p>
            <a:pPr eaLnBrk="1" hangingPunct="1">
              <a:spcBef>
                <a:spcPct val="0"/>
              </a:spcBef>
              <a:buFontTx/>
              <a:buNone/>
            </a:pPr>
            <a:r>
              <a:rPr lang="en-US" altLang="en-US" sz="2000" baseline="0" dirty="0">
                <a:solidFill>
                  <a:srgbClr val="000000"/>
                </a:solidFill>
              </a:rPr>
              <a:t>		&gt; 1 Mbar	hydrogen is mixed molecular/atomic</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in </a:t>
            </a:r>
            <a:r>
              <a:rPr lang="en-US" altLang="en-US" sz="2000" baseline="0" dirty="0" err="1">
                <a:solidFill>
                  <a:srgbClr val="000000"/>
                </a:solidFill>
              </a:rPr>
              <a:t>Jovians</a:t>
            </a:r>
            <a:endParaRPr lang="en-US" altLang="en-US" sz="2000" baseline="0" dirty="0">
              <a:solidFill>
                <a:srgbClr val="000000"/>
              </a:solidFill>
            </a:endParaRP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fluid particles closely packed … molecules overlap … e</a:t>
            </a:r>
            <a:r>
              <a:rPr lang="en-US" altLang="en-US" sz="2000" baseline="30000" dirty="0">
                <a:solidFill>
                  <a:srgbClr val="000000"/>
                </a:solidFill>
              </a:rPr>
              <a:t>–</a:t>
            </a:r>
            <a:r>
              <a:rPr lang="en-US" altLang="en-US" sz="2000" baseline="0" dirty="0">
                <a:solidFill>
                  <a:srgbClr val="000000"/>
                </a:solidFill>
              </a:rPr>
              <a:t> swap</a:t>
            </a:r>
          </a:p>
          <a:p>
            <a:pPr eaLnBrk="1" hangingPunct="1">
              <a:spcBef>
                <a:spcPct val="0"/>
              </a:spcBef>
              <a:buFontTx/>
              <a:buNone/>
            </a:pPr>
            <a:r>
              <a:rPr lang="en-US" altLang="en-US" sz="2000" baseline="0" dirty="0">
                <a:solidFill>
                  <a:srgbClr val="000000"/>
                </a:solidFill>
              </a:rPr>
              <a:t>		</a:t>
            </a:r>
            <a:r>
              <a:rPr lang="en-US" altLang="en-US" sz="2000" baseline="0" dirty="0">
                <a:solidFill>
                  <a:srgbClr val="FF0000"/>
                </a:solidFill>
              </a:rPr>
              <a:t>“</a:t>
            </a:r>
            <a:r>
              <a:rPr lang="en-US" altLang="ja-JP" sz="2000" baseline="0" dirty="0">
                <a:solidFill>
                  <a:srgbClr val="FF0000"/>
                </a:solidFill>
              </a:rPr>
              <a:t>molecular metallic hydrogen”</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deeper … H</a:t>
            </a:r>
            <a:r>
              <a:rPr lang="en-US" altLang="en-US" sz="2000" dirty="0">
                <a:solidFill>
                  <a:srgbClr val="000000"/>
                </a:solidFill>
              </a:rPr>
              <a:t>2</a:t>
            </a:r>
            <a:r>
              <a:rPr lang="en-US" altLang="en-US" sz="2000" baseline="0" dirty="0">
                <a:solidFill>
                  <a:srgbClr val="000000"/>
                </a:solidFill>
              </a:rPr>
              <a:t> dissociated … H</a:t>
            </a:r>
            <a:r>
              <a:rPr lang="en-US" altLang="en-US" sz="2000" dirty="0">
                <a:solidFill>
                  <a:srgbClr val="000000"/>
                </a:solidFill>
              </a:rPr>
              <a:t>2</a:t>
            </a:r>
            <a:r>
              <a:rPr lang="en-US" altLang="en-US" sz="2000" baseline="0" dirty="0">
                <a:solidFill>
                  <a:srgbClr val="000000"/>
                </a:solidFill>
              </a:rPr>
              <a:t> </a:t>
            </a:r>
            <a:r>
              <a:rPr lang="en-US" altLang="en-US" sz="2000" baseline="0" dirty="0">
                <a:solidFill>
                  <a:srgbClr val="000000"/>
                </a:solidFill>
                <a:sym typeface="Wingdings" pitchFamily="2" charset="2"/>
              </a:rPr>
              <a:t> 2H occurs ~0.80 R in </a:t>
            </a:r>
            <a:r>
              <a:rPr lang="en-US" altLang="en-US" sz="2000" baseline="0" dirty="0" err="1">
                <a:solidFill>
                  <a:srgbClr val="000000"/>
                </a:solidFill>
                <a:sym typeface="Wingdings" pitchFamily="2" charset="2"/>
              </a:rPr>
              <a:t>Jup</a:t>
            </a: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a:t>
            </a:r>
            <a:r>
              <a:rPr lang="en-US" altLang="en-US" sz="2000" baseline="0" dirty="0">
                <a:solidFill>
                  <a:srgbClr val="FF0000"/>
                </a:solidFill>
              </a:rPr>
              <a:t>“</a:t>
            </a:r>
            <a:r>
              <a:rPr lang="en-US" altLang="ja-JP" sz="2000" baseline="0" dirty="0">
                <a:solidFill>
                  <a:srgbClr val="FF0000"/>
                </a:solidFill>
              </a:rPr>
              <a:t>atomic metallic hydrogen”</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	convection + spin leads to magnetic fields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5699">
                                            <p:txEl>
                                              <p:pRg st="0" end="0"/>
                                            </p:txEl>
                                          </p:spTgt>
                                        </p:tgtEl>
                                        <p:attrNameLst>
                                          <p:attrName>style.visibility</p:attrName>
                                        </p:attrNameLst>
                                      </p:cBhvr>
                                      <p:to>
                                        <p:strVal val="visible"/>
                                      </p:to>
                                    </p:set>
                                    <p:animEffect transition="in" filter="fade">
                                      <p:cBhvr>
                                        <p:cTn id="7" dur="1000"/>
                                        <p:tgtEl>
                                          <p:spTgt spid="2856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5699">
                                            <p:txEl>
                                              <p:pRg st="2" end="2"/>
                                            </p:txEl>
                                          </p:spTgt>
                                        </p:tgtEl>
                                        <p:attrNameLst>
                                          <p:attrName>style.visibility</p:attrName>
                                        </p:attrNameLst>
                                      </p:cBhvr>
                                      <p:to>
                                        <p:strVal val="visible"/>
                                      </p:to>
                                    </p:set>
                                    <p:animEffect transition="in" filter="fade">
                                      <p:cBhvr>
                                        <p:cTn id="12" dur="1000"/>
                                        <p:tgtEl>
                                          <p:spTgt spid="28569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5699">
                                            <p:txEl>
                                              <p:pRg st="4" end="4"/>
                                            </p:txEl>
                                          </p:spTgt>
                                        </p:tgtEl>
                                        <p:attrNameLst>
                                          <p:attrName>style.visibility</p:attrName>
                                        </p:attrNameLst>
                                      </p:cBhvr>
                                      <p:to>
                                        <p:strVal val="visible"/>
                                      </p:to>
                                    </p:set>
                                    <p:animEffect transition="in" filter="fade">
                                      <p:cBhvr>
                                        <p:cTn id="17" dur="1000"/>
                                        <p:tgtEl>
                                          <p:spTgt spid="285699">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5699">
                                            <p:txEl>
                                              <p:pRg st="5" end="5"/>
                                            </p:txEl>
                                          </p:spTgt>
                                        </p:tgtEl>
                                        <p:attrNameLst>
                                          <p:attrName>style.visibility</p:attrName>
                                        </p:attrNameLst>
                                      </p:cBhvr>
                                      <p:to>
                                        <p:strVal val="visible"/>
                                      </p:to>
                                    </p:set>
                                    <p:animEffect transition="in" filter="fade">
                                      <p:cBhvr>
                                        <p:cTn id="20" dur="1000"/>
                                        <p:tgtEl>
                                          <p:spTgt spid="285699">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5699">
                                            <p:txEl>
                                              <p:pRg st="6" end="6"/>
                                            </p:txEl>
                                          </p:spTgt>
                                        </p:tgtEl>
                                        <p:attrNameLst>
                                          <p:attrName>style.visibility</p:attrName>
                                        </p:attrNameLst>
                                      </p:cBhvr>
                                      <p:to>
                                        <p:strVal val="visible"/>
                                      </p:to>
                                    </p:set>
                                    <p:animEffect transition="in" filter="fade">
                                      <p:cBhvr>
                                        <p:cTn id="23" dur="1000"/>
                                        <p:tgtEl>
                                          <p:spTgt spid="285699">
                                            <p:txEl>
                                              <p:pRg st="6" end="6"/>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5699">
                                            <p:txEl>
                                              <p:pRg st="8" end="8"/>
                                            </p:txEl>
                                          </p:spTgt>
                                        </p:tgtEl>
                                        <p:attrNameLst>
                                          <p:attrName>style.visibility</p:attrName>
                                        </p:attrNameLst>
                                      </p:cBhvr>
                                      <p:to>
                                        <p:strVal val="visible"/>
                                      </p:to>
                                    </p:set>
                                    <p:animEffect transition="in" filter="fade">
                                      <p:cBhvr>
                                        <p:cTn id="28" dur="1000"/>
                                        <p:tgtEl>
                                          <p:spTgt spid="285699">
                                            <p:txEl>
                                              <p:pRg st="8" end="8"/>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5699">
                                            <p:txEl>
                                              <p:pRg st="10" end="10"/>
                                            </p:txEl>
                                          </p:spTgt>
                                        </p:tgtEl>
                                        <p:attrNameLst>
                                          <p:attrName>style.visibility</p:attrName>
                                        </p:attrNameLst>
                                      </p:cBhvr>
                                      <p:to>
                                        <p:strVal val="visible"/>
                                      </p:to>
                                    </p:set>
                                    <p:animEffect transition="in" filter="fade">
                                      <p:cBhvr>
                                        <p:cTn id="33" dur="1000"/>
                                        <p:tgtEl>
                                          <p:spTgt spid="285699">
                                            <p:txEl>
                                              <p:pRg st="10" end="1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85699">
                                            <p:txEl>
                                              <p:pRg st="11" end="11"/>
                                            </p:txEl>
                                          </p:spTgt>
                                        </p:tgtEl>
                                        <p:attrNameLst>
                                          <p:attrName>style.visibility</p:attrName>
                                        </p:attrNameLst>
                                      </p:cBhvr>
                                      <p:to>
                                        <p:strVal val="visible"/>
                                      </p:to>
                                    </p:set>
                                    <p:animEffect transition="in" filter="fade">
                                      <p:cBhvr>
                                        <p:cTn id="36" dur="1000"/>
                                        <p:tgtEl>
                                          <p:spTgt spid="285699">
                                            <p:txEl>
                                              <p:pRg st="11" end="1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5699">
                                            <p:txEl>
                                              <p:pRg st="13" end="13"/>
                                            </p:txEl>
                                          </p:spTgt>
                                        </p:tgtEl>
                                        <p:attrNameLst>
                                          <p:attrName>style.visibility</p:attrName>
                                        </p:attrNameLst>
                                      </p:cBhvr>
                                      <p:to>
                                        <p:strVal val="visible"/>
                                      </p:to>
                                    </p:set>
                                    <p:animEffect transition="in" filter="fade">
                                      <p:cBhvr>
                                        <p:cTn id="41" dur="1000"/>
                                        <p:tgtEl>
                                          <p:spTgt spid="285699">
                                            <p:txEl>
                                              <p:pRg st="13" end="13"/>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5699">
                                            <p:txEl>
                                              <p:pRg st="14" end="14"/>
                                            </p:txEl>
                                          </p:spTgt>
                                        </p:tgtEl>
                                        <p:attrNameLst>
                                          <p:attrName>style.visibility</p:attrName>
                                        </p:attrNameLst>
                                      </p:cBhvr>
                                      <p:to>
                                        <p:strVal val="visible"/>
                                      </p:to>
                                    </p:set>
                                    <p:animEffect transition="in" filter="fade">
                                      <p:cBhvr>
                                        <p:cTn id="44" dur="1000"/>
                                        <p:tgtEl>
                                          <p:spTgt spid="285699">
                                            <p:txEl>
                                              <p:pRg st="14" end="14"/>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85699">
                                            <p:txEl>
                                              <p:pRg st="16" end="16"/>
                                            </p:txEl>
                                          </p:spTgt>
                                        </p:tgtEl>
                                        <p:attrNameLst>
                                          <p:attrName>style.visibility</p:attrName>
                                        </p:attrNameLst>
                                      </p:cBhvr>
                                      <p:to>
                                        <p:strVal val="visible"/>
                                      </p:to>
                                    </p:set>
                                    <p:animEffect transition="in" filter="fade">
                                      <p:cBhvr>
                                        <p:cTn id="49" dur="1000"/>
                                        <p:tgtEl>
                                          <p:spTgt spid="285699">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B7F7CBC-EC42-2B2D-540C-04CA69A5E62C}"/>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FF0000"/>
                </a:solidFill>
                <a:ea typeface="ＭＳ Ｐゴシック" panose="020B0600070205080204" pitchFamily="34" charset="-128"/>
              </a:rPr>
              <a:t>Level 1 Outline Comments</a:t>
            </a:r>
            <a:endParaRPr lang="en-US" altLang="en-US">
              <a:solidFill>
                <a:srgbClr val="FF0000"/>
              </a:solidFill>
              <a:ea typeface="ＭＳ Ｐゴシック" panose="020B0600070205080204" pitchFamily="34" charset="-128"/>
            </a:endParaRPr>
          </a:p>
        </p:txBody>
      </p:sp>
      <p:sp>
        <p:nvSpPr>
          <p:cNvPr id="2" name="TextBox 1">
            <a:extLst>
              <a:ext uri="{FF2B5EF4-FFF2-40B4-BE49-F238E27FC236}">
                <a16:creationId xmlns:a16="http://schemas.microsoft.com/office/drawing/2014/main" id="{89D6933A-A746-34C9-7A41-DEF377C35ABD}"/>
              </a:ext>
            </a:extLst>
          </p:cNvPr>
          <p:cNvSpPr txBox="1">
            <a:spLocks noChangeArrowheads="1"/>
          </p:cNvSpPr>
          <p:nvPr/>
        </p:nvSpPr>
        <p:spPr bwMode="auto">
          <a:xfrm>
            <a:off x="0" y="685800"/>
            <a:ext cx="9144000" cy="621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Font Size:	</a:t>
            </a:r>
            <a:r>
              <a:rPr kumimoji="0" lang="en-US"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FORMAT    </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r>
              <a:rPr kumimoji="0" lang="en-US" alt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documentclass</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r>
              <a:rPr kumimoji="0" lang="en-US" alt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linenumbers</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]{aastex63}</a:t>
            </a:r>
            <a:endParaRPr kumimoji="0" lang="en-US"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GOAL is 8 pages of text + 4 pages of Figures/Tables (Refs extra)</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Abstract:		data rich … include NUMBERS, specific RESULTS … “Here we find that”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Keywords</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http://</a:t>
            </a:r>
            <a:r>
              <a:rPr kumimoji="0" lang="en-US" alt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astrothesaurus.org</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/thesaurus</a:t>
            </a:r>
            <a:r>
              <a:rPr kumimoji="0" lang="en-US" alt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Astrobiology (74); Mars (1007)</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Introduction: 	sets the stage for the rest of the paper, includes key references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Motivation:	YOURS, not literature’s … </a:t>
            </a:r>
            <a:r>
              <a:rPr kumimoji="0" lang="en-US"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4-8 sentences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Sections:		need to nail down sections vs. subsections … I want to see them ALL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Results vs. Discussion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Tables/Figures:    	make these work for YOUR paper “… adapted from </a:t>
            </a:r>
            <a:r>
              <a:rPr kumimoji="0" lang="en-US" altLang="en-US" sz="18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Soandso</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et al. (2022).”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Figures --- captions should stand alone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Tables --- might be YOURS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General:        	</a:t>
            </a:r>
            <a:r>
              <a:rPr kumimoji="0" lang="en-US"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S</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un, </a:t>
            </a:r>
            <a:r>
              <a:rPr kumimoji="0" lang="en-US"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S</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olar </a:t>
            </a:r>
            <a:r>
              <a:rPr kumimoji="0" lang="en-US"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S</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ystem, </a:t>
            </a:r>
            <a:r>
              <a:rPr kumimoji="0" lang="en-US"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E</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arth, </a:t>
            </a:r>
            <a:r>
              <a:rPr kumimoji="0" lang="en-US"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oon, </a:t>
            </a:r>
            <a:r>
              <a:rPr kumimoji="0" lang="en-US"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G</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alaxy, </a:t>
            </a:r>
            <a:r>
              <a:rPr kumimoji="0" lang="en-US"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U</a:t>
            </a: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niverse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that vs. which	since vs. because	    data </a:t>
            </a:r>
            <a:r>
              <a:rPr kumimoji="0" lang="en-US"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FIX TYPOS + SPELCHEK ALWAZE !!!  (points off for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Level 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2000"/>
                                        <p:tgtEl>
                                          <p:spTgt spid="2">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20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2000"/>
                                        <p:tgtEl>
                                          <p:spTgt spid="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Effect transition="in" filter="fade">
                                      <p:cBhvr>
                                        <p:cTn id="25" dur="2000"/>
                                        <p:tgtEl>
                                          <p:spTgt spid="2">
                                            <p:txEl>
                                              <p:pRg st="7" end="7"/>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9" end="9"/>
                                            </p:txEl>
                                          </p:spTgt>
                                        </p:tgtEl>
                                        <p:attrNameLst>
                                          <p:attrName>style.visibility</p:attrName>
                                        </p:attrNameLst>
                                      </p:cBhvr>
                                      <p:to>
                                        <p:strVal val="visible"/>
                                      </p:to>
                                    </p:set>
                                    <p:animEffect transition="in" filter="fade">
                                      <p:cBhvr>
                                        <p:cTn id="30" dur="2000"/>
                                        <p:tgtEl>
                                          <p:spTgt spid="2">
                                            <p:txEl>
                                              <p:pRg st="9" end="9"/>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animEffect transition="in" filter="fade">
                                      <p:cBhvr>
                                        <p:cTn id="35" dur="2000"/>
                                        <p:tgtEl>
                                          <p:spTgt spid="2">
                                            <p:txEl>
                                              <p:pRg st="11" end="1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12" end="12"/>
                                            </p:txEl>
                                          </p:spTgt>
                                        </p:tgtEl>
                                        <p:attrNameLst>
                                          <p:attrName>style.visibility</p:attrName>
                                        </p:attrNameLst>
                                      </p:cBhvr>
                                      <p:to>
                                        <p:strVal val="visible"/>
                                      </p:to>
                                    </p:set>
                                    <p:animEffect transition="in" filter="fade">
                                      <p:cBhvr>
                                        <p:cTn id="38" dur="2000"/>
                                        <p:tgtEl>
                                          <p:spTgt spid="2">
                                            <p:txEl>
                                              <p:pRg st="12" end="1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2">
                                            <p:txEl>
                                              <p:pRg st="14" end="14"/>
                                            </p:txEl>
                                          </p:spTgt>
                                        </p:tgtEl>
                                        <p:attrNameLst>
                                          <p:attrName>style.visibility</p:attrName>
                                        </p:attrNameLst>
                                      </p:cBhvr>
                                      <p:to>
                                        <p:strVal val="visible"/>
                                      </p:to>
                                    </p:set>
                                    <p:animEffect transition="in" filter="fade">
                                      <p:cBhvr>
                                        <p:cTn id="43" dur="2000"/>
                                        <p:tgtEl>
                                          <p:spTgt spid="2">
                                            <p:txEl>
                                              <p:pRg st="14" end="1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15" end="15"/>
                                            </p:txEl>
                                          </p:spTgt>
                                        </p:tgtEl>
                                        <p:attrNameLst>
                                          <p:attrName>style.visibility</p:attrName>
                                        </p:attrNameLst>
                                      </p:cBhvr>
                                      <p:to>
                                        <p:strVal val="visible"/>
                                      </p:to>
                                    </p:set>
                                    <p:animEffect transition="in" filter="fade">
                                      <p:cBhvr>
                                        <p:cTn id="48" dur="2000"/>
                                        <p:tgtEl>
                                          <p:spTgt spid="2">
                                            <p:txEl>
                                              <p:pRg st="15" end="1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xEl>
                                              <p:pRg st="16" end="16"/>
                                            </p:txEl>
                                          </p:spTgt>
                                        </p:tgtEl>
                                        <p:attrNameLst>
                                          <p:attrName>style.visibility</p:attrName>
                                        </p:attrNameLst>
                                      </p:cBhvr>
                                      <p:to>
                                        <p:strVal val="visible"/>
                                      </p:to>
                                    </p:set>
                                    <p:animEffect transition="in" filter="fade">
                                      <p:cBhvr>
                                        <p:cTn id="53" dur="2000"/>
                                        <p:tgtEl>
                                          <p:spTgt spid="2">
                                            <p:txEl>
                                              <p:pRg st="16" end="16"/>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2">
                                            <p:txEl>
                                              <p:pRg st="18" end="18"/>
                                            </p:txEl>
                                          </p:spTgt>
                                        </p:tgtEl>
                                        <p:attrNameLst>
                                          <p:attrName>style.visibility</p:attrName>
                                        </p:attrNameLst>
                                      </p:cBhvr>
                                      <p:to>
                                        <p:strVal val="visible"/>
                                      </p:to>
                                    </p:set>
                                    <p:animEffect transition="in" filter="fade">
                                      <p:cBhvr>
                                        <p:cTn id="58" dur="2000"/>
                                        <p:tgtEl>
                                          <p:spTgt spid="2">
                                            <p:txEl>
                                              <p:pRg st="18" end="18"/>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2">
                                            <p:txEl>
                                              <p:pRg st="19" end="19"/>
                                            </p:txEl>
                                          </p:spTgt>
                                        </p:tgtEl>
                                        <p:attrNameLst>
                                          <p:attrName>style.visibility</p:attrName>
                                        </p:attrNameLst>
                                      </p:cBhvr>
                                      <p:to>
                                        <p:strVal val="visible"/>
                                      </p:to>
                                    </p:set>
                                    <p:animEffect transition="in" filter="fade">
                                      <p:cBhvr>
                                        <p:cTn id="61" dur="2000"/>
                                        <p:tgtEl>
                                          <p:spTgt spid="2">
                                            <p:txEl>
                                              <p:pRg st="19" end="19"/>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2">
                                            <p:txEl>
                                              <p:pRg st="21" end="21"/>
                                            </p:txEl>
                                          </p:spTgt>
                                        </p:tgtEl>
                                        <p:attrNameLst>
                                          <p:attrName>style.visibility</p:attrName>
                                        </p:attrNameLst>
                                      </p:cBhvr>
                                      <p:to>
                                        <p:strVal val="visible"/>
                                      </p:to>
                                    </p:set>
                                    <p:animEffect transition="in" filter="fade">
                                      <p:cBhvr>
                                        <p:cTn id="64" dur="2000"/>
                                        <p:tgtEl>
                                          <p:spTgt spid="2">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6DDDCA79-C0EF-2099-17E6-AB20B457F6A9}"/>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Jovian Interiors: </a:t>
            </a:r>
            <a:r>
              <a:rPr lang="en-US" altLang="en-US" b="1">
                <a:solidFill>
                  <a:srgbClr val="FF0000"/>
                </a:solidFill>
                <a:ea typeface="ＭＳ Ｐゴシック" panose="020B0600070205080204" pitchFamily="34" charset="-128"/>
              </a:rPr>
              <a:t>He and H</a:t>
            </a:r>
            <a:r>
              <a:rPr lang="en-US" altLang="en-US" b="1" baseline="-25000">
                <a:solidFill>
                  <a:srgbClr val="FF0000"/>
                </a:solidFill>
                <a:ea typeface="ＭＳ Ｐゴシック" panose="020B0600070205080204" pitchFamily="34" charset="-128"/>
              </a:rPr>
              <a:t>2</a:t>
            </a:r>
            <a:r>
              <a:rPr lang="en-US" altLang="en-US" b="1">
                <a:solidFill>
                  <a:srgbClr val="FF0000"/>
                </a:solidFill>
                <a:ea typeface="ＭＳ Ｐゴシック" panose="020B0600070205080204" pitchFamily="34" charset="-128"/>
              </a:rPr>
              <a:t>O</a:t>
            </a:r>
          </a:p>
        </p:txBody>
      </p:sp>
      <p:sp>
        <p:nvSpPr>
          <p:cNvPr id="292867" name="Text Box 3">
            <a:extLst>
              <a:ext uri="{FF2B5EF4-FFF2-40B4-BE49-F238E27FC236}">
                <a16:creationId xmlns:a16="http://schemas.microsoft.com/office/drawing/2014/main" id="{9E4BA7F8-9B7D-3B07-2D11-586B72A09897}"/>
              </a:ext>
            </a:extLst>
          </p:cNvPr>
          <p:cNvSpPr txBox="1">
            <a:spLocks noChangeArrowheads="1"/>
          </p:cNvSpPr>
          <p:nvPr/>
        </p:nvSpPr>
        <p:spPr bwMode="auto">
          <a:xfrm>
            <a:off x="838200" y="1279525"/>
            <a:ext cx="72612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000000"/>
                </a:solidFill>
              </a:rPr>
              <a:t>helium behavior</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	temp and pressure never high enough to go to metallic form</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	</a:t>
            </a:r>
            <a:r>
              <a:rPr lang="en-US" altLang="en-US" sz="2000" baseline="0">
                <a:solidFill>
                  <a:srgbClr val="FF0000"/>
                </a:solidFill>
              </a:rPr>
              <a:t>He not fully mixed in Jupiter and Saturn</a:t>
            </a:r>
          </a:p>
          <a:p>
            <a:pPr eaLnBrk="1" hangingPunct="1">
              <a:spcBef>
                <a:spcPct val="0"/>
              </a:spcBef>
              <a:buFontTx/>
              <a:buNone/>
            </a:pPr>
            <a:r>
              <a:rPr lang="en-US" altLang="en-US" sz="2000" baseline="0">
                <a:solidFill>
                  <a:srgbClr val="000000"/>
                </a:solidFill>
              </a:rPr>
              <a:t>		Saturn has lower temp/pressure than Jupiter, </a:t>
            </a:r>
          </a:p>
          <a:p>
            <a:pPr eaLnBrk="1" hangingPunct="1">
              <a:spcBef>
                <a:spcPct val="0"/>
              </a:spcBef>
              <a:buFontTx/>
              <a:buNone/>
            </a:pPr>
            <a:r>
              <a:rPr lang="en-US" altLang="en-US" sz="2000" baseline="0">
                <a:solidFill>
                  <a:srgbClr val="000000"/>
                </a:solidFill>
              </a:rPr>
              <a:t>			so even less mixed</a:t>
            </a:r>
          </a:p>
          <a:p>
            <a:pPr eaLnBrk="1" hangingPunct="1">
              <a:spcBef>
                <a:spcPct val="0"/>
              </a:spcBef>
              <a:buFontTx/>
              <a:buNone/>
            </a:pPr>
            <a:endParaRPr lang="en-US" altLang="en-US" sz="2000" baseline="0">
              <a:solidFill>
                <a:srgbClr val="000000"/>
              </a:solidFill>
            </a:endParaRPr>
          </a:p>
          <a:p>
            <a:pPr eaLnBrk="1" hangingPunct="1">
              <a:spcBef>
                <a:spcPct val="0"/>
              </a:spcBef>
              <a:buFontTx/>
              <a:buNone/>
            </a:pPr>
            <a:r>
              <a:rPr lang="en-US" altLang="en-US" sz="2000" baseline="0">
                <a:solidFill>
                  <a:srgbClr val="000000"/>
                </a:solidFill>
              </a:rPr>
              <a:t>water behavior</a:t>
            </a:r>
          </a:p>
          <a:p>
            <a:pPr eaLnBrk="1" hangingPunct="1">
              <a:spcBef>
                <a:spcPct val="0"/>
              </a:spcBef>
              <a:buFontTx/>
              <a:buNone/>
            </a:pPr>
            <a:endParaRPr lang="en-US" altLang="en-US" sz="2000" baseline="0">
              <a:solidFill>
                <a:srgbClr val="000000"/>
              </a:solidFill>
              <a:sym typeface="Wingdings" pitchFamily="2" charset="2"/>
            </a:endParaRPr>
          </a:p>
          <a:p>
            <a:pPr eaLnBrk="1" hangingPunct="1">
              <a:spcBef>
                <a:spcPct val="0"/>
              </a:spcBef>
              <a:buFontTx/>
              <a:buNone/>
            </a:pPr>
            <a:r>
              <a:rPr lang="en-US" altLang="en-US" sz="2000" baseline="0">
                <a:solidFill>
                  <a:srgbClr val="000000"/>
                </a:solidFill>
                <a:sym typeface="Wingdings" pitchFamily="2" charset="2"/>
              </a:rPr>
              <a:t>	</a:t>
            </a:r>
            <a:r>
              <a:rPr lang="en-US" altLang="en-US" sz="2000" baseline="0">
                <a:solidFill>
                  <a:srgbClr val="FF0000"/>
                </a:solidFill>
                <a:sym typeface="Wingdings" pitchFamily="2" charset="2"/>
              </a:rPr>
              <a:t>17 different crystalline forms (P,T) conditions</a:t>
            </a:r>
          </a:p>
          <a:p>
            <a:pPr eaLnBrk="1" hangingPunct="1">
              <a:spcBef>
                <a:spcPct val="0"/>
              </a:spcBef>
              <a:buFontTx/>
              <a:buNone/>
            </a:pPr>
            <a:endParaRPr lang="en-US" altLang="en-US" sz="2000" baseline="0">
              <a:solidFill>
                <a:srgbClr val="FF0000"/>
              </a:solidFill>
              <a:sym typeface="Wingdings" pitchFamily="2" charset="2"/>
            </a:endParaRPr>
          </a:p>
          <a:p>
            <a:pPr eaLnBrk="1" hangingPunct="1">
              <a:spcBef>
                <a:spcPct val="0"/>
              </a:spcBef>
              <a:buFontTx/>
              <a:buNone/>
            </a:pPr>
            <a:r>
              <a:rPr lang="en-US" altLang="en-US" sz="2000" baseline="0">
                <a:solidFill>
                  <a:srgbClr val="000000"/>
                </a:solidFill>
                <a:sym typeface="Wingdings" pitchFamily="2" charset="2"/>
              </a:rPr>
              <a:t>	mixtures with trace molecules … conductive fluid</a:t>
            </a:r>
          </a:p>
          <a:p>
            <a:pPr eaLnBrk="1" hangingPunct="1">
              <a:spcBef>
                <a:spcPct val="0"/>
              </a:spcBef>
              <a:buFontTx/>
              <a:buNone/>
            </a:pPr>
            <a:r>
              <a:rPr lang="en-US" altLang="en-US" sz="2000" baseline="0">
                <a:solidFill>
                  <a:srgbClr val="000000"/>
                </a:solidFill>
                <a:sym typeface="Wingdings" pitchFamily="2" charset="2"/>
              </a:rPr>
              <a:t>		explains magnetic fields of Neptune and Uranus</a:t>
            </a:r>
          </a:p>
          <a:p>
            <a:pPr eaLnBrk="1" hangingPunct="1">
              <a:spcBef>
                <a:spcPct val="0"/>
              </a:spcBef>
              <a:buFontTx/>
              <a:buNone/>
            </a:pPr>
            <a:endParaRPr lang="en-US" altLang="en-US" sz="2000" baseline="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2867">
                                            <p:txEl>
                                              <p:pRg st="0" end="0"/>
                                            </p:txEl>
                                          </p:spTgt>
                                        </p:tgtEl>
                                        <p:attrNameLst>
                                          <p:attrName>style.visibility</p:attrName>
                                        </p:attrNameLst>
                                      </p:cBhvr>
                                      <p:to>
                                        <p:strVal val="visible"/>
                                      </p:to>
                                    </p:set>
                                    <p:animEffect transition="in" filter="fade">
                                      <p:cBhvr>
                                        <p:cTn id="7" dur="1000"/>
                                        <p:tgtEl>
                                          <p:spTgt spid="2928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2867">
                                            <p:txEl>
                                              <p:pRg st="2" end="2"/>
                                            </p:txEl>
                                          </p:spTgt>
                                        </p:tgtEl>
                                        <p:attrNameLst>
                                          <p:attrName>style.visibility</p:attrName>
                                        </p:attrNameLst>
                                      </p:cBhvr>
                                      <p:to>
                                        <p:strVal val="visible"/>
                                      </p:to>
                                    </p:set>
                                    <p:animEffect transition="in" filter="fade">
                                      <p:cBhvr>
                                        <p:cTn id="12" dur="1000"/>
                                        <p:tgtEl>
                                          <p:spTgt spid="29286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2867">
                                            <p:txEl>
                                              <p:pRg st="4" end="4"/>
                                            </p:txEl>
                                          </p:spTgt>
                                        </p:tgtEl>
                                        <p:attrNameLst>
                                          <p:attrName>style.visibility</p:attrName>
                                        </p:attrNameLst>
                                      </p:cBhvr>
                                      <p:to>
                                        <p:strVal val="visible"/>
                                      </p:to>
                                    </p:set>
                                    <p:animEffect transition="in" filter="fade">
                                      <p:cBhvr>
                                        <p:cTn id="17" dur="1000"/>
                                        <p:tgtEl>
                                          <p:spTgt spid="29286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2867">
                                            <p:txEl>
                                              <p:pRg st="5" end="5"/>
                                            </p:txEl>
                                          </p:spTgt>
                                        </p:tgtEl>
                                        <p:attrNameLst>
                                          <p:attrName>style.visibility</p:attrName>
                                        </p:attrNameLst>
                                      </p:cBhvr>
                                      <p:to>
                                        <p:strVal val="visible"/>
                                      </p:to>
                                    </p:set>
                                    <p:animEffect transition="in" filter="fade">
                                      <p:cBhvr>
                                        <p:cTn id="22" dur="1000"/>
                                        <p:tgtEl>
                                          <p:spTgt spid="29286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2867">
                                            <p:txEl>
                                              <p:pRg st="6" end="6"/>
                                            </p:txEl>
                                          </p:spTgt>
                                        </p:tgtEl>
                                        <p:attrNameLst>
                                          <p:attrName>style.visibility</p:attrName>
                                        </p:attrNameLst>
                                      </p:cBhvr>
                                      <p:to>
                                        <p:strVal val="visible"/>
                                      </p:to>
                                    </p:set>
                                    <p:animEffect transition="in" filter="fade">
                                      <p:cBhvr>
                                        <p:cTn id="27" dur="1000"/>
                                        <p:tgtEl>
                                          <p:spTgt spid="292867">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2867">
                                            <p:txEl>
                                              <p:pRg st="8" end="8"/>
                                            </p:txEl>
                                          </p:spTgt>
                                        </p:tgtEl>
                                        <p:attrNameLst>
                                          <p:attrName>style.visibility</p:attrName>
                                        </p:attrNameLst>
                                      </p:cBhvr>
                                      <p:to>
                                        <p:strVal val="visible"/>
                                      </p:to>
                                    </p:set>
                                    <p:animEffect transition="in" filter="fade">
                                      <p:cBhvr>
                                        <p:cTn id="32" dur="1000"/>
                                        <p:tgtEl>
                                          <p:spTgt spid="292867">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2867">
                                            <p:txEl>
                                              <p:pRg st="10" end="10"/>
                                            </p:txEl>
                                          </p:spTgt>
                                        </p:tgtEl>
                                        <p:attrNameLst>
                                          <p:attrName>style.visibility</p:attrName>
                                        </p:attrNameLst>
                                      </p:cBhvr>
                                      <p:to>
                                        <p:strVal val="visible"/>
                                      </p:to>
                                    </p:set>
                                    <p:animEffect transition="in" filter="fade">
                                      <p:cBhvr>
                                        <p:cTn id="37" dur="1000"/>
                                        <p:tgtEl>
                                          <p:spTgt spid="292867">
                                            <p:txEl>
                                              <p:pRg st="10" end="1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2867">
                                            <p:txEl>
                                              <p:pRg st="12" end="12"/>
                                            </p:txEl>
                                          </p:spTgt>
                                        </p:tgtEl>
                                        <p:attrNameLst>
                                          <p:attrName>style.visibility</p:attrName>
                                        </p:attrNameLst>
                                      </p:cBhvr>
                                      <p:to>
                                        <p:strVal val="visible"/>
                                      </p:to>
                                    </p:set>
                                    <p:animEffect transition="in" filter="fade">
                                      <p:cBhvr>
                                        <p:cTn id="42" dur="1000"/>
                                        <p:tgtEl>
                                          <p:spTgt spid="292867">
                                            <p:txEl>
                                              <p:pRg st="12" end="1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2867">
                                            <p:txEl>
                                              <p:pRg st="13" end="13"/>
                                            </p:txEl>
                                          </p:spTgt>
                                        </p:tgtEl>
                                        <p:attrNameLst>
                                          <p:attrName>style.visibility</p:attrName>
                                        </p:attrNameLst>
                                      </p:cBhvr>
                                      <p:to>
                                        <p:strVal val="visible"/>
                                      </p:to>
                                    </p:set>
                                    <p:animEffect transition="in" filter="fade">
                                      <p:cBhvr>
                                        <p:cTn id="47" dur="1000"/>
                                        <p:tgtEl>
                                          <p:spTgt spid="29286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B603D567-7915-6188-CB7A-550BC02A237D}"/>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Jupiter + Saturn Interiors</a:t>
            </a:r>
          </a:p>
        </p:txBody>
      </p:sp>
      <p:pic>
        <p:nvPicPr>
          <p:cNvPr id="103427" name="Picture 6">
            <a:hlinkClick r:id="rId3"/>
            <a:extLst>
              <a:ext uri="{FF2B5EF4-FFF2-40B4-BE49-F238E27FC236}">
                <a16:creationId xmlns:a16="http://schemas.microsoft.com/office/drawing/2014/main" id="{7BBC5B4E-A640-50D8-3747-6AFACCD61D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19200"/>
            <a:ext cx="66802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A5DCC00-B728-E568-1BC5-431DF7625962}"/>
              </a:ext>
            </a:extLst>
          </p:cNvPr>
          <p:cNvSpPr txBox="1">
            <a:spLocks noChangeArrowheads="1"/>
          </p:cNvSpPr>
          <p:nvPr/>
        </p:nvSpPr>
        <p:spPr bwMode="auto">
          <a:xfrm>
            <a:off x="7162800" y="2139950"/>
            <a:ext cx="19050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000" i="1" baseline="0">
                <a:solidFill>
                  <a:srgbClr val="FFFF00"/>
                </a:solidFill>
              </a:rPr>
              <a:t>gravitational</a:t>
            </a:r>
          </a:p>
          <a:p>
            <a:pPr algn="ctr">
              <a:spcBef>
                <a:spcPct val="0"/>
              </a:spcBef>
              <a:buFontTx/>
              <a:buNone/>
            </a:pPr>
            <a:r>
              <a:rPr lang="en-US" altLang="en-US" sz="2000" i="1" baseline="0">
                <a:solidFill>
                  <a:srgbClr val="FFFF00"/>
                </a:solidFill>
              </a:rPr>
              <a:t>instability</a:t>
            </a:r>
          </a:p>
          <a:p>
            <a:pPr algn="ctr">
              <a:spcBef>
                <a:spcPct val="0"/>
              </a:spcBef>
              <a:buFontTx/>
              <a:buNone/>
            </a:pPr>
            <a:endParaRPr lang="en-US" altLang="en-US" sz="2000" i="1" baseline="0">
              <a:solidFill>
                <a:srgbClr val="FFFF00"/>
              </a:solidFill>
            </a:endParaRPr>
          </a:p>
          <a:p>
            <a:pPr algn="ctr">
              <a:spcBef>
                <a:spcPct val="0"/>
              </a:spcBef>
              <a:buFontTx/>
              <a:buNone/>
            </a:pPr>
            <a:endParaRPr lang="en-US" altLang="en-US" sz="2000" i="1" baseline="0">
              <a:solidFill>
                <a:srgbClr val="FFFF00"/>
              </a:solidFill>
            </a:endParaRPr>
          </a:p>
          <a:p>
            <a:pPr algn="ctr">
              <a:spcBef>
                <a:spcPct val="0"/>
              </a:spcBef>
              <a:buFontTx/>
              <a:buNone/>
            </a:pPr>
            <a:endParaRPr lang="en-US" altLang="en-US" sz="2000" i="1" baseline="0">
              <a:solidFill>
                <a:srgbClr val="FFFF00"/>
              </a:solidFill>
            </a:endParaRPr>
          </a:p>
          <a:p>
            <a:pPr algn="ctr">
              <a:spcBef>
                <a:spcPct val="0"/>
              </a:spcBef>
              <a:buFontTx/>
              <a:buNone/>
            </a:pPr>
            <a:endParaRPr lang="en-US" altLang="en-US" sz="2000" i="1" baseline="0">
              <a:solidFill>
                <a:srgbClr val="FFFF00"/>
              </a:solidFill>
            </a:endParaRPr>
          </a:p>
          <a:p>
            <a:pPr algn="ctr">
              <a:spcBef>
                <a:spcPct val="0"/>
              </a:spcBef>
              <a:buFontTx/>
              <a:buNone/>
            </a:pPr>
            <a:endParaRPr lang="en-US" altLang="en-US" sz="2000" i="1" baseline="0">
              <a:solidFill>
                <a:srgbClr val="FFFF00"/>
              </a:solidFill>
            </a:endParaRPr>
          </a:p>
          <a:p>
            <a:pPr algn="ctr">
              <a:spcBef>
                <a:spcPct val="0"/>
              </a:spcBef>
              <a:buFontTx/>
              <a:buNone/>
            </a:pPr>
            <a:endParaRPr lang="en-US" altLang="en-US" sz="2000" i="1" baseline="0">
              <a:solidFill>
                <a:srgbClr val="FFFF00"/>
              </a:solidFill>
            </a:endParaRPr>
          </a:p>
          <a:p>
            <a:pPr algn="ctr">
              <a:spcBef>
                <a:spcPct val="0"/>
              </a:spcBef>
              <a:buFontTx/>
              <a:buNone/>
            </a:pPr>
            <a:r>
              <a:rPr lang="en-US" altLang="en-US" sz="2000" i="1" baseline="0">
                <a:solidFill>
                  <a:srgbClr val="FFFF00"/>
                </a:solidFill>
              </a:rPr>
              <a:t>core</a:t>
            </a:r>
          </a:p>
          <a:p>
            <a:pPr algn="ctr">
              <a:spcBef>
                <a:spcPct val="0"/>
              </a:spcBef>
              <a:buFontTx/>
              <a:buNone/>
            </a:pPr>
            <a:r>
              <a:rPr lang="en-US" altLang="en-US" sz="2000" i="1" baseline="0">
                <a:solidFill>
                  <a:srgbClr val="FFFF00"/>
                </a:solidFill>
              </a:rPr>
              <a:t>accretion</a:t>
            </a:r>
            <a:endParaRPr lang="en-US" altLang="en-US" sz="2000" baseline="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49C7C50-9E0F-F86F-5D45-A22F6BC0F28F}"/>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bg1"/>
                </a:solidFill>
                <a:ea typeface="ＭＳ Ｐゴシック" panose="020B0600070205080204" pitchFamily="34" charset="-128"/>
              </a:rPr>
              <a:t>Jupiter Interior</a:t>
            </a:r>
          </a:p>
        </p:txBody>
      </p:sp>
      <p:pic>
        <p:nvPicPr>
          <p:cNvPr id="105475" name="Picture 5" descr="jupiter">
            <a:extLst>
              <a:ext uri="{FF2B5EF4-FFF2-40B4-BE49-F238E27FC236}">
                <a16:creationId xmlns:a16="http://schemas.microsoft.com/office/drawing/2014/main" id="{C3BAE4C0-21C9-5BC4-9041-F38DAAD35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914400"/>
            <a:ext cx="60261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743CB5C-C291-5D1E-FA6B-5133E5AC7556}"/>
              </a:ext>
            </a:extLst>
          </p:cNvPr>
          <p:cNvSpPr txBox="1">
            <a:spLocks noChangeArrowheads="1"/>
          </p:cNvSpPr>
          <p:nvPr/>
        </p:nvSpPr>
        <p:spPr bwMode="auto">
          <a:xfrm>
            <a:off x="152400" y="1035050"/>
            <a:ext cx="24384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000" i="1" baseline="0">
                <a:solidFill>
                  <a:srgbClr val="FFFF00"/>
                </a:solidFill>
              </a:rPr>
              <a:t>Galileo probe</a:t>
            </a:r>
          </a:p>
          <a:p>
            <a:pPr algn="ctr">
              <a:spcBef>
                <a:spcPct val="0"/>
              </a:spcBef>
              <a:buFontTx/>
              <a:buNone/>
            </a:pPr>
            <a:endParaRPr lang="en-US" altLang="en-US" sz="2000" baseline="0">
              <a:solidFill>
                <a:srgbClr val="FFFF00"/>
              </a:solidFill>
            </a:endParaRPr>
          </a:p>
          <a:p>
            <a:pPr algn="ctr">
              <a:spcBef>
                <a:spcPct val="0"/>
              </a:spcBef>
              <a:buFontTx/>
              <a:buNone/>
            </a:pPr>
            <a:endParaRPr lang="en-US" altLang="en-US" sz="2000" baseline="0">
              <a:solidFill>
                <a:srgbClr val="FFFF00"/>
              </a:solidFill>
            </a:endParaRPr>
          </a:p>
          <a:p>
            <a:pPr algn="ctr">
              <a:spcBef>
                <a:spcPct val="0"/>
              </a:spcBef>
              <a:buFontTx/>
              <a:buNone/>
            </a:pPr>
            <a:r>
              <a:rPr lang="en-US" altLang="en-US" sz="2000" baseline="0">
                <a:solidFill>
                  <a:srgbClr val="FFFF00"/>
                </a:solidFill>
              </a:rPr>
              <a:t>lasted 57 minutes</a:t>
            </a:r>
          </a:p>
          <a:p>
            <a:pPr algn="ctr">
              <a:spcBef>
                <a:spcPct val="0"/>
              </a:spcBef>
              <a:buFontTx/>
              <a:buNone/>
            </a:pPr>
            <a:r>
              <a:rPr lang="en-US" altLang="en-US" sz="2000" baseline="0">
                <a:solidFill>
                  <a:srgbClr val="FFFF00"/>
                </a:solidFill>
              </a:rPr>
              <a:t>156 km deep</a:t>
            </a:r>
          </a:p>
          <a:p>
            <a:pPr algn="ctr">
              <a:spcBef>
                <a:spcPct val="0"/>
              </a:spcBef>
              <a:buFontTx/>
              <a:buNone/>
            </a:pPr>
            <a:r>
              <a:rPr lang="en-US" altLang="en-US" sz="2000" baseline="0">
                <a:solidFill>
                  <a:srgbClr val="FFFF00"/>
                </a:solidFill>
              </a:rPr>
              <a:t>reached P = 24 bars </a:t>
            </a:r>
          </a:p>
          <a:p>
            <a:pPr algn="ctr">
              <a:spcBef>
                <a:spcPct val="0"/>
              </a:spcBef>
              <a:buFontTx/>
              <a:buNone/>
            </a:pPr>
            <a:endParaRPr lang="en-US" altLang="en-US" sz="2000" baseline="0">
              <a:solidFill>
                <a:srgbClr val="FFFF00"/>
              </a:solidFill>
            </a:endParaRPr>
          </a:p>
          <a:p>
            <a:pPr algn="ctr">
              <a:spcBef>
                <a:spcPct val="0"/>
              </a:spcBef>
              <a:buFontTx/>
              <a:buNone/>
            </a:pPr>
            <a:endParaRPr lang="en-US" altLang="en-US" sz="2000" baseline="0">
              <a:solidFill>
                <a:srgbClr val="FFFF00"/>
              </a:solidFill>
            </a:endParaRPr>
          </a:p>
          <a:p>
            <a:pPr algn="ctr">
              <a:spcBef>
                <a:spcPct val="0"/>
              </a:spcBef>
              <a:buFontTx/>
              <a:buNone/>
            </a:pPr>
            <a:r>
              <a:rPr lang="en-US" altLang="en-US" sz="2000" baseline="0">
                <a:solidFill>
                  <a:srgbClr val="FFFF00"/>
                </a:solidFill>
              </a:rPr>
              <a:t>higher T</a:t>
            </a:r>
          </a:p>
          <a:p>
            <a:pPr algn="ctr">
              <a:spcBef>
                <a:spcPct val="0"/>
              </a:spcBef>
              <a:buFontTx/>
              <a:buNone/>
            </a:pPr>
            <a:r>
              <a:rPr lang="en-US" altLang="en-US" sz="2000" baseline="0">
                <a:solidFill>
                  <a:srgbClr val="FFFF00"/>
                </a:solidFill>
              </a:rPr>
              <a:t>higher density</a:t>
            </a:r>
          </a:p>
          <a:p>
            <a:pPr algn="ctr">
              <a:spcBef>
                <a:spcPct val="0"/>
              </a:spcBef>
              <a:buFontTx/>
              <a:buNone/>
            </a:pPr>
            <a:r>
              <a:rPr lang="en-US" altLang="en-US" sz="2000" baseline="0">
                <a:solidFill>
                  <a:srgbClr val="FFFF00"/>
                </a:solidFill>
              </a:rPr>
              <a:t>less H</a:t>
            </a:r>
            <a:r>
              <a:rPr lang="en-US" altLang="en-US" sz="2000">
                <a:solidFill>
                  <a:srgbClr val="FFFF00"/>
                </a:solidFill>
              </a:rPr>
              <a:t>2</a:t>
            </a:r>
            <a:r>
              <a:rPr lang="en-US" altLang="en-US" sz="2000" baseline="0">
                <a:solidFill>
                  <a:srgbClr val="FFFF00"/>
                </a:solidFill>
              </a:rPr>
              <a:t>O</a:t>
            </a:r>
          </a:p>
          <a:p>
            <a:pPr algn="ctr">
              <a:spcBef>
                <a:spcPct val="0"/>
              </a:spcBef>
              <a:buFontTx/>
              <a:buNone/>
            </a:pPr>
            <a:r>
              <a:rPr lang="en-US" altLang="en-US" sz="2000" baseline="0">
                <a:solidFill>
                  <a:srgbClr val="FFFF00"/>
                </a:solidFill>
              </a:rPr>
              <a:t>less He</a:t>
            </a:r>
          </a:p>
          <a:p>
            <a:pPr algn="ctr">
              <a:spcBef>
                <a:spcPct val="0"/>
              </a:spcBef>
              <a:buFontTx/>
              <a:buNone/>
            </a:pPr>
            <a:r>
              <a:rPr lang="en-US" altLang="en-US" sz="2000" baseline="0">
                <a:solidFill>
                  <a:srgbClr val="FFFF00"/>
                </a:solidFill>
              </a:rPr>
              <a:t>1 cloud deck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68B8162E-C7AF-7B94-E19B-F57C2FEC1E12}"/>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Juno Discoveries at Jupiter</a:t>
            </a:r>
          </a:p>
        </p:txBody>
      </p:sp>
      <p:sp>
        <p:nvSpPr>
          <p:cNvPr id="3" name="TextBox 2">
            <a:extLst>
              <a:ext uri="{FF2B5EF4-FFF2-40B4-BE49-F238E27FC236}">
                <a16:creationId xmlns:a16="http://schemas.microsoft.com/office/drawing/2014/main" id="{BA8B2886-A500-C48D-18F9-02B91D34D835}"/>
              </a:ext>
            </a:extLst>
          </p:cNvPr>
          <p:cNvSpPr txBox="1">
            <a:spLocks noChangeArrowheads="1"/>
          </p:cNvSpPr>
          <p:nvPr/>
        </p:nvSpPr>
        <p:spPr bwMode="auto">
          <a:xfrm>
            <a:off x="304800" y="1295400"/>
            <a:ext cx="824155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dirty="0">
                <a:solidFill>
                  <a:srgbClr val="000000"/>
                </a:solidFill>
              </a:rPr>
              <a:t>1.  clusters of </a:t>
            </a:r>
            <a:r>
              <a:rPr lang="en-US" altLang="en-US" sz="2000" baseline="0" dirty="0">
                <a:solidFill>
                  <a:srgbClr val="FF0000"/>
                </a:solidFill>
              </a:rPr>
              <a:t>polar cyclones</a:t>
            </a:r>
          </a:p>
          <a:p>
            <a:pPr eaLnBrk="1" hangingPunct="1">
              <a:spcBef>
                <a:spcPct val="0"/>
              </a:spcBef>
              <a:buFontTx/>
              <a:buNone/>
            </a:pPr>
            <a:r>
              <a:rPr lang="en-US" altLang="en-US" sz="2000" baseline="0" dirty="0">
                <a:solidFill>
                  <a:srgbClr val="000000"/>
                </a:solidFill>
              </a:rPr>
              <a:t>          9 in north, 6 in south … don’t merge</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2.  </a:t>
            </a:r>
            <a:r>
              <a:rPr lang="en-US" altLang="en-US" sz="2000" baseline="0" dirty="0">
                <a:solidFill>
                  <a:srgbClr val="FF0000"/>
                </a:solidFill>
              </a:rPr>
              <a:t>asymmetric gravity field</a:t>
            </a:r>
          </a:p>
          <a:p>
            <a:pPr eaLnBrk="1" hangingPunct="1">
              <a:spcBef>
                <a:spcPct val="0"/>
              </a:spcBef>
              <a:buFontTx/>
              <a:buNone/>
            </a:pPr>
            <a:r>
              <a:rPr lang="en-US" altLang="en-US" sz="2000" baseline="0" dirty="0">
                <a:solidFill>
                  <a:srgbClr val="000000"/>
                </a:solidFill>
              </a:rPr>
              <a:t>          deep flows that transport mass differently in N and S hemispheres</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3.  deeply organized “</a:t>
            </a:r>
            <a:r>
              <a:rPr lang="en-US" altLang="ja-JP" sz="2000" baseline="0" dirty="0" err="1">
                <a:solidFill>
                  <a:srgbClr val="000000"/>
                </a:solidFill>
              </a:rPr>
              <a:t>jetstream</a:t>
            </a:r>
            <a:r>
              <a:rPr lang="en-US" altLang="en-US" sz="2000" baseline="0" dirty="0">
                <a:solidFill>
                  <a:srgbClr val="000000"/>
                </a:solidFill>
              </a:rPr>
              <a:t>”</a:t>
            </a:r>
            <a:r>
              <a:rPr lang="en-US" altLang="ja-JP" sz="2000" baseline="0" dirty="0">
                <a:solidFill>
                  <a:srgbClr val="000000"/>
                </a:solidFill>
              </a:rPr>
              <a:t> stripes</a:t>
            </a:r>
          </a:p>
          <a:p>
            <a:pPr eaLnBrk="1" hangingPunct="1">
              <a:spcBef>
                <a:spcPct val="0"/>
              </a:spcBef>
              <a:buFontTx/>
              <a:buNone/>
            </a:pPr>
            <a:r>
              <a:rPr lang="en-US" altLang="en-US" sz="2000" baseline="0" dirty="0">
                <a:solidFill>
                  <a:srgbClr val="000000"/>
                </a:solidFill>
              </a:rPr>
              <a:t>         </a:t>
            </a:r>
            <a:r>
              <a:rPr lang="en-US" altLang="en-US" sz="2000" baseline="0" dirty="0">
                <a:solidFill>
                  <a:srgbClr val="FF0000"/>
                </a:solidFill>
              </a:rPr>
              <a:t> belts and zones are 3000 km thick</a:t>
            </a:r>
            <a:r>
              <a:rPr lang="en-US" altLang="en-US" sz="2000" baseline="0" dirty="0">
                <a:solidFill>
                  <a:srgbClr val="000000"/>
                </a:solidFill>
              </a:rPr>
              <a:t>, include 1% of Jupiter’s mass</a:t>
            </a:r>
          </a:p>
          <a:p>
            <a:pPr eaLnBrk="1" hangingPunct="1">
              <a:spcBef>
                <a:spcPct val="0"/>
              </a:spcBef>
              <a:buFontTx/>
              <a:buNone/>
            </a:pPr>
            <a:endParaRPr lang="en-US" altLang="en-US" sz="2000" baseline="0" dirty="0">
              <a:solidFill>
                <a:srgbClr val="000000"/>
              </a:solidFill>
            </a:endParaRPr>
          </a:p>
          <a:p>
            <a:pPr eaLnBrk="1" hangingPunct="1">
              <a:spcBef>
                <a:spcPct val="0"/>
              </a:spcBef>
              <a:buFontTx/>
              <a:buNone/>
            </a:pPr>
            <a:r>
              <a:rPr lang="en-US" altLang="en-US" sz="2000" baseline="0" dirty="0">
                <a:solidFill>
                  <a:srgbClr val="000000"/>
                </a:solidFill>
              </a:rPr>
              <a:t>4.  rotates like a solid planet</a:t>
            </a:r>
          </a:p>
          <a:p>
            <a:pPr eaLnBrk="1" hangingPunct="1">
              <a:spcBef>
                <a:spcPct val="0"/>
              </a:spcBef>
              <a:buFontTx/>
              <a:buNone/>
            </a:pPr>
            <a:r>
              <a:rPr lang="en-US" altLang="en-US" sz="2000" baseline="0" dirty="0">
                <a:solidFill>
                  <a:srgbClr val="000000"/>
                </a:solidFill>
              </a:rPr>
              <a:t>          below the stripes, </a:t>
            </a:r>
            <a:r>
              <a:rPr lang="en-US" altLang="en-US" sz="2000" baseline="0" dirty="0">
                <a:solidFill>
                  <a:srgbClr val="FF0000"/>
                </a:solidFill>
              </a:rPr>
              <a:t>rotates as solid from pole-to-pole</a:t>
            </a:r>
          </a:p>
          <a:p>
            <a:pPr eaLnBrk="1" hangingPunct="1">
              <a:spcBef>
                <a:spcPct val="0"/>
              </a:spcBef>
              <a:buFontTx/>
              <a:buNone/>
            </a:pPr>
            <a:r>
              <a:rPr lang="en-US" altLang="en-US" sz="2000" baseline="0" dirty="0">
                <a:solidFill>
                  <a:srgbClr val="000000"/>
                </a:solidFill>
              </a:rPr>
              <a:t>          </a:t>
            </a:r>
            <a:r>
              <a:rPr lang="en-US" altLang="en-US" sz="2000" baseline="0" dirty="0" err="1">
                <a:solidFill>
                  <a:srgbClr val="000000"/>
                </a:solidFill>
              </a:rPr>
              <a:t>electric+magnetic</a:t>
            </a:r>
            <a:r>
              <a:rPr lang="en-US" altLang="en-US" sz="2000" baseline="0" dirty="0">
                <a:solidFill>
                  <a:srgbClr val="000000"/>
                </a:solidFill>
              </a:rPr>
              <a:t> forces cause enough drag to stop differential rotation</a:t>
            </a:r>
          </a:p>
          <a:p>
            <a:pPr eaLnBrk="1" hangingPunct="1">
              <a:spcBef>
                <a:spcPct val="0"/>
              </a:spcBef>
              <a:buFontTx/>
              <a:buNone/>
            </a:pPr>
            <a:r>
              <a:rPr lang="en-US" altLang="en-US" sz="2000" baseline="0" dirty="0">
                <a:solidFill>
                  <a:srgbClr val="000000"/>
                </a:solidFill>
              </a:rPr>
              <a:t>          </a:t>
            </a:r>
          </a:p>
          <a:p>
            <a:pPr eaLnBrk="1" hangingPunct="1">
              <a:spcBef>
                <a:spcPct val="0"/>
              </a:spcBef>
              <a:buFontTx/>
              <a:buNone/>
            </a:pPr>
            <a:r>
              <a:rPr lang="en-US" altLang="en-US" sz="2000" baseline="0" dirty="0">
                <a:solidFill>
                  <a:srgbClr val="008000"/>
                </a:solidFill>
              </a:rPr>
              <a:t>          https://</a:t>
            </a:r>
            <a:r>
              <a:rPr lang="en-US" altLang="en-US" sz="2000" baseline="0" dirty="0" err="1">
                <a:solidFill>
                  <a:srgbClr val="008000"/>
                </a:solidFill>
              </a:rPr>
              <a:t>www.youtube.com</a:t>
            </a:r>
            <a:r>
              <a:rPr lang="en-US" altLang="en-US" sz="2000" baseline="0" dirty="0">
                <a:solidFill>
                  <a:srgbClr val="008000"/>
                </a:solidFill>
              </a:rPr>
              <a:t>/</a:t>
            </a:r>
            <a:r>
              <a:rPr lang="en-US" altLang="en-US" sz="2000" baseline="0" dirty="0" err="1">
                <a:solidFill>
                  <a:srgbClr val="008000"/>
                </a:solidFill>
              </a:rPr>
              <a:t>watch?v</a:t>
            </a:r>
            <a:r>
              <a:rPr lang="en-US" altLang="en-US" sz="2000" baseline="0" dirty="0">
                <a:solidFill>
                  <a:srgbClr val="008000"/>
                </a:solidFill>
              </a:rPr>
              <a:t>=hF0UjhPSS3A&amp;feature=</a:t>
            </a:r>
            <a:r>
              <a:rPr lang="en-US" altLang="en-US" sz="2000" baseline="0" dirty="0" err="1">
                <a:solidFill>
                  <a:srgbClr val="008000"/>
                </a:solidFill>
              </a:rPr>
              <a:t>youtu.be</a:t>
            </a:r>
            <a:endParaRPr lang="en-US" altLang="en-US" sz="2000" baseline="0" dirty="0">
              <a:solidFill>
                <a:srgbClr val="008000"/>
              </a:solidFill>
            </a:endParaRPr>
          </a:p>
          <a:p>
            <a:pPr eaLnBrk="1" hangingPunct="1">
              <a:spcBef>
                <a:spcPct val="0"/>
              </a:spcBef>
              <a:buFontTx/>
              <a:buNone/>
            </a:pPr>
            <a:endParaRPr lang="en-US" altLang="en-US" sz="2000" baseline="0" dirty="0">
              <a:solidFill>
                <a:srgbClr val="000000"/>
              </a:solidFill>
            </a:endParaRPr>
          </a:p>
        </p:txBody>
      </p:sp>
      <p:pic>
        <p:nvPicPr>
          <p:cNvPr id="107523" name="Picture 3" descr="A close up of pasta&#10;&#10;Description automatically generated">
            <a:extLst>
              <a:ext uri="{FF2B5EF4-FFF2-40B4-BE49-F238E27FC236}">
                <a16:creationId xmlns:a16="http://schemas.microsoft.com/office/drawing/2014/main" id="{F3EC981F-0F8E-DBA0-3DDD-DB1AFF00F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13" y="838200"/>
            <a:ext cx="3429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Box 4">
            <a:extLst>
              <a:ext uri="{FF2B5EF4-FFF2-40B4-BE49-F238E27FC236}">
                <a16:creationId xmlns:a16="http://schemas.microsoft.com/office/drawing/2014/main" id="{BC365194-6F80-525D-67A9-BEAEF96CDA02}"/>
              </a:ext>
            </a:extLst>
          </p:cNvPr>
          <p:cNvSpPr txBox="1">
            <a:spLocks noChangeArrowheads="1"/>
          </p:cNvSpPr>
          <p:nvPr/>
        </p:nvSpPr>
        <p:spPr bwMode="auto">
          <a:xfrm>
            <a:off x="5802313" y="1976438"/>
            <a:ext cx="2732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2400" baseline="0">
                <a:solidFill>
                  <a:srgbClr val="FFFFFF"/>
                </a:solidFill>
              </a:rPr>
              <a:t>north                </a:t>
            </a:r>
            <a:r>
              <a:rPr lang="en-US" altLang="en-US" sz="2400" baseline="0">
                <a:solidFill>
                  <a:srgbClr val="000000"/>
                </a:solidFill>
              </a:rPr>
              <a:t>south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1000"/>
                                        <p:tgtEl>
                                          <p:spTgt spid="3">
                                            <p:txEl>
                                              <p:pRg st="4" end="4"/>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10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1000"/>
                                        <p:tgtEl>
                                          <p:spTgt spid="3">
                                            <p:txEl>
                                              <p:pRg st="7" end="7"/>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1000"/>
                                        <p:tgtEl>
                                          <p:spTgt spid="3">
                                            <p:txEl>
                                              <p:pRg st="9" end="9"/>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fade">
                                      <p:cBhvr>
                                        <p:cTn id="26" dur="1000"/>
                                        <p:tgtEl>
                                          <p:spTgt spid="3">
                                            <p:txEl>
                                              <p:pRg st="10" end="1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Effect transition="in" filter="fade">
                                      <p:cBhvr>
                                        <p:cTn id="29" dur="1000"/>
                                        <p:tgtEl>
                                          <p:spTgt spid="3">
                                            <p:txEl>
                                              <p:pRg st="11" end="1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3" end="13"/>
                                            </p:txEl>
                                          </p:spTgt>
                                        </p:tgtEl>
                                        <p:attrNameLst>
                                          <p:attrName>style.visibility</p:attrName>
                                        </p:attrNameLst>
                                      </p:cBhvr>
                                      <p:to>
                                        <p:strVal val="visible"/>
                                      </p:to>
                                    </p:set>
                                    <p:animEffect transition="in" filter="fade">
                                      <p:cBhvr>
                                        <p:cTn id="32" dur="1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E55C7196-278B-E7FA-3537-60D122676DDE}"/>
              </a:ext>
            </a:extLst>
          </p:cNvPr>
          <p:cNvSpPr>
            <a:spLocks noGrp="1" noChangeArrowheads="1"/>
          </p:cNvSpPr>
          <p:nvPr>
            <p:ph type="title"/>
          </p:nvPr>
        </p:nvSpPr>
        <p:spPr>
          <a:xfrm>
            <a:off x="685800" y="0"/>
            <a:ext cx="7772400" cy="838200"/>
          </a:xfrm>
        </p:spPr>
        <p:txBody>
          <a:bodyPr/>
          <a:lstStyle/>
          <a:p>
            <a:pPr eaLnBrk="1" hangingPunct="1"/>
            <a:r>
              <a:rPr lang="en-US" altLang="en-US" b="1">
                <a:solidFill>
                  <a:schemeClr val="tx1"/>
                </a:solidFill>
                <a:ea typeface="ＭＳ Ｐゴシック" panose="020B0600070205080204" pitchFamily="34" charset="-128"/>
              </a:rPr>
              <a:t>Ice Giant Interiors</a:t>
            </a:r>
          </a:p>
        </p:txBody>
      </p:sp>
      <p:pic>
        <p:nvPicPr>
          <p:cNvPr id="288774" name="Picture 6" descr="neptune">
            <a:extLst>
              <a:ext uri="{FF2B5EF4-FFF2-40B4-BE49-F238E27FC236}">
                <a16:creationId xmlns:a16="http://schemas.microsoft.com/office/drawing/2014/main" id="{A09529FD-95FE-29F3-ECD2-1E5ACC2D9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2175" y="3429000"/>
            <a:ext cx="2943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5" name="Picture 7" descr="neptune">
            <a:extLst>
              <a:ext uri="{FF2B5EF4-FFF2-40B4-BE49-F238E27FC236}">
                <a16:creationId xmlns:a16="http://schemas.microsoft.com/office/drawing/2014/main" id="{30FC695D-D68A-042A-FCEB-249081F390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38200"/>
            <a:ext cx="285591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9" name="Picture 11" descr="neptune">
            <a:extLst>
              <a:ext uri="{FF2B5EF4-FFF2-40B4-BE49-F238E27FC236}">
                <a16:creationId xmlns:a16="http://schemas.microsoft.com/office/drawing/2014/main" id="{02AE2800-0B18-3244-87BC-C4DFF33781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7475" y="796925"/>
            <a:ext cx="3565525"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F183270-6B7C-84B2-EE2A-1868090388C4}"/>
              </a:ext>
            </a:extLst>
          </p:cNvPr>
          <p:cNvSpPr txBox="1">
            <a:spLocks noChangeArrowheads="1"/>
          </p:cNvSpPr>
          <p:nvPr/>
        </p:nvSpPr>
        <p:spPr bwMode="auto">
          <a:xfrm>
            <a:off x="3606800" y="5029200"/>
            <a:ext cx="2108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en-US" sz="2400" baseline="0">
                <a:solidFill>
                  <a:srgbClr val="000000"/>
                </a:solidFill>
              </a:rPr>
              <a:t>lower pressures</a:t>
            </a:r>
          </a:p>
          <a:p>
            <a:pPr algn="ctr">
              <a:spcBef>
                <a:spcPct val="0"/>
              </a:spcBef>
              <a:buFontTx/>
              <a:buNone/>
            </a:pPr>
            <a:r>
              <a:rPr lang="en-US" altLang="en-US" sz="2400" baseline="0">
                <a:solidFill>
                  <a:srgbClr val="000000"/>
                </a:solidFill>
              </a:rPr>
              <a:t>than Jup + Sat</a:t>
            </a:r>
          </a:p>
          <a:p>
            <a:pPr algn="ctr">
              <a:spcBef>
                <a:spcPct val="0"/>
              </a:spcBef>
              <a:buFontTx/>
              <a:buNone/>
            </a:pPr>
            <a:r>
              <a:rPr lang="en-US" altLang="en-US" sz="2400" baseline="0">
                <a:solidFill>
                  <a:srgbClr val="000000"/>
                </a:solidFill>
              </a:rPr>
              <a:t>…</a:t>
            </a:r>
          </a:p>
          <a:p>
            <a:pPr algn="ctr">
              <a:spcBef>
                <a:spcPct val="0"/>
              </a:spcBef>
              <a:buFontTx/>
              <a:buNone/>
            </a:pPr>
            <a:r>
              <a:rPr lang="en-US" altLang="en-US" sz="2400" baseline="0">
                <a:solidFill>
                  <a:srgbClr val="FF0000"/>
                </a:solidFill>
              </a:rPr>
              <a:t>no metallic H</a:t>
            </a:r>
          </a:p>
        </p:txBody>
      </p:sp>
      <p:pic>
        <p:nvPicPr>
          <p:cNvPr id="4" name="Picture 3" descr="Diagram&#10;&#10;Description automatically generated">
            <a:extLst>
              <a:ext uri="{FF2B5EF4-FFF2-40B4-BE49-F238E27FC236}">
                <a16:creationId xmlns:a16="http://schemas.microsoft.com/office/drawing/2014/main" id="{08666CA9-296F-0903-AE84-7044C5D7F7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572156"/>
            <a:ext cx="6477000" cy="330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88775"/>
                                        </p:tgtEl>
                                        <p:attrNameLst>
                                          <p:attrName>style.visibility</p:attrName>
                                        </p:attrNameLst>
                                      </p:cBhvr>
                                      <p:to>
                                        <p:strVal val="visible"/>
                                      </p:to>
                                    </p:set>
                                    <p:anim calcmode="lin" valueType="num">
                                      <p:cBhvr>
                                        <p:cTn id="7" dur="1000" fill="hold"/>
                                        <p:tgtEl>
                                          <p:spTgt spid="288775"/>
                                        </p:tgtEl>
                                        <p:attrNameLst>
                                          <p:attrName>ppt_w</p:attrName>
                                        </p:attrNameLst>
                                      </p:cBhvr>
                                      <p:tavLst>
                                        <p:tav tm="0">
                                          <p:val>
                                            <p:fltVal val="0"/>
                                          </p:val>
                                        </p:tav>
                                        <p:tav tm="100000">
                                          <p:val>
                                            <p:strVal val="#ppt_w"/>
                                          </p:val>
                                        </p:tav>
                                      </p:tavLst>
                                    </p:anim>
                                    <p:anim calcmode="lin" valueType="num">
                                      <p:cBhvr>
                                        <p:cTn id="8" dur="1000" fill="hold"/>
                                        <p:tgtEl>
                                          <p:spTgt spid="28877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88779"/>
                                        </p:tgtEl>
                                        <p:attrNameLst>
                                          <p:attrName>style.visibility</p:attrName>
                                        </p:attrNameLst>
                                      </p:cBhvr>
                                      <p:to>
                                        <p:strVal val="visible"/>
                                      </p:to>
                                    </p:set>
                                    <p:anim calcmode="lin" valueType="num">
                                      <p:cBhvr>
                                        <p:cTn id="13" dur="1000" fill="hold"/>
                                        <p:tgtEl>
                                          <p:spTgt spid="288779"/>
                                        </p:tgtEl>
                                        <p:attrNameLst>
                                          <p:attrName>ppt_w</p:attrName>
                                        </p:attrNameLst>
                                      </p:cBhvr>
                                      <p:tavLst>
                                        <p:tav tm="0">
                                          <p:val>
                                            <p:fltVal val="0"/>
                                          </p:val>
                                        </p:tav>
                                        <p:tav tm="100000">
                                          <p:val>
                                            <p:strVal val="#ppt_w"/>
                                          </p:val>
                                        </p:tav>
                                      </p:tavLst>
                                    </p:anim>
                                    <p:anim calcmode="lin" valueType="num">
                                      <p:cBhvr>
                                        <p:cTn id="14" dur="1000" fill="hold"/>
                                        <p:tgtEl>
                                          <p:spTgt spid="288779"/>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288774"/>
                                        </p:tgtEl>
                                        <p:attrNameLst>
                                          <p:attrName>style.visibility</p:attrName>
                                        </p:attrNameLst>
                                      </p:cBhvr>
                                      <p:to>
                                        <p:strVal val="visible"/>
                                      </p:to>
                                    </p:set>
                                    <p:anim calcmode="lin" valueType="num">
                                      <p:cBhvr>
                                        <p:cTn id="19" dur="1000" fill="hold"/>
                                        <p:tgtEl>
                                          <p:spTgt spid="288774"/>
                                        </p:tgtEl>
                                        <p:attrNameLst>
                                          <p:attrName>ppt_w</p:attrName>
                                        </p:attrNameLst>
                                      </p:cBhvr>
                                      <p:tavLst>
                                        <p:tav tm="0">
                                          <p:val>
                                            <p:fltVal val="0"/>
                                          </p:val>
                                        </p:tav>
                                        <p:tav tm="100000">
                                          <p:val>
                                            <p:strVal val="#ppt_w"/>
                                          </p:val>
                                        </p:tav>
                                      </p:tavLst>
                                    </p:anim>
                                    <p:anim calcmode="lin" valueType="num">
                                      <p:cBhvr>
                                        <p:cTn id="20" dur="1000" fill="hold"/>
                                        <p:tgtEl>
                                          <p:spTgt spid="28877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A448E9B8-10F6-B5B4-9C23-A2A5E06EF54A}"/>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Giant Planet Interiors</a:t>
            </a:r>
          </a:p>
        </p:txBody>
      </p:sp>
      <p:pic>
        <p:nvPicPr>
          <p:cNvPr id="111618" name="Picture 2" descr="Diagram&#10;&#10;Description automatically generated">
            <a:extLst>
              <a:ext uri="{FF2B5EF4-FFF2-40B4-BE49-F238E27FC236}">
                <a16:creationId xmlns:a16="http://schemas.microsoft.com/office/drawing/2014/main" id="{C98A14C6-44C6-1EF6-164D-229D067B5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5035550"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DA5BB67-4090-A78A-4850-9AF29744E90B}"/>
              </a:ext>
            </a:extLst>
          </p:cNvPr>
          <p:cNvSpPr txBox="1">
            <a:spLocks noChangeArrowheads="1"/>
          </p:cNvSpPr>
          <p:nvPr/>
        </p:nvSpPr>
        <p:spPr bwMode="auto">
          <a:xfrm>
            <a:off x="5499100" y="1524000"/>
            <a:ext cx="3644900" cy="4094163"/>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defRPr/>
            </a:pPr>
            <a:r>
              <a:rPr lang="en-US" altLang="en-US" sz="2000" baseline="0" dirty="0">
                <a:solidFill>
                  <a:srgbClr val="3333CC"/>
                </a:solidFill>
              </a:rPr>
              <a:t>Key Points:</a:t>
            </a:r>
          </a:p>
          <a:p>
            <a:pPr>
              <a:spcBef>
                <a:spcPct val="0"/>
              </a:spcBef>
              <a:buFontTx/>
              <a:buNone/>
              <a:defRPr/>
            </a:pPr>
            <a:endParaRPr lang="en-US" altLang="en-US" sz="2000" baseline="0" dirty="0">
              <a:solidFill>
                <a:srgbClr val="3333CC"/>
              </a:solidFill>
            </a:endParaRPr>
          </a:p>
          <a:p>
            <a:pPr marL="342900" indent="-342900">
              <a:spcBef>
                <a:spcPct val="0"/>
              </a:spcBef>
              <a:defRPr/>
            </a:pPr>
            <a:r>
              <a:rPr lang="en-US" altLang="en-US" sz="2000" baseline="0" dirty="0">
                <a:solidFill>
                  <a:srgbClr val="3333CC"/>
                </a:solidFill>
              </a:rPr>
              <a:t>molecules on top of atoms</a:t>
            </a:r>
          </a:p>
          <a:p>
            <a:pPr marL="342900" indent="-342900">
              <a:spcBef>
                <a:spcPct val="0"/>
              </a:spcBef>
              <a:defRPr/>
            </a:pPr>
            <a:endParaRPr lang="en-US" altLang="en-US" sz="2000" baseline="0" dirty="0">
              <a:solidFill>
                <a:srgbClr val="3333CC"/>
              </a:solidFill>
            </a:endParaRPr>
          </a:p>
          <a:p>
            <a:pPr marL="342900" indent="-342900">
              <a:spcBef>
                <a:spcPct val="0"/>
              </a:spcBef>
              <a:defRPr/>
            </a:pPr>
            <a:r>
              <a:rPr lang="en-US" altLang="en-US" sz="2000" baseline="0" dirty="0">
                <a:solidFill>
                  <a:srgbClr val="3333CC"/>
                </a:solidFill>
              </a:rPr>
              <a:t>Sat is puffier than </a:t>
            </a:r>
            <a:r>
              <a:rPr lang="en-US" altLang="en-US" sz="2000" baseline="0" dirty="0" err="1">
                <a:solidFill>
                  <a:srgbClr val="3333CC"/>
                </a:solidFill>
              </a:rPr>
              <a:t>Jup</a:t>
            </a:r>
            <a:endParaRPr lang="en-US" altLang="en-US" sz="2000" baseline="0" dirty="0">
              <a:solidFill>
                <a:srgbClr val="3333CC"/>
              </a:solidFill>
            </a:endParaRPr>
          </a:p>
          <a:p>
            <a:pPr marL="342900" indent="-342900">
              <a:spcBef>
                <a:spcPct val="0"/>
              </a:spcBef>
              <a:defRPr/>
            </a:pPr>
            <a:endParaRPr lang="en-US" altLang="en-US" sz="2000" baseline="0" dirty="0">
              <a:solidFill>
                <a:srgbClr val="3333CC"/>
              </a:solidFill>
            </a:endParaRPr>
          </a:p>
          <a:p>
            <a:pPr marL="342900" indent="-342900">
              <a:spcBef>
                <a:spcPct val="0"/>
              </a:spcBef>
              <a:defRPr/>
            </a:pPr>
            <a:r>
              <a:rPr lang="en-US" altLang="en-US" sz="2000" baseline="0" dirty="0" err="1">
                <a:solidFill>
                  <a:srgbClr val="3333CC"/>
                </a:solidFill>
              </a:rPr>
              <a:t>Ura</a:t>
            </a:r>
            <a:r>
              <a:rPr lang="en-US" altLang="en-US" sz="2000" baseline="0" dirty="0">
                <a:solidFill>
                  <a:srgbClr val="3333CC"/>
                </a:solidFill>
              </a:rPr>
              <a:t> + Nep have ices instead of metallic H</a:t>
            </a:r>
          </a:p>
          <a:p>
            <a:pPr marL="342900" indent="-342900">
              <a:spcBef>
                <a:spcPct val="0"/>
              </a:spcBef>
              <a:defRPr/>
            </a:pPr>
            <a:endParaRPr lang="en-US" altLang="en-US" sz="2000" baseline="0" dirty="0">
              <a:solidFill>
                <a:srgbClr val="3333CC"/>
              </a:solidFill>
            </a:endParaRPr>
          </a:p>
          <a:p>
            <a:pPr marL="342900" indent="-342900">
              <a:spcBef>
                <a:spcPct val="0"/>
              </a:spcBef>
              <a:defRPr/>
            </a:pPr>
            <a:r>
              <a:rPr lang="en-US" altLang="en-US" sz="2000" baseline="0" dirty="0">
                <a:solidFill>
                  <a:srgbClr val="3333CC"/>
                </a:solidFill>
              </a:rPr>
              <a:t>fuzzy or layered interiors unknown</a:t>
            </a:r>
          </a:p>
          <a:p>
            <a:pPr marL="342900" indent="-342900">
              <a:spcBef>
                <a:spcPct val="0"/>
              </a:spcBef>
              <a:defRPr/>
            </a:pPr>
            <a:endParaRPr lang="en-US" altLang="en-US" sz="2000" baseline="0" dirty="0">
              <a:solidFill>
                <a:srgbClr val="3333CC"/>
              </a:solidFill>
            </a:endParaRPr>
          </a:p>
          <a:p>
            <a:pPr marL="342900" indent="-342900">
              <a:spcBef>
                <a:spcPct val="0"/>
              </a:spcBef>
              <a:defRPr/>
            </a:pPr>
            <a:r>
              <a:rPr lang="en-US" altLang="en-US" sz="2000" baseline="0" dirty="0">
                <a:solidFill>
                  <a:srgbClr val="3333CC"/>
                </a:solidFill>
              </a:rPr>
              <a:t>cores uncertain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1000"/>
                                        <p:tgtEl>
                                          <p:spTgt spid="6">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1000"/>
                                        <p:tgtEl>
                                          <p:spTgt spid="6">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1000"/>
                                        <p:tgtEl>
                                          <p:spTgt spid="6">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10" end="10"/>
                                            </p:txEl>
                                          </p:spTgt>
                                        </p:tgtEl>
                                        <p:attrNameLst>
                                          <p:attrName>style.visibility</p:attrName>
                                        </p:attrNameLst>
                                      </p:cBhvr>
                                      <p:to>
                                        <p:strVal val="visible"/>
                                      </p:to>
                                    </p:set>
                                    <p:animEffect transition="in" filter="fade">
                                      <p:cBhvr>
                                        <p:cTn id="32" dur="10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3AFA09B5-26BF-7F37-54CF-92FB5F7F0605}"/>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Solar System Magnetic Fields</a:t>
            </a:r>
          </a:p>
        </p:txBody>
      </p:sp>
      <p:pic>
        <p:nvPicPr>
          <p:cNvPr id="113666" name="Picture 8" descr="AACHCVR0">
            <a:extLst>
              <a:ext uri="{FF2B5EF4-FFF2-40B4-BE49-F238E27FC236}">
                <a16:creationId xmlns:a16="http://schemas.microsoft.com/office/drawing/2014/main" id="{31C1B8F7-1806-3FF6-A72A-2FDE09A4B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887413"/>
            <a:ext cx="7696200"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B7775C1D-ED93-BB29-B8FD-D1DE6578A8F9}"/>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Jupiter’</a:t>
            </a:r>
            <a:r>
              <a:rPr lang="en-US" altLang="ja-JP" b="1">
                <a:ea typeface="ＭＳ Ｐゴシック" panose="020B0600070205080204" pitchFamily="34" charset="-128"/>
              </a:rPr>
              <a:t>s Giant Magnetosphere</a:t>
            </a:r>
            <a:endParaRPr lang="en-US" altLang="en-US" b="1">
              <a:ea typeface="ＭＳ Ｐゴシック" panose="020B0600070205080204" pitchFamily="34" charset="-128"/>
            </a:endParaRPr>
          </a:p>
        </p:txBody>
      </p:sp>
      <p:pic>
        <p:nvPicPr>
          <p:cNvPr id="115714" name="Picture 4" descr="jupiter">
            <a:extLst>
              <a:ext uri="{FF2B5EF4-FFF2-40B4-BE49-F238E27FC236}">
                <a16:creationId xmlns:a16="http://schemas.microsoft.com/office/drawing/2014/main" id="{F20FBF3F-DDBA-E994-EDE5-81A75D07C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35038"/>
            <a:ext cx="8077200" cy="577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1" name="Text Box 5">
            <a:extLst>
              <a:ext uri="{FF2B5EF4-FFF2-40B4-BE49-F238E27FC236}">
                <a16:creationId xmlns:a16="http://schemas.microsoft.com/office/drawing/2014/main" id="{0E22C18D-2166-A29C-1A66-4C744332EEE7}"/>
              </a:ext>
            </a:extLst>
          </p:cNvPr>
          <p:cNvSpPr txBox="1">
            <a:spLocks noChangeArrowheads="1"/>
          </p:cNvSpPr>
          <p:nvPr/>
        </p:nvSpPr>
        <p:spPr bwMode="auto">
          <a:xfrm>
            <a:off x="4210050" y="3916363"/>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baseline="0">
                <a:solidFill>
                  <a:srgbClr val="FFFFFF"/>
                </a:solidFill>
              </a:rPr>
              <a:t>o</a:t>
            </a:r>
            <a:endParaRPr lang="en-US" altLang="en-US" sz="2000">
              <a:solidFill>
                <a:srgbClr val="000000"/>
              </a:solidFill>
            </a:endParaRPr>
          </a:p>
        </p:txBody>
      </p:sp>
      <p:sp>
        <p:nvSpPr>
          <p:cNvPr id="290822" name="Text Box 6">
            <a:extLst>
              <a:ext uri="{FF2B5EF4-FFF2-40B4-BE49-F238E27FC236}">
                <a16:creationId xmlns:a16="http://schemas.microsoft.com/office/drawing/2014/main" id="{58450C09-AC33-8D0B-F87E-D99BAD8DC633}"/>
              </a:ext>
            </a:extLst>
          </p:cNvPr>
          <p:cNvSpPr txBox="1">
            <a:spLocks noChangeArrowheads="1"/>
          </p:cNvSpPr>
          <p:nvPr/>
        </p:nvSpPr>
        <p:spPr bwMode="auto">
          <a:xfrm>
            <a:off x="4340225" y="3914775"/>
            <a:ext cx="260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baseline="0">
                <a:solidFill>
                  <a:srgbClr val="FFFFFF"/>
                </a:solidFill>
              </a:rPr>
              <a:t>o</a:t>
            </a:r>
            <a:endParaRPr lang="en-US" altLang="en-US" sz="2000">
              <a:solidFill>
                <a:srgbClr val="000000"/>
              </a:solidFill>
            </a:endParaRPr>
          </a:p>
        </p:txBody>
      </p:sp>
      <p:sp>
        <p:nvSpPr>
          <p:cNvPr id="290823" name="Text Box 7">
            <a:extLst>
              <a:ext uri="{FF2B5EF4-FFF2-40B4-BE49-F238E27FC236}">
                <a16:creationId xmlns:a16="http://schemas.microsoft.com/office/drawing/2014/main" id="{8607A9B6-00B1-6836-E038-8E9C3056C9D5}"/>
              </a:ext>
            </a:extLst>
          </p:cNvPr>
          <p:cNvSpPr txBox="1">
            <a:spLocks noChangeArrowheads="1"/>
          </p:cNvSpPr>
          <p:nvPr/>
        </p:nvSpPr>
        <p:spPr bwMode="auto">
          <a:xfrm>
            <a:off x="4616450" y="3916363"/>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baseline="0">
                <a:solidFill>
                  <a:srgbClr val="FFFFFF"/>
                </a:solidFill>
              </a:rPr>
              <a:t>o</a:t>
            </a:r>
            <a:endParaRPr lang="en-US" altLang="en-US" sz="2000">
              <a:solidFill>
                <a:srgbClr val="000000"/>
              </a:solidFill>
            </a:endParaRPr>
          </a:p>
        </p:txBody>
      </p:sp>
      <p:sp>
        <p:nvSpPr>
          <p:cNvPr id="290824" name="Text Box 8">
            <a:extLst>
              <a:ext uri="{FF2B5EF4-FFF2-40B4-BE49-F238E27FC236}">
                <a16:creationId xmlns:a16="http://schemas.microsoft.com/office/drawing/2014/main" id="{53AB5EF6-3297-9E70-F709-C63087ABCC5F}"/>
              </a:ext>
            </a:extLst>
          </p:cNvPr>
          <p:cNvSpPr txBox="1">
            <a:spLocks noChangeArrowheads="1"/>
          </p:cNvSpPr>
          <p:nvPr/>
        </p:nvSpPr>
        <p:spPr bwMode="auto">
          <a:xfrm>
            <a:off x="5121275" y="3914775"/>
            <a:ext cx="260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baseline="0">
                <a:solidFill>
                  <a:srgbClr val="FFFFFF"/>
                </a:solidFill>
              </a:rPr>
              <a:t>o</a:t>
            </a:r>
            <a:endParaRPr lang="en-US" altLang="en-US" sz="20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0821"/>
                                        </p:tgtEl>
                                        <p:attrNameLst>
                                          <p:attrName>style.visibility</p:attrName>
                                        </p:attrNameLst>
                                      </p:cBhvr>
                                      <p:to>
                                        <p:strVal val="visible"/>
                                      </p:to>
                                    </p:set>
                                    <p:animEffect transition="in" filter="fade">
                                      <p:cBhvr>
                                        <p:cTn id="7" dur="2000"/>
                                        <p:tgtEl>
                                          <p:spTgt spid="2908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0822"/>
                                        </p:tgtEl>
                                        <p:attrNameLst>
                                          <p:attrName>style.visibility</p:attrName>
                                        </p:attrNameLst>
                                      </p:cBhvr>
                                      <p:to>
                                        <p:strVal val="visible"/>
                                      </p:to>
                                    </p:set>
                                    <p:animEffect transition="in" filter="fade">
                                      <p:cBhvr>
                                        <p:cTn id="10" dur="2000"/>
                                        <p:tgtEl>
                                          <p:spTgt spid="2908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0823"/>
                                        </p:tgtEl>
                                        <p:attrNameLst>
                                          <p:attrName>style.visibility</p:attrName>
                                        </p:attrNameLst>
                                      </p:cBhvr>
                                      <p:to>
                                        <p:strVal val="visible"/>
                                      </p:to>
                                    </p:set>
                                    <p:animEffect transition="in" filter="fade">
                                      <p:cBhvr>
                                        <p:cTn id="13" dur="2000"/>
                                        <p:tgtEl>
                                          <p:spTgt spid="2908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0824"/>
                                        </p:tgtEl>
                                        <p:attrNameLst>
                                          <p:attrName>style.visibility</p:attrName>
                                        </p:attrNameLst>
                                      </p:cBhvr>
                                      <p:to>
                                        <p:strVal val="visible"/>
                                      </p:to>
                                    </p:set>
                                    <p:animEffect transition="in" filter="fade">
                                      <p:cBhvr>
                                        <p:cTn id="16" dur="2000"/>
                                        <p:tgtEl>
                                          <p:spTgt spid="290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1" grpId="0"/>
      <p:bldP spid="290822" grpId="0"/>
      <p:bldP spid="290823" grpId="0"/>
      <p:bldP spid="29082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ECE66821-DDAE-8D16-0414-1C312B97AC72}"/>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Planets in Solar System</a:t>
            </a:r>
            <a:r>
              <a:rPr lang="en-US" altLang="en-US" b="1">
                <a:solidFill>
                  <a:srgbClr val="FF0000"/>
                </a:solidFill>
                <a:ea typeface="ＭＳ Ｐゴシック" panose="020B0600070205080204" pitchFamily="34" charset="-128"/>
              </a:rPr>
              <a:t>s</a:t>
            </a:r>
          </a:p>
        </p:txBody>
      </p:sp>
      <p:pic>
        <p:nvPicPr>
          <p:cNvPr id="117762" name="Picture 4" descr="planets">
            <a:extLst>
              <a:ext uri="{FF2B5EF4-FFF2-40B4-BE49-F238E27FC236}">
                <a16:creationId xmlns:a16="http://schemas.microsoft.com/office/drawing/2014/main" id="{26D0B13E-557D-A052-A1CE-DBAD3E5BB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93726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5">
            <a:extLst>
              <a:ext uri="{FF2B5EF4-FFF2-40B4-BE49-F238E27FC236}">
                <a16:creationId xmlns:a16="http://schemas.microsoft.com/office/drawing/2014/main" id="{A8F90CC5-6D72-0574-05AE-5FEFB22C591B}"/>
              </a:ext>
            </a:extLst>
          </p:cNvPr>
          <p:cNvSpPr txBox="1">
            <a:spLocks noChangeArrowheads="1"/>
          </p:cNvSpPr>
          <p:nvPr/>
        </p:nvSpPr>
        <p:spPr bwMode="auto">
          <a:xfrm>
            <a:off x="212725" y="6019800"/>
            <a:ext cx="8550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baseline="0">
                <a:solidFill>
                  <a:srgbClr val="000000"/>
                </a:solidFill>
              </a:rPr>
              <a:t>                           Ni Fe   SiO Mg  FeS   FeO             H</a:t>
            </a:r>
            <a:r>
              <a:rPr lang="en-US" altLang="en-US" sz="2000">
                <a:solidFill>
                  <a:srgbClr val="000000"/>
                </a:solidFill>
              </a:rPr>
              <a:t>2</a:t>
            </a:r>
            <a:r>
              <a:rPr lang="en-US" altLang="en-US" sz="2000" baseline="0">
                <a:solidFill>
                  <a:srgbClr val="000000"/>
                </a:solidFill>
              </a:rPr>
              <a:t>O    NH</a:t>
            </a:r>
            <a:r>
              <a:rPr lang="en-US" altLang="en-US" sz="2000">
                <a:solidFill>
                  <a:srgbClr val="000000"/>
                </a:solidFill>
              </a:rPr>
              <a:t>3</a:t>
            </a:r>
            <a:r>
              <a:rPr lang="en-US" altLang="en-US" sz="2000" baseline="0">
                <a:solidFill>
                  <a:srgbClr val="000000"/>
                </a:solidFill>
              </a:rPr>
              <a:t>   CH</a:t>
            </a:r>
            <a:r>
              <a:rPr lang="en-US" altLang="en-US" sz="2000">
                <a:solidFill>
                  <a:srgbClr val="000000"/>
                </a:solidFill>
              </a:rPr>
              <a:t>4      </a:t>
            </a:r>
            <a:r>
              <a:rPr lang="en-US" altLang="en-US" sz="2000" baseline="0">
                <a:solidFill>
                  <a:srgbClr val="000000"/>
                </a:solidFill>
              </a:rPr>
              <a:t>N</a:t>
            </a:r>
            <a:r>
              <a:rPr lang="en-US" altLang="en-US" sz="2000">
                <a:solidFill>
                  <a:srgbClr val="000000"/>
                </a:solidFill>
              </a:rPr>
              <a:t>2</a:t>
            </a:r>
            <a:r>
              <a:rPr lang="en-US" altLang="en-US" sz="2000" baseline="0">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fade">
                                      <p:cBhvr>
                                        <p:cTn id="7" dur="20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id="{F73A4F40-F6BD-3728-0AA1-05B16B95E221}"/>
              </a:ext>
            </a:extLst>
          </p:cNvPr>
          <p:cNvSpPr>
            <a:spLocks noGrp="1" noChangeArrowheads="1"/>
          </p:cNvSpPr>
          <p:nvPr>
            <p:ph type="title"/>
          </p:nvPr>
        </p:nvSpPr>
        <p:spPr>
          <a:xfrm>
            <a:off x="0" y="0"/>
            <a:ext cx="9144000" cy="990600"/>
          </a:xfrm>
        </p:spPr>
        <p:txBody>
          <a:bodyPr/>
          <a:lstStyle/>
          <a:p>
            <a:pPr eaLnBrk="1" hangingPunct="1"/>
            <a:r>
              <a:rPr lang="en-US" altLang="en-US" b="1" dirty="0">
                <a:ea typeface="ＭＳ Ｐゴシック" panose="020B0600070205080204" pitchFamily="34" charset="-128"/>
              </a:rPr>
              <a:t>Solar System Explorers 13 OCT</a:t>
            </a:r>
          </a:p>
        </p:txBody>
      </p:sp>
      <p:sp>
        <p:nvSpPr>
          <p:cNvPr id="171010" name="Text Box 3">
            <a:extLst>
              <a:ext uri="{FF2B5EF4-FFF2-40B4-BE49-F238E27FC236}">
                <a16:creationId xmlns:a16="http://schemas.microsoft.com/office/drawing/2014/main" id="{2BE8458B-AB54-0AC4-8481-871C4F7D3E48}"/>
              </a:ext>
            </a:extLst>
          </p:cNvPr>
          <p:cNvSpPr txBox="1">
            <a:spLocks noChangeArrowheads="1"/>
          </p:cNvSpPr>
          <p:nvPr/>
        </p:nvSpPr>
        <p:spPr bwMode="auto">
          <a:xfrm>
            <a:off x="152400" y="914400"/>
            <a:ext cx="883920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Describe an observation that yields information about a particular world’s interior, e.g.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seismic data on Earth tell us that the size of the solid core is 1200 km.</a:t>
            </a:r>
            <a:endParaRPr kumimoji="0" lang="en-US" alt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Enceladus --- liquid under surface via Cassini gravity measurements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Earth --- geoid map shows mantle density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Mars --- crust 24-70 km thick via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InSight</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measurements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r>
              <a:rPr lang="en-US" altLang="en-US" sz="1600" baseline="0" dirty="0">
                <a:solidFill>
                  <a:srgbClr val="000000"/>
                </a:solidFill>
              </a:rPr>
              <a:t>Europa --- Galileo detected mag field caused by subsurface ocean</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Moon --- Apollo seismometers reveals that Moon has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fluid+solid</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Venus --- radio measurements … tilted axis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Mars --- m</a:t>
            </a:r>
            <a:r>
              <a:rPr lang="en-US" altLang="en-US" sz="1600" baseline="0" dirty="0" err="1">
                <a:solidFill>
                  <a:srgbClr val="000000"/>
                </a:solidFill>
              </a:rPr>
              <a:t>arsquakes</a:t>
            </a:r>
            <a:r>
              <a:rPr lang="en-US" altLang="en-US" sz="1600" baseline="0" dirty="0">
                <a:solidFill>
                  <a:srgbClr val="000000"/>
                </a:solidFill>
              </a:rPr>
              <a:t> happen and reveals size of core</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Earth --- paleomagnetic records of ocean floor show flipping mag field due to fluid outer core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 Venus --- lack of mag field implies lack of conductive layer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Mercury --- density indicates huge core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 Jupiter --- Juno reveals that atm extends to 3000 km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Callisto</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Galileo uses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gravit</a:t>
            </a:r>
            <a:r>
              <a:rPr lang="en-US" altLang="en-US" sz="1600" baseline="0" dirty="0">
                <a:solidFill>
                  <a:srgbClr val="000000"/>
                </a:solidFill>
              </a:rPr>
              <a:t>y/mag measurements to find </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comparable ice and rock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Mars --- geoid matches surface indicates rigid lithosphere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 Io --- eruptions indicate sulfur in interior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 Ganymede --- rocking motion of aurorae points to subsurface ocean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 All --- moments of inertia indicate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tha</a:t>
            </a:r>
            <a:r>
              <a:rPr lang="en-US" altLang="en-US" sz="1600" baseline="0" dirty="0">
                <a:solidFill>
                  <a:srgbClr val="000000"/>
                </a:solidFill>
              </a:rPr>
              <a:t>t </a:t>
            </a:r>
            <a:r>
              <a:rPr lang="en-US" altLang="en-US" sz="1600" baseline="0" dirty="0" err="1">
                <a:solidFill>
                  <a:srgbClr val="000000"/>
                </a:solidFill>
              </a:rPr>
              <a:t>Jup</a:t>
            </a:r>
            <a:r>
              <a:rPr lang="en-US" altLang="en-US" sz="1600" baseline="0" dirty="0">
                <a:solidFill>
                  <a:srgbClr val="000000"/>
                </a:solidFill>
              </a:rPr>
              <a:t>/Sat/</a:t>
            </a:r>
            <a:r>
              <a:rPr lang="en-US" altLang="en-US" sz="1600" baseline="0" dirty="0" err="1">
                <a:solidFill>
                  <a:srgbClr val="000000"/>
                </a:solidFill>
              </a:rPr>
              <a:t>Ura</a:t>
            </a:r>
            <a:r>
              <a:rPr lang="en-US" altLang="en-US" sz="1600" baseline="0" dirty="0">
                <a:solidFill>
                  <a:srgbClr val="000000"/>
                </a:solidFill>
              </a:rPr>
              <a:t>/Nep have structure!</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 Enceladus --- plumes indicate H2O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 Neptune --- 59K indicates internal heat source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moreso</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than Uranus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 </a:t>
            </a:r>
            <a:r>
              <a:rPr lang="en-US" altLang="en-US" sz="1600" baseline="0" dirty="0">
                <a:solidFill>
                  <a:srgbClr val="000000"/>
                </a:solidFill>
              </a:rPr>
              <a:t>Saturn --- diffuse core indicated by ring seismology</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 Hyperion --- The Giant Sponge Lives!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700F979A-ADDD-F917-EFB2-7FDDABF3071A}"/>
              </a:ext>
            </a:extLst>
          </p:cNvPr>
          <p:cNvSpPr>
            <a:spLocks noGrp="1" noChangeArrowheads="1"/>
          </p:cNvSpPr>
          <p:nvPr>
            <p:ph type="title"/>
          </p:nvPr>
        </p:nvSpPr>
        <p:spPr>
          <a:xfrm>
            <a:off x="609600" y="0"/>
            <a:ext cx="8001000" cy="990600"/>
          </a:xfrm>
        </p:spPr>
        <p:txBody>
          <a:bodyPr/>
          <a:lstStyle/>
          <a:p>
            <a:pPr eaLnBrk="1" hangingPunct="1"/>
            <a:r>
              <a:rPr lang="en-US" altLang="en-US" b="1" dirty="0">
                <a:ea typeface="ＭＳ Ｐゴシック" panose="020B0600070205080204" pitchFamily="34" charset="-128"/>
              </a:rPr>
              <a:t>Research Paper Level 2</a:t>
            </a:r>
            <a:endParaRPr lang="en-US" altLang="en-US" dirty="0">
              <a:ea typeface="ＭＳ Ｐゴシック" panose="020B0600070205080204" pitchFamily="34" charset="-128"/>
            </a:endParaRPr>
          </a:p>
        </p:txBody>
      </p:sp>
      <p:sp>
        <p:nvSpPr>
          <p:cNvPr id="33794" name="Text Box 4">
            <a:extLst>
              <a:ext uri="{FF2B5EF4-FFF2-40B4-BE49-F238E27FC236}">
                <a16:creationId xmlns:a16="http://schemas.microsoft.com/office/drawing/2014/main" id="{1124DCDA-92EE-31D9-BF76-7BE7C9637052}"/>
              </a:ext>
            </a:extLst>
          </p:cNvPr>
          <p:cNvSpPr txBox="1">
            <a:spLocks noChangeArrowheads="1"/>
          </p:cNvSpPr>
          <p:nvPr/>
        </p:nvSpPr>
        <p:spPr bwMode="auto">
          <a:xfrm>
            <a:off x="0" y="827088"/>
            <a:ext cx="914400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due Thursday, 20 OCT (before class)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paper starting to take shape (worth </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10 points +2 points if in 13 OCT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use AAS LaTeX template on website</a:t>
            </a:r>
          </a:p>
          <a:p>
            <a:pPr marL="457200" marR="0" lvl="0" indent="-457200" algn="l" defTabSz="914400" rtl="0" eaLnBrk="1" fontAlgn="base" latinLnBrk="0" hangingPunct="1">
              <a:lnSpc>
                <a:spcPct val="100000"/>
              </a:lnSpc>
              <a:spcBef>
                <a:spcPct val="0"/>
              </a:spcBef>
              <a:spcAft>
                <a:spcPct val="0"/>
              </a:spcAft>
              <a:buClrTx/>
              <a:buSzTx/>
              <a:buFontTx/>
              <a:buChar char="•"/>
              <a:tabLst/>
              <a:defRPr/>
            </a:pPr>
            <a:r>
              <a:rPr kumimoji="0" lang="en-US" alt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email .pdf</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pieces required: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Abstract		full draft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 Introduction		8+ sentences, major references included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 Motivation		YOU</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4/5. Sections 		all have bullets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6/7. Discussion		8+ sentences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8. Tables			2+ formatted with columns identified</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9. Figures		2+ outlined/sketched, captions given</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10. References		at least 5</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id="{F73A4F40-F6BD-3728-0AA1-05B16B95E221}"/>
              </a:ext>
            </a:extLst>
          </p:cNvPr>
          <p:cNvSpPr>
            <a:spLocks noGrp="1" noChangeArrowheads="1"/>
          </p:cNvSpPr>
          <p:nvPr>
            <p:ph type="title"/>
          </p:nvPr>
        </p:nvSpPr>
        <p:spPr>
          <a:xfrm>
            <a:off x="0" y="0"/>
            <a:ext cx="9144000" cy="990600"/>
          </a:xfrm>
        </p:spPr>
        <p:txBody>
          <a:bodyPr/>
          <a:lstStyle/>
          <a:p>
            <a:pPr eaLnBrk="1" hangingPunct="1"/>
            <a:r>
              <a:rPr lang="en-US" altLang="en-US" b="1" dirty="0">
                <a:ea typeface="ＭＳ Ｐゴシック" panose="020B0600070205080204" pitchFamily="34" charset="-128"/>
              </a:rPr>
              <a:t>Solar System Explorers 20 OCT</a:t>
            </a:r>
          </a:p>
        </p:txBody>
      </p:sp>
      <p:sp>
        <p:nvSpPr>
          <p:cNvPr id="171010" name="Text Box 3">
            <a:extLst>
              <a:ext uri="{FF2B5EF4-FFF2-40B4-BE49-F238E27FC236}">
                <a16:creationId xmlns:a16="http://schemas.microsoft.com/office/drawing/2014/main" id="{2BE8458B-AB54-0AC4-8481-871C4F7D3E48}"/>
              </a:ext>
            </a:extLst>
          </p:cNvPr>
          <p:cNvSpPr txBox="1">
            <a:spLocks noChangeArrowheads="1"/>
          </p:cNvSpPr>
          <p:nvPr/>
        </p:nvSpPr>
        <p:spPr bwMode="auto">
          <a:xfrm>
            <a:off x="152400" y="914400"/>
            <a:ext cx="883920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What is a specific solution we have for addressing anthropogenic climate change or its impact?  e.g., </a:t>
            </a:r>
            <a:r>
              <a:rPr lang="en-US" altLang="en-US" sz="2000" i="1" baseline="0" dirty="0">
                <a:solidFill>
                  <a:srgbClr val="000000"/>
                </a:solidFill>
              </a:rPr>
              <a:t>C</a:t>
            </a:r>
            <a:r>
              <a:rPr kumimoji="0" lang="en-US" altLang="en-US" sz="2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onvert</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cars from hydrocarbon fuels to electric-powered.</a:t>
            </a:r>
            <a:endParaRPr kumimoji="0" lang="en-US" alt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 </a:t>
            </a:r>
          </a:p>
        </p:txBody>
      </p:sp>
    </p:spTree>
    <p:extLst>
      <p:ext uri="{BB962C8B-B14F-4D97-AF65-F5344CB8AC3E}">
        <p14:creationId xmlns:p14="http://schemas.microsoft.com/office/powerpoint/2010/main" val="2935799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extBox 1">
            <a:extLst>
              <a:ext uri="{FF2B5EF4-FFF2-40B4-BE49-F238E27FC236}">
                <a16:creationId xmlns:a16="http://schemas.microsoft.com/office/drawing/2014/main" id="{3555E093-11F5-1A87-CD23-EFF1830E644F}"/>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baseline="0">
                <a:solidFill>
                  <a:srgbClr val="000000"/>
                </a:solidFill>
              </a:rPr>
              <a:t>…………………………</a:t>
            </a:r>
          </a:p>
          <a:p>
            <a:pPr algn="ctr" eaLnBrk="1" hangingPunct="1">
              <a:spcBef>
                <a:spcPct val="0"/>
              </a:spcBef>
              <a:buFontTx/>
              <a:buNone/>
            </a:pPr>
            <a:endParaRPr lang="en-US" altLang="en-US" sz="4000" b="1" i="1" baseline="0">
              <a:solidFill>
                <a:srgbClr val="FF0000"/>
              </a:solidFil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42FBCF73-2780-46B3-1E1A-A2E77E2371CD}"/>
              </a:ext>
            </a:extLst>
          </p:cNvPr>
          <p:cNvSpPr>
            <a:spLocks noGrp="1" noChangeArrowheads="1"/>
          </p:cNvSpPr>
          <p:nvPr>
            <p:ph type="title"/>
          </p:nvPr>
        </p:nvSpPr>
        <p:spPr>
          <a:xfrm>
            <a:off x="609600" y="-76200"/>
            <a:ext cx="8001000" cy="990600"/>
          </a:xfrm>
        </p:spPr>
        <p:txBody>
          <a:bodyPr/>
          <a:lstStyle/>
          <a:p>
            <a:pPr eaLnBrk="1" hangingPunct="1"/>
            <a:r>
              <a:rPr lang="en-US" altLang="en-US" b="1">
                <a:ea typeface="ＭＳ Ｐゴシック" panose="020B0600070205080204" pitchFamily="34" charset="-128"/>
              </a:rPr>
              <a:t>Planetary Interiors II</a:t>
            </a:r>
            <a:endParaRPr lang="en-US" altLang="en-US">
              <a:ea typeface="ＭＳ Ｐゴシック" panose="020B0600070205080204" pitchFamily="34" charset="-128"/>
            </a:endParaRPr>
          </a:p>
        </p:txBody>
      </p:sp>
      <p:pic>
        <p:nvPicPr>
          <p:cNvPr id="70658" name="Picture 1" descr="jupiter-earths.jpg">
            <a:extLst>
              <a:ext uri="{FF2B5EF4-FFF2-40B4-BE49-F238E27FC236}">
                <a16:creationId xmlns:a16="http://schemas.microsoft.com/office/drawing/2014/main" id="{6E3B7597-5353-21D9-89CC-0119ED4C41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1022350"/>
            <a:ext cx="9140825"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5">
            <a:extLst>
              <a:ext uri="{FF2B5EF4-FFF2-40B4-BE49-F238E27FC236}">
                <a16:creationId xmlns:a16="http://schemas.microsoft.com/office/drawing/2014/main" id="{5468E33B-9715-BCDC-8ADB-7AC829B9955B}"/>
              </a:ext>
            </a:extLst>
          </p:cNvPr>
          <p:cNvSpPr txBox="1">
            <a:spLocks noChangeArrowheads="1"/>
          </p:cNvSpPr>
          <p:nvPr/>
        </p:nvSpPr>
        <p:spPr bwMode="auto">
          <a:xfrm>
            <a:off x="7138988" y="6324600"/>
            <a:ext cx="1928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baseline="0"/>
              <a:t>Discover magazine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72FFBB02-283E-45F6-5D9B-F45E37CF97D8}"/>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Earth’s Geoid</a:t>
            </a:r>
          </a:p>
        </p:txBody>
      </p:sp>
      <p:sp>
        <p:nvSpPr>
          <p:cNvPr id="295939" name="Text Box 3">
            <a:extLst>
              <a:ext uri="{FF2B5EF4-FFF2-40B4-BE49-F238E27FC236}">
                <a16:creationId xmlns:a16="http://schemas.microsoft.com/office/drawing/2014/main" id="{056EA11B-E18B-D897-CEEC-409CACA93500}"/>
              </a:ext>
            </a:extLst>
          </p:cNvPr>
          <p:cNvSpPr txBox="1">
            <a:spLocks noChangeArrowheads="1"/>
          </p:cNvSpPr>
          <p:nvPr/>
        </p:nvSpPr>
        <p:spPr bwMode="auto">
          <a:xfrm>
            <a:off x="76200" y="5411788"/>
            <a:ext cx="89916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from –100 m (purple) to +85 m (red) relative to geoid of equal gravity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mantle sinks/depressions		India, Hudson Bay, Antarctic/Pacific, subd zones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mantle upwellings/plumes		New Guinea, Icelandic ridge, Yellowstone hotspot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Earth has minimal match between continents and geoid</a:t>
            </a:r>
          </a:p>
        </p:txBody>
      </p:sp>
      <p:pic>
        <p:nvPicPr>
          <p:cNvPr id="68611" name="Picture 4" descr="earth">
            <a:extLst>
              <a:ext uri="{FF2B5EF4-FFF2-40B4-BE49-F238E27FC236}">
                <a16:creationId xmlns:a16="http://schemas.microsoft.com/office/drawing/2014/main" id="{D1A09000-7874-70FE-60E3-8B88A9450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762000"/>
            <a:ext cx="90678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umpy_earth_2.jpg">
            <a:extLst>
              <a:ext uri="{FF2B5EF4-FFF2-40B4-BE49-F238E27FC236}">
                <a16:creationId xmlns:a16="http://schemas.microsoft.com/office/drawing/2014/main" id="{73C6D897-8A35-DEDF-ABC4-079DE8B092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2638" y="762000"/>
            <a:ext cx="455453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FBE2812C-B9B6-DE42-AA0C-1EDC3A6761B9}"/>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Earth’s Interior</a:t>
            </a:r>
          </a:p>
        </p:txBody>
      </p:sp>
      <p:sp>
        <p:nvSpPr>
          <p:cNvPr id="281603" name="Text Box 3">
            <a:extLst>
              <a:ext uri="{FF2B5EF4-FFF2-40B4-BE49-F238E27FC236}">
                <a16:creationId xmlns:a16="http://schemas.microsoft.com/office/drawing/2014/main" id="{4BD3178F-2464-9062-FEB6-BAE6BA126BA7}"/>
              </a:ext>
            </a:extLst>
          </p:cNvPr>
          <p:cNvSpPr txBox="1">
            <a:spLocks noChangeArrowheads="1"/>
          </p:cNvSpPr>
          <p:nvPr/>
        </p:nvSpPr>
        <p:spPr bwMode="auto">
          <a:xfrm>
            <a:off x="228600" y="843201"/>
            <a:ext cx="8686800"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1.  thermal structure</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determines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chemical structure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surface structure and evolution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mantle convection … mountain building, ocean formation,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short-term earthquakes, volcanism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convection in fluid core maintains the magnetic field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cosmic radiation shield … preserves navigation, communication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2.  geoid map</a:t>
            </a: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shows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elevations/depressions relative to surface of equal gravitational potential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surface features vs. geoid reveals how “soft” mantle is</a:t>
            </a:r>
            <a:endPar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Earth has minimal match between continents and geoid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3.  paleomagnetic records</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magnetic field has existed for at least 3.0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Gyr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polarity reversals common, averaging every 200,000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yr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reversal events take ~few thousand years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1000" baseline="0" dirty="0">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rPr>
              <a:t>4. </a:t>
            </a:r>
            <a:r>
              <a:rPr lang="en-US" altLang="en-US" sz="2000" b="1" baseline="0" noProof="0" dirty="0">
                <a:solidFill>
                  <a:srgbClr val="FF0000"/>
                </a:solidFill>
              </a:rPr>
              <a:t>s</a:t>
            </a:r>
            <a:r>
              <a:rPr lang="en-US" altLang="en-US" sz="2000" b="1" baseline="0" dirty="0" err="1">
                <a:solidFill>
                  <a:srgbClr val="FF0000"/>
                </a:solidFill>
              </a:rPr>
              <a:t>eismic</a:t>
            </a:r>
            <a:r>
              <a:rPr lang="en-US" altLang="en-US" sz="2000" b="1" baseline="0" dirty="0">
                <a:solidFill>
                  <a:srgbClr val="FF0000"/>
                </a:solidFill>
              </a:rPr>
              <a:t> data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i="0" u="none" strike="noStrike" kern="1200" cap="none" spc="0" normalizeH="0" baseline="0" noProof="0" dirty="0">
                <a:ln>
                  <a:noFill/>
                </a:ln>
                <a:effectLst/>
                <a:uLnTx/>
                <a:uFillTx/>
              </a:rPr>
              <a:t>	interior layers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1603">
                                            <p:txEl>
                                              <p:pRg st="13" end="13"/>
                                            </p:txEl>
                                          </p:spTgt>
                                        </p:tgtEl>
                                        <p:attrNameLst>
                                          <p:attrName>style.visibility</p:attrName>
                                        </p:attrNameLst>
                                      </p:cBhvr>
                                      <p:to>
                                        <p:strVal val="visible"/>
                                      </p:to>
                                    </p:set>
                                    <p:animEffect transition="in" filter="fade">
                                      <p:cBhvr>
                                        <p:cTn id="7" dur="2000"/>
                                        <p:tgtEl>
                                          <p:spTgt spid="281603">
                                            <p:txEl>
                                              <p:pRg st="13" end="13"/>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1603">
                                            <p:txEl>
                                              <p:pRg st="14" end="14"/>
                                            </p:txEl>
                                          </p:spTgt>
                                        </p:tgtEl>
                                        <p:attrNameLst>
                                          <p:attrName>style.visibility</p:attrName>
                                        </p:attrNameLst>
                                      </p:cBhvr>
                                      <p:to>
                                        <p:strVal val="visible"/>
                                      </p:to>
                                    </p:set>
                                    <p:animEffect transition="in" filter="fade">
                                      <p:cBhvr>
                                        <p:cTn id="10" dur="2000"/>
                                        <p:tgtEl>
                                          <p:spTgt spid="281603">
                                            <p:txEl>
                                              <p:pRg st="14" end="14"/>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1603">
                                            <p:txEl>
                                              <p:pRg st="15" end="15"/>
                                            </p:txEl>
                                          </p:spTgt>
                                        </p:tgtEl>
                                        <p:attrNameLst>
                                          <p:attrName>style.visibility</p:attrName>
                                        </p:attrNameLst>
                                      </p:cBhvr>
                                      <p:to>
                                        <p:strVal val="visible"/>
                                      </p:to>
                                    </p:set>
                                    <p:animEffect transition="in" filter="fade">
                                      <p:cBhvr>
                                        <p:cTn id="13" dur="2000"/>
                                        <p:tgtEl>
                                          <p:spTgt spid="281603">
                                            <p:txEl>
                                              <p:pRg st="15" end="15"/>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1603">
                                            <p:txEl>
                                              <p:pRg st="16" end="16"/>
                                            </p:txEl>
                                          </p:spTgt>
                                        </p:tgtEl>
                                        <p:attrNameLst>
                                          <p:attrName>style.visibility</p:attrName>
                                        </p:attrNameLst>
                                      </p:cBhvr>
                                      <p:to>
                                        <p:strVal val="visible"/>
                                      </p:to>
                                    </p:set>
                                    <p:animEffect transition="in" filter="fade">
                                      <p:cBhvr>
                                        <p:cTn id="16" dur="2000"/>
                                        <p:tgtEl>
                                          <p:spTgt spid="281603">
                                            <p:txEl>
                                              <p:pRg st="16" end="1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1603">
                                            <p:txEl>
                                              <p:pRg st="18" end="18"/>
                                            </p:txEl>
                                          </p:spTgt>
                                        </p:tgtEl>
                                        <p:attrNameLst>
                                          <p:attrName>style.visibility</p:attrName>
                                        </p:attrNameLst>
                                      </p:cBhvr>
                                      <p:to>
                                        <p:strVal val="visible"/>
                                      </p:to>
                                    </p:set>
                                    <p:animEffect transition="in" filter="fade">
                                      <p:cBhvr>
                                        <p:cTn id="21" dur="2000"/>
                                        <p:tgtEl>
                                          <p:spTgt spid="281603">
                                            <p:txEl>
                                              <p:pRg st="18" end="18"/>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1603">
                                            <p:txEl>
                                              <p:pRg st="19" end="19"/>
                                            </p:txEl>
                                          </p:spTgt>
                                        </p:tgtEl>
                                        <p:attrNameLst>
                                          <p:attrName>style.visibility</p:attrName>
                                        </p:attrNameLst>
                                      </p:cBhvr>
                                      <p:to>
                                        <p:strVal val="visible"/>
                                      </p:to>
                                    </p:set>
                                    <p:animEffect transition="in" filter="fade">
                                      <p:cBhvr>
                                        <p:cTn id="24" dur="2000"/>
                                        <p:tgtEl>
                                          <p:spTgt spid="28160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119F88BA-DDF2-4410-64CC-7C3F9D1C6F9B}"/>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Earth’s Magnetic Field</a:t>
            </a:r>
          </a:p>
        </p:txBody>
      </p:sp>
      <p:sp>
        <p:nvSpPr>
          <p:cNvPr id="279555" name="Text Box 3">
            <a:extLst>
              <a:ext uri="{FF2B5EF4-FFF2-40B4-BE49-F238E27FC236}">
                <a16:creationId xmlns:a16="http://schemas.microsoft.com/office/drawing/2014/main" id="{B62E692C-AEC9-4E87-208C-702742A142CE}"/>
              </a:ext>
            </a:extLst>
          </p:cNvPr>
          <p:cNvSpPr txBox="1">
            <a:spLocks noChangeArrowheads="1"/>
          </p:cNvSpPr>
          <p:nvPr/>
        </p:nvSpPr>
        <p:spPr bwMode="auto">
          <a:xfrm>
            <a:off x="4724400" y="974725"/>
            <a:ext cx="44196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Convective Dynamo Model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Glatzmaier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&amp; Roberts, Los Alamos)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input: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dimensions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rotation rate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heat flow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composition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run: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yr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increments for 300,000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yr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explains: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intensity of magnetic field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dipole structure aligned with rotation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non-dipolar drift at 0.2 deg/</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yr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dipole reversals</a:t>
            </a:r>
          </a:p>
        </p:txBody>
      </p:sp>
      <p:pic>
        <p:nvPicPr>
          <p:cNvPr id="72707" name="Picture 4" descr="earth">
            <a:extLst>
              <a:ext uri="{FF2B5EF4-FFF2-40B4-BE49-F238E27FC236}">
                <a16:creationId xmlns:a16="http://schemas.microsoft.com/office/drawing/2014/main" id="{DA0D7069-9127-3A39-1E3A-1F8FF59C8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14413"/>
            <a:ext cx="4460875"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9555">
                                            <p:txEl>
                                              <p:pRg st="3" end="3"/>
                                            </p:txEl>
                                          </p:spTgt>
                                        </p:tgtEl>
                                        <p:attrNameLst>
                                          <p:attrName>style.visibility</p:attrName>
                                        </p:attrNameLst>
                                      </p:cBhvr>
                                      <p:to>
                                        <p:strVal val="visible"/>
                                      </p:to>
                                    </p:set>
                                    <p:animEffect transition="in" filter="fade">
                                      <p:cBhvr>
                                        <p:cTn id="7" dur="2000"/>
                                        <p:tgtEl>
                                          <p:spTgt spid="27955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9555">
                                            <p:txEl>
                                              <p:pRg st="4" end="4"/>
                                            </p:txEl>
                                          </p:spTgt>
                                        </p:tgtEl>
                                        <p:attrNameLst>
                                          <p:attrName>style.visibility</p:attrName>
                                        </p:attrNameLst>
                                      </p:cBhvr>
                                      <p:to>
                                        <p:strVal val="visible"/>
                                      </p:to>
                                    </p:set>
                                    <p:animEffect transition="in" filter="fade">
                                      <p:cBhvr>
                                        <p:cTn id="10" dur="2000"/>
                                        <p:tgtEl>
                                          <p:spTgt spid="27955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79555">
                                            <p:txEl>
                                              <p:pRg st="5" end="5"/>
                                            </p:txEl>
                                          </p:spTgt>
                                        </p:tgtEl>
                                        <p:attrNameLst>
                                          <p:attrName>style.visibility</p:attrName>
                                        </p:attrNameLst>
                                      </p:cBhvr>
                                      <p:to>
                                        <p:strVal val="visible"/>
                                      </p:to>
                                    </p:set>
                                    <p:animEffect transition="in" filter="fade">
                                      <p:cBhvr>
                                        <p:cTn id="13" dur="2000"/>
                                        <p:tgtEl>
                                          <p:spTgt spid="279555">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79555">
                                            <p:txEl>
                                              <p:pRg st="6" end="6"/>
                                            </p:txEl>
                                          </p:spTgt>
                                        </p:tgtEl>
                                        <p:attrNameLst>
                                          <p:attrName>style.visibility</p:attrName>
                                        </p:attrNameLst>
                                      </p:cBhvr>
                                      <p:to>
                                        <p:strVal val="visible"/>
                                      </p:to>
                                    </p:set>
                                    <p:animEffect transition="in" filter="fade">
                                      <p:cBhvr>
                                        <p:cTn id="16" dur="2000"/>
                                        <p:tgtEl>
                                          <p:spTgt spid="279555">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79555">
                                            <p:txEl>
                                              <p:pRg st="7" end="7"/>
                                            </p:txEl>
                                          </p:spTgt>
                                        </p:tgtEl>
                                        <p:attrNameLst>
                                          <p:attrName>style.visibility</p:attrName>
                                        </p:attrNameLst>
                                      </p:cBhvr>
                                      <p:to>
                                        <p:strVal val="visible"/>
                                      </p:to>
                                    </p:set>
                                    <p:animEffect transition="in" filter="fade">
                                      <p:cBhvr>
                                        <p:cTn id="19" dur="2000"/>
                                        <p:tgtEl>
                                          <p:spTgt spid="279555">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79555">
                                            <p:txEl>
                                              <p:pRg st="9" end="9"/>
                                            </p:txEl>
                                          </p:spTgt>
                                        </p:tgtEl>
                                        <p:attrNameLst>
                                          <p:attrName>style.visibility</p:attrName>
                                        </p:attrNameLst>
                                      </p:cBhvr>
                                      <p:to>
                                        <p:strVal val="visible"/>
                                      </p:to>
                                    </p:set>
                                    <p:animEffect transition="in" filter="fade">
                                      <p:cBhvr>
                                        <p:cTn id="22" dur="2000"/>
                                        <p:tgtEl>
                                          <p:spTgt spid="279555">
                                            <p:txEl>
                                              <p:pRg st="9" end="9"/>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79555">
                                            <p:txEl>
                                              <p:pRg st="10" end="10"/>
                                            </p:txEl>
                                          </p:spTgt>
                                        </p:tgtEl>
                                        <p:attrNameLst>
                                          <p:attrName>style.visibility</p:attrName>
                                        </p:attrNameLst>
                                      </p:cBhvr>
                                      <p:to>
                                        <p:strVal val="visible"/>
                                      </p:to>
                                    </p:set>
                                    <p:animEffect transition="in" filter="fade">
                                      <p:cBhvr>
                                        <p:cTn id="25" dur="2000"/>
                                        <p:tgtEl>
                                          <p:spTgt spid="279555">
                                            <p:txEl>
                                              <p:pRg st="10" end="1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79555">
                                            <p:txEl>
                                              <p:pRg st="12" end="12"/>
                                            </p:txEl>
                                          </p:spTgt>
                                        </p:tgtEl>
                                        <p:attrNameLst>
                                          <p:attrName>style.visibility</p:attrName>
                                        </p:attrNameLst>
                                      </p:cBhvr>
                                      <p:to>
                                        <p:strVal val="visible"/>
                                      </p:to>
                                    </p:set>
                                    <p:animEffect transition="in" filter="fade">
                                      <p:cBhvr>
                                        <p:cTn id="30" dur="2000"/>
                                        <p:tgtEl>
                                          <p:spTgt spid="279555">
                                            <p:txEl>
                                              <p:pRg st="12" end="1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79555">
                                            <p:txEl>
                                              <p:pRg st="13" end="13"/>
                                            </p:txEl>
                                          </p:spTgt>
                                        </p:tgtEl>
                                        <p:attrNameLst>
                                          <p:attrName>style.visibility</p:attrName>
                                        </p:attrNameLst>
                                      </p:cBhvr>
                                      <p:to>
                                        <p:strVal val="visible"/>
                                      </p:to>
                                    </p:set>
                                    <p:animEffect transition="in" filter="fade">
                                      <p:cBhvr>
                                        <p:cTn id="33" dur="2000"/>
                                        <p:tgtEl>
                                          <p:spTgt spid="279555">
                                            <p:txEl>
                                              <p:pRg st="13" end="1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79555">
                                            <p:txEl>
                                              <p:pRg st="14" end="14"/>
                                            </p:txEl>
                                          </p:spTgt>
                                        </p:tgtEl>
                                        <p:attrNameLst>
                                          <p:attrName>style.visibility</p:attrName>
                                        </p:attrNameLst>
                                      </p:cBhvr>
                                      <p:to>
                                        <p:strVal val="visible"/>
                                      </p:to>
                                    </p:set>
                                    <p:animEffect transition="in" filter="fade">
                                      <p:cBhvr>
                                        <p:cTn id="36" dur="2000"/>
                                        <p:tgtEl>
                                          <p:spTgt spid="279555">
                                            <p:txEl>
                                              <p:pRg st="14" end="1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79555">
                                            <p:txEl>
                                              <p:pRg st="15" end="15"/>
                                            </p:txEl>
                                          </p:spTgt>
                                        </p:tgtEl>
                                        <p:attrNameLst>
                                          <p:attrName>style.visibility</p:attrName>
                                        </p:attrNameLst>
                                      </p:cBhvr>
                                      <p:to>
                                        <p:strVal val="visible"/>
                                      </p:to>
                                    </p:set>
                                    <p:animEffect transition="in" filter="fade">
                                      <p:cBhvr>
                                        <p:cTn id="39" dur="2000"/>
                                        <p:tgtEl>
                                          <p:spTgt spid="279555">
                                            <p:txEl>
                                              <p:pRg st="15" end="1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79555">
                                            <p:txEl>
                                              <p:pRg st="16" end="16"/>
                                            </p:txEl>
                                          </p:spTgt>
                                        </p:tgtEl>
                                        <p:attrNameLst>
                                          <p:attrName>style.visibility</p:attrName>
                                        </p:attrNameLst>
                                      </p:cBhvr>
                                      <p:to>
                                        <p:strVal val="visible"/>
                                      </p:to>
                                    </p:set>
                                    <p:animEffect transition="in" filter="fade">
                                      <p:cBhvr>
                                        <p:cTn id="42" dur="2000"/>
                                        <p:tgtEl>
                                          <p:spTgt spid="27955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8375DFE7-9431-0E37-1A47-68799CFE862D}"/>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Flipping Magnetic Field!</a:t>
            </a:r>
          </a:p>
        </p:txBody>
      </p:sp>
      <p:sp>
        <p:nvSpPr>
          <p:cNvPr id="280579" name="Text Box 3">
            <a:extLst>
              <a:ext uri="{FF2B5EF4-FFF2-40B4-BE49-F238E27FC236}">
                <a16:creationId xmlns:a16="http://schemas.microsoft.com/office/drawing/2014/main" id="{2CC69DF3-1E53-0A80-7CDC-B73A5C6CA5E3}"/>
              </a:ext>
            </a:extLst>
          </p:cNvPr>
          <p:cNvSpPr txBox="1">
            <a:spLocks noChangeArrowheads="1"/>
          </p:cNvSpPr>
          <p:nvPr/>
        </p:nvSpPr>
        <p:spPr bwMode="auto">
          <a:xfrm>
            <a:off x="0" y="3260725"/>
            <a:ext cx="9144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normal               flip minus 500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yr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mid-flip                  flip plus 500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yr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(blue in, yellow out / Earth rotation is vertical / transition is at core-mantle boundary)</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36,000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yr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into simulation, flip!</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field intensity drops by a factor of 10 and then recovers</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matches what is seen in paleomagnetic record</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convection in fluid outer core continually tries to reverse field, but </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solid inner core inhibits reversals because it changes on long diffusion timescale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a reversal is successful only occasionally, therefore ~200,000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yr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80581" name="Picture 5" descr="earth">
            <a:extLst>
              <a:ext uri="{FF2B5EF4-FFF2-40B4-BE49-F238E27FC236}">
                <a16:creationId xmlns:a16="http://schemas.microsoft.com/office/drawing/2014/main" id="{5A8A93F5-5D30-3660-C0C9-899989CFA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838200"/>
            <a:ext cx="2082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2" name="Picture 6" descr="earth">
            <a:extLst>
              <a:ext uri="{FF2B5EF4-FFF2-40B4-BE49-F238E27FC236}">
                <a16:creationId xmlns:a16="http://schemas.microsoft.com/office/drawing/2014/main" id="{30879A02-76B8-56FD-04FD-B93A5CEF1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413000" y="838200"/>
            <a:ext cx="2082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3" name="Picture 7" descr="earth">
            <a:extLst>
              <a:ext uri="{FF2B5EF4-FFF2-40B4-BE49-F238E27FC236}">
                <a16:creationId xmlns:a16="http://schemas.microsoft.com/office/drawing/2014/main" id="{C323A90A-C930-875B-7A25-D59B773549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938" y="838200"/>
            <a:ext cx="209550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84" name="Picture 8" descr="earth">
            <a:extLst>
              <a:ext uri="{FF2B5EF4-FFF2-40B4-BE49-F238E27FC236}">
                <a16:creationId xmlns:a16="http://schemas.microsoft.com/office/drawing/2014/main" id="{01713A8E-0CE7-3B34-238B-5B9BAE078A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6934200" y="838200"/>
            <a:ext cx="2095500"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0579">
                                            <p:txEl>
                                              <p:pRg st="0" end="0"/>
                                            </p:txEl>
                                          </p:spTgt>
                                        </p:tgtEl>
                                        <p:attrNameLst>
                                          <p:attrName>style.visibility</p:attrName>
                                        </p:attrNameLst>
                                      </p:cBhvr>
                                      <p:to>
                                        <p:strVal val="visible"/>
                                      </p:to>
                                    </p:set>
                                    <p:animEffect transition="in" filter="fade">
                                      <p:cBhvr>
                                        <p:cTn id="7" dur="2000"/>
                                        <p:tgtEl>
                                          <p:spTgt spid="28057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0579">
                                            <p:txEl>
                                              <p:pRg st="1" end="1"/>
                                            </p:txEl>
                                          </p:spTgt>
                                        </p:tgtEl>
                                        <p:attrNameLst>
                                          <p:attrName>style.visibility</p:attrName>
                                        </p:attrNameLst>
                                      </p:cBhvr>
                                      <p:to>
                                        <p:strVal val="visible"/>
                                      </p:to>
                                    </p:set>
                                    <p:animEffect transition="in" filter="fade">
                                      <p:cBhvr>
                                        <p:cTn id="10" dur="2000"/>
                                        <p:tgtEl>
                                          <p:spTgt spid="28057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280581"/>
                                        </p:tgtEl>
                                        <p:attrNameLst>
                                          <p:attrName>style.visibility</p:attrName>
                                        </p:attrNameLst>
                                      </p:cBhvr>
                                      <p:to>
                                        <p:strVal val="visible"/>
                                      </p:to>
                                    </p:set>
                                    <p:anim calcmode="lin" valueType="num">
                                      <p:cBhvr>
                                        <p:cTn id="15" dur="5000" fill="hold"/>
                                        <p:tgtEl>
                                          <p:spTgt spid="280581"/>
                                        </p:tgtEl>
                                        <p:attrNameLst>
                                          <p:attrName>ppt_w</p:attrName>
                                        </p:attrNameLst>
                                      </p:cBhvr>
                                      <p:tavLst>
                                        <p:tav tm="0" fmla="#ppt_w*sin(2.5*pi*$)">
                                          <p:val>
                                            <p:fltVal val="0"/>
                                          </p:val>
                                        </p:tav>
                                        <p:tav tm="100000">
                                          <p:val>
                                            <p:fltVal val="1"/>
                                          </p:val>
                                        </p:tav>
                                      </p:tavLst>
                                    </p:anim>
                                    <p:anim calcmode="lin" valueType="num">
                                      <p:cBhvr>
                                        <p:cTn id="16" dur="5000" fill="hold"/>
                                        <p:tgtEl>
                                          <p:spTgt spid="280581"/>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9" presetClass="entr" presetSubtype="10" fill="hold" nodeType="clickEffect">
                                  <p:stCondLst>
                                    <p:cond delay="0"/>
                                  </p:stCondLst>
                                  <p:childTnLst>
                                    <p:set>
                                      <p:cBhvr>
                                        <p:cTn id="20" dur="1" fill="hold">
                                          <p:stCondLst>
                                            <p:cond delay="0"/>
                                          </p:stCondLst>
                                        </p:cTn>
                                        <p:tgtEl>
                                          <p:spTgt spid="280582"/>
                                        </p:tgtEl>
                                        <p:attrNameLst>
                                          <p:attrName>style.visibility</p:attrName>
                                        </p:attrNameLst>
                                      </p:cBhvr>
                                      <p:to>
                                        <p:strVal val="visible"/>
                                      </p:to>
                                    </p:set>
                                    <p:anim calcmode="lin" valueType="num">
                                      <p:cBhvr>
                                        <p:cTn id="21" dur="5000" fill="hold"/>
                                        <p:tgtEl>
                                          <p:spTgt spid="280582"/>
                                        </p:tgtEl>
                                        <p:attrNameLst>
                                          <p:attrName>ppt_w</p:attrName>
                                        </p:attrNameLst>
                                      </p:cBhvr>
                                      <p:tavLst>
                                        <p:tav tm="0" fmla="#ppt_w*sin(2.5*pi*$)">
                                          <p:val>
                                            <p:fltVal val="0"/>
                                          </p:val>
                                        </p:tav>
                                        <p:tav tm="100000">
                                          <p:val>
                                            <p:fltVal val="1"/>
                                          </p:val>
                                        </p:tav>
                                      </p:tavLst>
                                    </p:anim>
                                    <p:anim calcmode="lin" valueType="num">
                                      <p:cBhvr>
                                        <p:cTn id="22" dur="5000" fill="hold"/>
                                        <p:tgtEl>
                                          <p:spTgt spid="28058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9" presetClass="entr" presetSubtype="10" fill="hold" nodeType="clickEffect">
                                  <p:stCondLst>
                                    <p:cond delay="0"/>
                                  </p:stCondLst>
                                  <p:childTnLst>
                                    <p:set>
                                      <p:cBhvr>
                                        <p:cTn id="26" dur="1" fill="hold">
                                          <p:stCondLst>
                                            <p:cond delay="0"/>
                                          </p:stCondLst>
                                        </p:cTn>
                                        <p:tgtEl>
                                          <p:spTgt spid="280583"/>
                                        </p:tgtEl>
                                        <p:attrNameLst>
                                          <p:attrName>style.visibility</p:attrName>
                                        </p:attrNameLst>
                                      </p:cBhvr>
                                      <p:to>
                                        <p:strVal val="visible"/>
                                      </p:to>
                                    </p:set>
                                    <p:anim calcmode="lin" valueType="num">
                                      <p:cBhvr>
                                        <p:cTn id="27" dur="5000" fill="hold"/>
                                        <p:tgtEl>
                                          <p:spTgt spid="280583"/>
                                        </p:tgtEl>
                                        <p:attrNameLst>
                                          <p:attrName>ppt_w</p:attrName>
                                        </p:attrNameLst>
                                      </p:cBhvr>
                                      <p:tavLst>
                                        <p:tav tm="0" fmla="#ppt_w*sin(2.5*pi*$)">
                                          <p:val>
                                            <p:fltVal val="0"/>
                                          </p:val>
                                        </p:tav>
                                        <p:tav tm="100000">
                                          <p:val>
                                            <p:fltVal val="1"/>
                                          </p:val>
                                        </p:tav>
                                      </p:tavLst>
                                    </p:anim>
                                    <p:anim calcmode="lin" valueType="num">
                                      <p:cBhvr>
                                        <p:cTn id="28" dur="5000" fill="hold"/>
                                        <p:tgtEl>
                                          <p:spTgt spid="280583"/>
                                        </p:tgtEl>
                                        <p:attrNameLst>
                                          <p:attrName>ppt_h</p:attrName>
                                        </p:attrNameLst>
                                      </p:cBhvr>
                                      <p:tavLst>
                                        <p:tav tm="0">
                                          <p:val>
                                            <p:strVal val="#ppt_h"/>
                                          </p:val>
                                        </p:tav>
                                        <p:tav tm="100000">
                                          <p:val>
                                            <p:strVal val="#ppt_h"/>
                                          </p:val>
                                        </p:tav>
                                      </p:tavLst>
                                    </p:anim>
                                  </p:childTnLst>
                                </p:cTn>
                              </p:par>
                              <p:par>
                                <p:cTn id="29" presetID="10" presetClass="entr" presetSubtype="0" fill="hold" nodeType="withEffect">
                                  <p:stCondLst>
                                    <p:cond delay="0"/>
                                  </p:stCondLst>
                                  <p:childTnLst>
                                    <p:set>
                                      <p:cBhvr>
                                        <p:cTn id="30" dur="1" fill="hold">
                                          <p:stCondLst>
                                            <p:cond delay="0"/>
                                          </p:stCondLst>
                                        </p:cTn>
                                        <p:tgtEl>
                                          <p:spTgt spid="280579">
                                            <p:txEl>
                                              <p:pRg st="3" end="3"/>
                                            </p:txEl>
                                          </p:spTgt>
                                        </p:tgtEl>
                                        <p:attrNameLst>
                                          <p:attrName>style.visibility</p:attrName>
                                        </p:attrNameLst>
                                      </p:cBhvr>
                                      <p:to>
                                        <p:strVal val="visible"/>
                                      </p:to>
                                    </p:set>
                                    <p:animEffect transition="in" filter="fade">
                                      <p:cBhvr>
                                        <p:cTn id="31" dur="2000"/>
                                        <p:tgtEl>
                                          <p:spTgt spid="280579">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80579">
                                            <p:txEl>
                                              <p:pRg st="4" end="4"/>
                                            </p:txEl>
                                          </p:spTgt>
                                        </p:tgtEl>
                                        <p:attrNameLst>
                                          <p:attrName>style.visibility</p:attrName>
                                        </p:attrNameLst>
                                      </p:cBhvr>
                                      <p:to>
                                        <p:strVal val="visible"/>
                                      </p:to>
                                    </p:set>
                                    <p:animEffect transition="in" filter="fade">
                                      <p:cBhvr>
                                        <p:cTn id="34" dur="2000"/>
                                        <p:tgtEl>
                                          <p:spTgt spid="280579">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80579">
                                            <p:txEl>
                                              <p:pRg st="5" end="5"/>
                                            </p:txEl>
                                          </p:spTgt>
                                        </p:tgtEl>
                                        <p:attrNameLst>
                                          <p:attrName>style.visibility</p:attrName>
                                        </p:attrNameLst>
                                      </p:cBhvr>
                                      <p:to>
                                        <p:strVal val="visible"/>
                                      </p:to>
                                    </p:set>
                                    <p:animEffect transition="in" filter="fade">
                                      <p:cBhvr>
                                        <p:cTn id="37" dur="2000"/>
                                        <p:tgtEl>
                                          <p:spTgt spid="28057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9" presetClass="entr" presetSubtype="10" fill="hold" nodeType="clickEffect">
                                  <p:stCondLst>
                                    <p:cond delay="0"/>
                                  </p:stCondLst>
                                  <p:childTnLst>
                                    <p:set>
                                      <p:cBhvr>
                                        <p:cTn id="41" dur="1" fill="hold">
                                          <p:stCondLst>
                                            <p:cond delay="0"/>
                                          </p:stCondLst>
                                        </p:cTn>
                                        <p:tgtEl>
                                          <p:spTgt spid="280584"/>
                                        </p:tgtEl>
                                        <p:attrNameLst>
                                          <p:attrName>style.visibility</p:attrName>
                                        </p:attrNameLst>
                                      </p:cBhvr>
                                      <p:to>
                                        <p:strVal val="visible"/>
                                      </p:to>
                                    </p:set>
                                    <p:anim calcmode="lin" valueType="num">
                                      <p:cBhvr>
                                        <p:cTn id="42" dur="5000" fill="hold"/>
                                        <p:tgtEl>
                                          <p:spTgt spid="280584"/>
                                        </p:tgtEl>
                                        <p:attrNameLst>
                                          <p:attrName>ppt_w</p:attrName>
                                        </p:attrNameLst>
                                      </p:cBhvr>
                                      <p:tavLst>
                                        <p:tav tm="0" fmla="#ppt_w*sin(2.5*pi*$)">
                                          <p:val>
                                            <p:fltVal val="0"/>
                                          </p:val>
                                        </p:tav>
                                        <p:tav tm="100000">
                                          <p:val>
                                            <p:fltVal val="1"/>
                                          </p:val>
                                        </p:tav>
                                      </p:tavLst>
                                    </p:anim>
                                    <p:anim calcmode="lin" valueType="num">
                                      <p:cBhvr>
                                        <p:cTn id="43" dur="5000" fill="hold"/>
                                        <p:tgtEl>
                                          <p:spTgt spid="280584"/>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280579">
                                            <p:txEl>
                                              <p:pRg st="7" end="7"/>
                                            </p:txEl>
                                          </p:spTgt>
                                        </p:tgtEl>
                                        <p:attrNameLst>
                                          <p:attrName>style.visibility</p:attrName>
                                        </p:attrNameLst>
                                      </p:cBhvr>
                                      <p:to>
                                        <p:strVal val="visible"/>
                                      </p:to>
                                    </p:set>
                                    <p:animEffect transition="in" filter="fade">
                                      <p:cBhvr>
                                        <p:cTn id="48" dur="2000"/>
                                        <p:tgtEl>
                                          <p:spTgt spid="280579">
                                            <p:txEl>
                                              <p:pRg st="7" end="7"/>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nodeType="clickEffect">
                                  <p:stCondLst>
                                    <p:cond delay="0"/>
                                  </p:stCondLst>
                                  <p:childTnLst>
                                    <p:set>
                                      <p:cBhvr>
                                        <p:cTn id="52" dur="1" fill="hold">
                                          <p:stCondLst>
                                            <p:cond delay="0"/>
                                          </p:stCondLst>
                                        </p:cTn>
                                        <p:tgtEl>
                                          <p:spTgt spid="280579">
                                            <p:txEl>
                                              <p:pRg st="8" end="8"/>
                                            </p:txEl>
                                          </p:spTgt>
                                        </p:tgtEl>
                                        <p:attrNameLst>
                                          <p:attrName>style.visibility</p:attrName>
                                        </p:attrNameLst>
                                      </p:cBhvr>
                                      <p:to>
                                        <p:strVal val="visible"/>
                                      </p:to>
                                    </p:set>
                                    <p:animEffect transition="in" filter="fade">
                                      <p:cBhvr>
                                        <p:cTn id="53" dur="2000"/>
                                        <p:tgtEl>
                                          <p:spTgt spid="280579">
                                            <p:txEl>
                                              <p:pRg st="8" end="8"/>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280579">
                                            <p:txEl>
                                              <p:pRg st="9" end="9"/>
                                            </p:txEl>
                                          </p:spTgt>
                                        </p:tgtEl>
                                        <p:attrNameLst>
                                          <p:attrName>style.visibility</p:attrName>
                                        </p:attrNameLst>
                                      </p:cBhvr>
                                      <p:to>
                                        <p:strVal val="visible"/>
                                      </p:to>
                                    </p:set>
                                    <p:animEffect transition="in" filter="fade">
                                      <p:cBhvr>
                                        <p:cTn id="58" dur="2000"/>
                                        <p:tgtEl>
                                          <p:spTgt spid="2805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7878</TotalTime>
  <Words>2932</Words>
  <Application>Microsoft Macintosh PowerPoint</Application>
  <PresentationFormat>On-screen Show (4:3)</PresentationFormat>
  <Paragraphs>456</Paragraphs>
  <Slides>41</Slides>
  <Notes>41</Notes>
  <HiddenSlides>0</HiddenSlides>
  <MMClips>1</MMClips>
  <ScaleCrop>false</ScaleCrop>
  <HeadingPairs>
    <vt:vector size="6" baseType="variant">
      <vt:variant>
        <vt:lpstr>Fonts Used</vt:lpstr>
      </vt:variant>
      <vt:variant>
        <vt:i4>1</vt:i4>
      </vt:variant>
      <vt:variant>
        <vt:lpstr>Theme</vt:lpstr>
      </vt:variant>
      <vt:variant>
        <vt:i4>4</vt:i4>
      </vt:variant>
      <vt:variant>
        <vt:lpstr>Slide Titles</vt:lpstr>
      </vt:variant>
      <vt:variant>
        <vt:i4>41</vt:i4>
      </vt:variant>
    </vt:vector>
  </HeadingPairs>
  <TitlesOfParts>
    <vt:vector size="46" baseType="lpstr">
      <vt:lpstr>Times New Roman</vt:lpstr>
      <vt:lpstr>Default Design</vt:lpstr>
      <vt:lpstr>12_Default Design</vt:lpstr>
      <vt:lpstr>6_Default Design</vt:lpstr>
      <vt:lpstr>2_Default Design</vt:lpstr>
      <vt:lpstr>PowerPoint Presentation</vt:lpstr>
      <vt:lpstr>PowerPoint Presentation</vt:lpstr>
      <vt:lpstr>Level 1 Outline Comments</vt:lpstr>
      <vt:lpstr>Research Paper Level 2</vt:lpstr>
      <vt:lpstr>Planetary Interiors II</vt:lpstr>
      <vt:lpstr>Earth’s Geoid</vt:lpstr>
      <vt:lpstr>Earth’s Interior</vt:lpstr>
      <vt:lpstr>Earth’s Magnetic Field</vt:lpstr>
      <vt:lpstr>Flipping Magnetic Field!</vt:lpstr>
      <vt:lpstr>Paleomagnetic Records</vt:lpstr>
      <vt:lpstr>Seismic Data</vt:lpstr>
      <vt:lpstr>Seismic Data</vt:lpstr>
      <vt:lpstr>Earth Layers</vt:lpstr>
      <vt:lpstr>Other Terrestrial Worlds</vt:lpstr>
      <vt:lpstr>Earth’s Geoid</vt:lpstr>
      <vt:lpstr>Mars’ Surface Gravity</vt:lpstr>
      <vt:lpstr>Mars’ Surface Features</vt:lpstr>
      <vt:lpstr>Mars’ Core</vt:lpstr>
      <vt:lpstr>Venus’ Surface Gravity</vt:lpstr>
      <vt:lpstr>Venus’ Surface Features</vt:lpstr>
      <vt:lpstr>PowerPoint Presentation</vt:lpstr>
      <vt:lpstr>SSE!</vt:lpstr>
      <vt:lpstr>Galileans</vt:lpstr>
      <vt:lpstr>PowerPoint Presentation</vt:lpstr>
      <vt:lpstr>H2O  Ice</vt:lpstr>
      <vt:lpstr>PowerPoint Presentation</vt:lpstr>
      <vt:lpstr>PowerPoint Presentation</vt:lpstr>
      <vt:lpstr>Jovian Interiors</vt:lpstr>
      <vt:lpstr>Jovian Interiors: H</vt:lpstr>
      <vt:lpstr>Jovian Interiors: He and H2O</vt:lpstr>
      <vt:lpstr>Jupiter + Saturn Interiors</vt:lpstr>
      <vt:lpstr>Jupiter Interior</vt:lpstr>
      <vt:lpstr>Juno Discoveries at Jupiter</vt:lpstr>
      <vt:lpstr>Ice Giant Interiors</vt:lpstr>
      <vt:lpstr>Giant Planet Interiors</vt:lpstr>
      <vt:lpstr>Solar System Magnetic Fields</vt:lpstr>
      <vt:lpstr>Jupiter’s Giant Magnetosphere</vt:lpstr>
      <vt:lpstr>Planets in Solar Systems</vt:lpstr>
      <vt:lpstr>Solar System Explorers 13 OCT</vt:lpstr>
      <vt:lpstr>Solar System Explorers 20 OCT</vt:lpstr>
      <vt:lpstr>PowerPoint Presentation</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280</cp:revision>
  <cp:lastPrinted>2003-02-11T19:04:25Z</cp:lastPrinted>
  <dcterms:created xsi:type="dcterms:W3CDTF">2012-03-27T17:37:59Z</dcterms:created>
  <dcterms:modified xsi:type="dcterms:W3CDTF">2022-10-17T13:53:07Z</dcterms:modified>
</cp:coreProperties>
</file>