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96"/>
  </p:notesMasterIdLst>
  <p:sldIdLst>
    <p:sldId id="357" r:id="rId7"/>
    <p:sldId id="368" r:id="rId8"/>
    <p:sldId id="365" r:id="rId9"/>
    <p:sldId id="369" r:id="rId10"/>
    <p:sldId id="367" r:id="rId11"/>
    <p:sldId id="370" r:id="rId12"/>
    <p:sldId id="366" r:id="rId13"/>
    <p:sldId id="371" r:id="rId14"/>
    <p:sldId id="363" r:id="rId15"/>
    <p:sldId id="297" r:id="rId16"/>
    <p:sldId id="372" r:id="rId17"/>
    <p:sldId id="354" r:id="rId18"/>
    <p:sldId id="353" r:id="rId19"/>
    <p:sldId id="355" r:id="rId20"/>
    <p:sldId id="356" r:id="rId21"/>
    <p:sldId id="257" r:id="rId22"/>
    <p:sldId id="298" r:id="rId23"/>
    <p:sldId id="379" r:id="rId24"/>
    <p:sldId id="304" r:id="rId25"/>
    <p:sldId id="314" r:id="rId26"/>
    <p:sldId id="285" r:id="rId27"/>
    <p:sldId id="303" r:id="rId28"/>
    <p:sldId id="342" r:id="rId29"/>
    <p:sldId id="358" r:id="rId30"/>
    <p:sldId id="359" r:id="rId31"/>
    <p:sldId id="360" r:id="rId32"/>
    <p:sldId id="361" r:id="rId33"/>
    <p:sldId id="374" r:id="rId34"/>
    <p:sldId id="306" r:id="rId35"/>
    <p:sldId id="377" r:id="rId36"/>
    <p:sldId id="375" r:id="rId37"/>
    <p:sldId id="307" r:id="rId38"/>
    <p:sldId id="308" r:id="rId39"/>
    <p:sldId id="376" r:id="rId40"/>
    <p:sldId id="309" r:id="rId41"/>
    <p:sldId id="286" r:id="rId42"/>
    <p:sldId id="334" r:id="rId43"/>
    <p:sldId id="310" r:id="rId44"/>
    <p:sldId id="378" r:id="rId45"/>
    <p:sldId id="311" r:id="rId46"/>
    <p:sldId id="350" r:id="rId47"/>
    <p:sldId id="362" r:id="rId48"/>
    <p:sldId id="323" r:id="rId49"/>
    <p:sldId id="275" r:id="rId50"/>
    <p:sldId id="276" r:id="rId51"/>
    <p:sldId id="277" r:id="rId52"/>
    <p:sldId id="279" r:id="rId53"/>
    <p:sldId id="280" r:id="rId54"/>
    <p:sldId id="302" r:id="rId55"/>
    <p:sldId id="266" r:id="rId56"/>
    <p:sldId id="330" r:id="rId57"/>
    <p:sldId id="315" r:id="rId58"/>
    <p:sldId id="333" r:id="rId59"/>
    <p:sldId id="260" r:id="rId60"/>
    <p:sldId id="339" r:id="rId61"/>
    <p:sldId id="351" r:id="rId62"/>
    <p:sldId id="352" r:id="rId63"/>
    <p:sldId id="316" r:id="rId64"/>
    <p:sldId id="317" r:id="rId65"/>
    <p:sldId id="318" r:id="rId66"/>
    <p:sldId id="319" r:id="rId67"/>
    <p:sldId id="325" r:id="rId68"/>
    <p:sldId id="337" r:id="rId69"/>
    <p:sldId id="341" r:id="rId70"/>
    <p:sldId id="261" r:id="rId71"/>
    <p:sldId id="290" r:id="rId72"/>
    <p:sldId id="264" r:id="rId73"/>
    <p:sldId id="343" r:id="rId74"/>
    <p:sldId id="346" r:id="rId75"/>
    <p:sldId id="347" r:id="rId76"/>
    <p:sldId id="348" r:id="rId77"/>
    <p:sldId id="349" r:id="rId78"/>
    <p:sldId id="269" r:id="rId79"/>
    <p:sldId id="313" r:id="rId80"/>
    <p:sldId id="278" r:id="rId81"/>
    <p:sldId id="287" r:id="rId82"/>
    <p:sldId id="327" r:id="rId83"/>
    <p:sldId id="320" r:id="rId84"/>
    <p:sldId id="340" r:id="rId85"/>
    <p:sldId id="332" r:id="rId86"/>
    <p:sldId id="345" r:id="rId87"/>
    <p:sldId id="259" r:id="rId88"/>
    <p:sldId id="331" r:id="rId89"/>
    <p:sldId id="321" r:id="rId90"/>
    <p:sldId id="336" r:id="rId91"/>
    <p:sldId id="335" r:id="rId92"/>
    <p:sldId id="324" r:id="rId93"/>
    <p:sldId id="322" r:id="rId94"/>
    <p:sldId id="344"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00"/>
    <a:srgbClr val="12F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33" autoAdjust="0"/>
    <p:restoredTop sz="84366" autoAdjust="0"/>
  </p:normalViewPr>
  <p:slideViewPr>
    <p:cSldViewPr>
      <p:cViewPr varScale="1">
        <p:scale>
          <a:sx n="103" d="100"/>
          <a:sy n="103" d="100"/>
        </p:scale>
        <p:origin x="211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B5EA2F-45F5-4EAD-BA20-CCFEEFBA1B86}" type="datetimeFigureOut">
              <a:rPr lang="en-US" smtClean="0"/>
              <a:pPr/>
              <a:t>10/27/22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6B15CE-F4A5-4D4B-9848-03AC586B7690}" type="slidenum">
              <a:rPr lang="en-US" smtClean="0"/>
              <a:pPr/>
              <a:t>‹#›</a:t>
            </a:fld>
            <a:endParaRPr lang="en-US"/>
          </a:p>
        </p:txBody>
      </p:sp>
    </p:spTree>
    <p:extLst>
      <p:ext uri="{BB962C8B-B14F-4D97-AF65-F5344CB8AC3E}">
        <p14:creationId xmlns:p14="http://schemas.microsoft.com/office/powerpoint/2010/main" val="521902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apod.nasa.gov/apod/image/0412/debrisDisk_spitzer_f.jp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pluto.jhuapl.edu/"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t>Planetary Sciences</a:t>
            </a:r>
          </a:p>
        </p:txBody>
      </p:sp>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4258F3-21E2-A04B-BEDC-57884ADF2F0E}" type="slidenum">
              <a:rPr lang="en-US" sz="1200"/>
              <a:pPr eaLnBrk="1" hangingPunct="1"/>
              <a:t>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err="1"/>
              <a:t>Penitente</a:t>
            </a:r>
            <a:endParaRPr lang="en-US" dirty="0"/>
          </a:p>
          <a:p>
            <a:pPr eaLnBrk="1" hangingPunct="1"/>
            <a:endParaRPr lang="en-US" dirty="0"/>
          </a:p>
          <a:p>
            <a:pPr eaLnBrk="1" hangingPunct="1"/>
            <a:r>
              <a:rPr lang="en-US" dirty="0"/>
              <a:t>Snakeskin Terrain on Pluto: In this extended color image of Pluto taken by NASA's New Horizons spacecraft, rounded and bizarrely textured mountains, informally named the </a:t>
            </a:r>
            <a:r>
              <a:rPr lang="en-US" dirty="0" err="1"/>
              <a:t>Tartarus</a:t>
            </a:r>
            <a:r>
              <a:rPr lang="en-US" dirty="0"/>
              <a:t> Dorsa, rise up along Pluto's day-night terminator and show intricate but puzzling patterns of blue-gray ridges and reddish material in between. This view, roughly 330 miles (530 kilometers) across, combines blue, red and infrared images taken by the Ralph/Multispectral Visual Imaging Camera (MVIC) on July 14, 2015, and resolves details and colors on scales as small as 0.8 miles (1.3 kilometers). </a:t>
            </a:r>
          </a:p>
          <a:p>
            <a:pPr eaLnBrk="1" hangingPunct="1"/>
            <a:endParaRPr lang="en-US" dirty="0">
              <a:ea typeface="ＭＳ Ｐゴシック" charset="0"/>
              <a:cs typeface="ＭＳ Ｐゴシック" charset="0"/>
            </a:endParaRPr>
          </a:p>
          <a:p>
            <a:pPr eaLnBrk="1" hangingPunct="1"/>
            <a:r>
              <a:rPr lang="en-US" b="0" dirty="0"/>
              <a:t>The Penitentes are tall thin blades of hardened snow formation that points towards the direction of the sun. They form when the sun's rays turn snow directly into water vapor without melting it first, a process called sublimation. Penitentes are spikes of snow that form typically only in high-altitude areas, like Chile's Atacama Desert. They can get as tall as 20 feet in the right conditions. Their name comes from their resemblance to a group of monks who wear spiky hats.</a:t>
            </a:r>
            <a:endParaRPr lang="en-US" b="0"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blink comparator                                                                ^</a:t>
            </a:r>
            <a:r>
              <a:rPr lang="en-US" baseline="0" dirty="0"/>
              <a:t> look here, up and left of double blip</a:t>
            </a:r>
          </a:p>
          <a:p>
            <a:r>
              <a:rPr lang="en-US" baseline="0" dirty="0"/>
              <a:t>I think this is Pluto …</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solidFill>
                <a:prstClr val="white"/>
              </a:solidFill>
              <a:latin typeface="Times New Roman"/>
              <a:ea typeface="ＭＳ Ｐゴシック" charset="0"/>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FD5B43-D2E6-473C-8355-0CB63AFFC7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351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cyan triangles = </a:t>
            </a:r>
            <a:r>
              <a:rPr lang="en-US" dirty="0" err="1"/>
              <a:t>Damocloids</a:t>
            </a:r>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337087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23C3DD-3D47-4963-830C-04411CA08A55}" type="slidenum">
              <a:rPr lang="en-US">
                <a:solidFill>
                  <a:prstClr val="black"/>
                </a:solidFill>
                <a:latin typeface="Calibri"/>
              </a:rPr>
              <a:pPr/>
              <a:t>14</a:t>
            </a:fld>
            <a:endParaRPr lang="en-US">
              <a:solidFill>
                <a:prstClr val="black"/>
              </a:solidFill>
              <a:latin typeface="Calibri"/>
            </a:endParaRPr>
          </a:p>
        </p:txBody>
      </p:sp>
      <p:sp>
        <p:nvSpPr>
          <p:cNvPr id="21505" name="Rectangle 1"/>
          <p:cNvSpPr>
            <a:spLocks noGrp="1" noRot="1" noChangeAspect="1" noChangeArrowheads="1"/>
          </p:cNvSpPr>
          <p:nvPr>
            <p:ph type="sldImg"/>
          </p:nvPr>
        </p:nvSpPr>
        <p:spPr>
          <a:ln/>
        </p:spPr>
      </p:sp>
      <p:sp>
        <p:nvSpPr>
          <p:cNvPr id="21506"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dynamical classification</a:t>
            </a:r>
          </a:p>
          <a:p>
            <a:pPr>
              <a:lnSpc>
                <a:spcPct val="95000"/>
              </a:lnSpc>
              <a:spcBef>
                <a:spcPct val="0"/>
              </a:spcBef>
            </a:pPr>
            <a:r>
              <a:rPr lang="en-US" sz="1600" dirty="0">
                <a:solidFill>
                  <a:srgbClr val="000000"/>
                </a:solidFill>
                <a:latin typeface="Arial" pitchFamily="34" charset="0"/>
              </a:rPr>
              <a:t>Hidalgo discovered first but not identified as part of new population of objects</a:t>
            </a:r>
          </a:p>
          <a:p>
            <a:pPr>
              <a:lnSpc>
                <a:spcPct val="95000"/>
              </a:lnSpc>
              <a:spcBef>
                <a:spcPct val="0"/>
              </a:spcBef>
            </a:pPr>
            <a:r>
              <a:rPr lang="en-US" dirty="0"/>
              <a:t>Chiron</a:t>
            </a:r>
            <a:r>
              <a:rPr lang="en-US" baseline="0" dirty="0"/>
              <a:t> and </a:t>
            </a:r>
            <a:r>
              <a:rPr lang="en-US" baseline="0" dirty="0" err="1"/>
              <a:t>Chariklo</a:t>
            </a:r>
            <a:r>
              <a:rPr lang="en-US" baseline="0" dirty="0"/>
              <a:t> both likely to have rings</a:t>
            </a:r>
          </a:p>
          <a:p>
            <a:pPr>
              <a:lnSpc>
                <a:spcPct val="95000"/>
              </a:lnSpc>
              <a:spcBef>
                <a:spcPct val="0"/>
              </a:spcBef>
            </a:pPr>
            <a:endParaRPr lang="en-US" dirty="0"/>
          </a:p>
          <a:p>
            <a:pPr>
              <a:lnSpc>
                <a:spcPct val="95000"/>
              </a:lnSpc>
              <a:spcBef>
                <a:spcPct val="0"/>
              </a:spcBef>
            </a:pPr>
            <a:r>
              <a:rPr lang="en-US" sz="1600" dirty="0" err="1">
                <a:solidFill>
                  <a:srgbClr val="000000"/>
                </a:solidFill>
                <a:latin typeface="Arial" pitchFamily="34" charset="0"/>
              </a:rPr>
              <a:t>Stansberry</a:t>
            </a:r>
            <a:r>
              <a:rPr lang="en-US" sz="1600" dirty="0">
                <a:solidFill>
                  <a:srgbClr val="000000"/>
                </a:solidFill>
                <a:latin typeface="Arial" pitchFamily="34" charset="0"/>
              </a:rPr>
              <a:t> 2007</a:t>
            </a:r>
            <a:endParaRPr lang="en-US" dirty="0"/>
          </a:p>
          <a:p>
            <a:pPr>
              <a:lnSpc>
                <a:spcPct val="95000"/>
              </a:lnSpc>
              <a:spcBef>
                <a:spcPct val="0"/>
              </a:spcBef>
            </a:pPr>
            <a:r>
              <a:rPr lang="en-US" sz="1600" dirty="0">
                <a:solidFill>
                  <a:srgbClr val="000000"/>
                </a:solidFill>
                <a:latin typeface="Arial" pitchFamily="34" charset="0"/>
              </a:rPr>
              <a:t>http://chemistry.unina.it/~alvitagl/solex/AsbolA.GIF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populations as of 3/8/2017</a:t>
            </a:r>
          </a:p>
          <a:p>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07548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Plutoids</a:t>
            </a:r>
            <a:r>
              <a:rPr lang="en-US" dirty="0"/>
              <a:t>:</a:t>
            </a:r>
            <a:r>
              <a:rPr lang="en-US" baseline="0" dirty="0"/>
              <a:t> dwarf planets beyond Neptune</a:t>
            </a:r>
          </a:p>
          <a:p>
            <a:r>
              <a:rPr lang="en-US" baseline="0" dirty="0"/>
              <a:t>SPC/LPC = short/long period comets</a:t>
            </a:r>
          </a:p>
          <a:p>
            <a:r>
              <a:rPr lang="en-US" baseline="0" dirty="0" err="1"/>
              <a:t>Cubwanos</a:t>
            </a:r>
            <a:r>
              <a:rPr lang="en-US" baseline="0" dirty="0"/>
              <a:t> from 1993 QB1</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8280FB-3087-9A4E-9F1D-1E9ABD039D8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solidFill>
                  <a:srgbClr val="000000"/>
                </a:solidFill>
                <a:latin typeface="Arial" pitchFamily="34" charset="0"/>
              </a:rPr>
              <a:t>1ubar at 1250km radius</a:t>
            </a:r>
          </a:p>
          <a:p>
            <a:r>
              <a:rPr lang="en-US" sz="1200" dirty="0">
                <a:solidFill>
                  <a:srgbClr val="000000"/>
                </a:solidFill>
                <a:latin typeface="Arial" pitchFamily="34" charset="0"/>
              </a:rPr>
              <a:t>higher temp (~100K)</a:t>
            </a:r>
            <a:r>
              <a:rPr lang="en-US" sz="1200" baseline="0" dirty="0">
                <a:solidFill>
                  <a:srgbClr val="000000"/>
                </a:solidFill>
                <a:latin typeface="Arial" pitchFamily="34" charset="0"/>
              </a:rPr>
              <a:t> in upper atmosphere</a:t>
            </a:r>
          </a:p>
          <a:p>
            <a:r>
              <a:rPr lang="en-US" sz="1200" baseline="0" dirty="0">
                <a:solidFill>
                  <a:srgbClr val="000000"/>
                </a:solidFill>
                <a:latin typeface="Arial" pitchFamily="34" charset="0"/>
              </a:rPr>
              <a:t>methane snow?</a:t>
            </a:r>
            <a:endParaRPr lang="en-US" dirty="0"/>
          </a:p>
        </p:txBody>
      </p:sp>
      <p:sp>
        <p:nvSpPr>
          <p:cNvPr id="4" name="Slide Number Placeholder 3"/>
          <p:cNvSpPr>
            <a:spLocks noGrp="1"/>
          </p:cNvSpPr>
          <p:nvPr>
            <p:ph type="sldNum" sz="quarter" idx="10"/>
          </p:nvPr>
        </p:nvSpPr>
        <p:spPr/>
        <p:txBody>
          <a:bodyPr/>
          <a:lstStyle/>
          <a:p>
            <a:fld id="{D2C4A755-A58C-4ABD-AC2C-86CED5BD317E}"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938383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definitely</a:t>
            </a:r>
            <a:r>
              <a:rPr lang="en-US" baseline="0" dirty="0"/>
              <a:t> play the movie … great stuff</a:t>
            </a:r>
          </a:p>
          <a:p>
            <a:r>
              <a:rPr lang="en-US" baseline="0" dirty="0"/>
              <a:t>likely won’t finish slides if you play this</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Pluto's haze layer shows its blue color in this picture taken by the New Horizons Ralph/Multispectral Visible Imaging Camera (MVIC). The high-altitude haze is thought to be similar in nature to that seen at Saturn's moon Titan. The source of both hazes likely involves sunlight-initiated chemical reactions of nitrogen and methane, leading to relatively small, soot-like particles (called </a:t>
            </a:r>
            <a:r>
              <a:rPr lang="en-US" dirty="0" err="1"/>
              <a:t>tholins</a:t>
            </a:r>
            <a:r>
              <a:rPr lang="en-US" dirty="0"/>
              <a:t>) that grow as they settle toward the surface. This image was generated by software that combines information from blue, red and near-infrared images to replicate the color a human eye would perceive as closely as possible.</a:t>
            </a:r>
          </a:p>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Moon is 1.47X the diameter</a:t>
            </a:r>
            <a:r>
              <a:rPr lang="en-US" baseline="0" dirty="0"/>
              <a:t> of Pluto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B15CE-F4A5-4D4B-9848-03AC586B76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512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29</a:t>
            </a:fld>
            <a:endParaRPr lang="en-US"/>
          </a:p>
        </p:txBody>
      </p:sp>
    </p:spTree>
    <p:extLst>
      <p:ext uri="{BB962C8B-B14F-4D97-AF65-F5344CB8AC3E}">
        <p14:creationId xmlns:p14="http://schemas.microsoft.com/office/powerpoint/2010/main" val="4113418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Plutoids</a:t>
            </a:r>
            <a:r>
              <a:rPr lang="en-US" dirty="0"/>
              <a:t>:</a:t>
            </a:r>
            <a:r>
              <a:rPr lang="en-US" baseline="0" dirty="0"/>
              <a:t> dwarf planets beyond Neptune</a:t>
            </a:r>
          </a:p>
          <a:p>
            <a:r>
              <a:rPr lang="en-US" baseline="0" dirty="0"/>
              <a:t>SPC/LPC = short/long period comets</a:t>
            </a:r>
          </a:p>
          <a:p>
            <a:r>
              <a:rPr lang="en-US" baseline="0" dirty="0" err="1"/>
              <a:t>Cubwanos</a:t>
            </a:r>
            <a:r>
              <a:rPr lang="en-US" baseline="0" dirty="0"/>
              <a:t> from 1993 QB1</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30</a:t>
            </a:fld>
            <a:endParaRPr lang="en-US"/>
          </a:p>
        </p:txBody>
      </p:sp>
    </p:spTree>
    <p:extLst>
      <p:ext uri="{BB962C8B-B14F-4D97-AF65-F5344CB8AC3E}">
        <p14:creationId xmlns:p14="http://schemas.microsoft.com/office/powerpoint/2010/main" val="3784195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a:cs typeface="Times New Roman"/>
              </a:rPr>
              <a:t>Pluto’s longitude of perihelion is separated from Neptune by 90 </a:t>
            </a:r>
            <a:r>
              <a:rPr lang="en-US" dirty="0" err="1">
                <a:solidFill>
                  <a:schemeClr val="bg1"/>
                </a:solidFill>
                <a:latin typeface="Times New Roman"/>
                <a:cs typeface="Times New Roman"/>
              </a:rPr>
              <a:t>deg</a:t>
            </a:r>
            <a:endParaRPr lang="en-US" dirty="0">
              <a:solidFill>
                <a:schemeClr val="bg1"/>
              </a:solidFill>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Times New Roman"/>
                <a:cs typeface="Times New Roman"/>
              </a:rPr>
              <a:t>what about the </a:t>
            </a:r>
            <a:r>
              <a:rPr lang="en-US" dirty="0" err="1">
                <a:solidFill>
                  <a:schemeClr val="bg1"/>
                </a:solidFill>
                <a:latin typeface="Times New Roman"/>
                <a:cs typeface="Times New Roman"/>
              </a:rPr>
              <a:t>Tostinos</a:t>
            </a:r>
            <a:r>
              <a:rPr lang="en-US">
                <a:solidFill>
                  <a:schemeClr val="bg1"/>
                </a:solidFill>
                <a:latin typeface="Times New Roman"/>
                <a:cs typeface="Times New Roman"/>
              </a:rPr>
              <a:t>?</a:t>
            </a:r>
            <a:endParaRPr lang="en-US" dirty="0">
              <a:solidFill>
                <a:schemeClr val="bg1"/>
              </a:solidFill>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B15CE-F4A5-4D4B-9848-03AC586B76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148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classical</a:t>
            </a:r>
            <a:r>
              <a:rPr lang="en-US" baseline="0" dirty="0"/>
              <a:t> Kuiper Belt has redder objects ... older surface</a:t>
            </a:r>
          </a:p>
          <a:p>
            <a:r>
              <a:rPr lang="en-US" baseline="0" dirty="0"/>
              <a:t>SDOs/detached objects tend to be pinker … formed in gas giant region and tossed, presumably</a:t>
            </a:r>
          </a:p>
          <a:p>
            <a:endParaRPr lang="en-US" dirty="0"/>
          </a:p>
        </p:txBody>
      </p:sp>
      <p:sp>
        <p:nvSpPr>
          <p:cNvPr id="4" name="Slide Number Placeholder 3"/>
          <p:cNvSpPr>
            <a:spLocks noGrp="1"/>
          </p:cNvSpPr>
          <p:nvPr>
            <p:ph type="sldNum" sz="quarter" idx="5"/>
          </p:nvPr>
        </p:nvSpPr>
        <p:spPr/>
        <p:txBody>
          <a:bodyPr/>
          <a:lstStyle/>
          <a:p>
            <a:fld id="{EA6B15CE-F4A5-4D4B-9848-03AC586B7690}" type="slidenum">
              <a:rPr lang="en-US" smtClean="0"/>
              <a:pPr/>
              <a:t>32</a:t>
            </a:fld>
            <a:endParaRPr lang="en-US"/>
          </a:p>
        </p:txBody>
      </p:sp>
    </p:spTree>
    <p:extLst>
      <p:ext uri="{BB962C8B-B14F-4D97-AF65-F5344CB8AC3E}">
        <p14:creationId xmlns:p14="http://schemas.microsoft.com/office/powerpoint/2010/main" val="86822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105121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classical</a:t>
            </a:r>
            <a:r>
              <a:rPr lang="en-US" baseline="0" dirty="0"/>
              <a:t> Kuiper Belt has redder objects ... older surface</a:t>
            </a:r>
          </a:p>
          <a:p>
            <a:r>
              <a:rPr lang="en-US" baseline="0" dirty="0"/>
              <a:t>SDOs/detached objects tend to be pinker … formed in gas giant region and tossed, presumably</a:t>
            </a:r>
          </a:p>
        </p:txBody>
      </p:sp>
      <p:sp>
        <p:nvSpPr>
          <p:cNvPr id="4" name="Slide Number Placeholder 3"/>
          <p:cNvSpPr>
            <a:spLocks noGrp="1"/>
          </p:cNvSpPr>
          <p:nvPr>
            <p:ph type="sldNum" sz="quarter" idx="10"/>
          </p:nvPr>
        </p:nvSpPr>
        <p:spPr/>
        <p:txBody>
          <a:bodyPr/>
          <a:lstStyle/>
          <a:p>
            <a:fld id="{EA6B15CE-F4A5-4D4B-9848-03AC586B7690}" type="slidenum">
              <a:rPr lang="en-US" smtClean="0"/>
              <a:pPr/>
              <a:t>33</a:t>
            </a:fld>
            <a:endParaRPr lang="en-US"/>
          </a:p>
        </p:txBody>
      </p:sp>
    </p:spTree>
    <p:extLst>
      <p:ext uri="{BB962C8B-B14F-4D97-AF65-F5344CB8AC3E}">
        <p14:creationId xmlns:p14="http://schemas.microsoft.com/office/powerpoint/2010/main" val="442053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A42E3-47E4-48D0-860A-6259AD900F6E}" type="slidenum">
              <a:rPr lang="en-US"/>
              <a:pPr/>
              <a:t>34</a:t>
            </a:fld>
            <a:endParaRPr lang="en-US"/>
          </a:p>
        </p:txBody>
      </p:sp>
      <p:sp>
        <p:nvSpPr>
          <p:cNvPr id="30721" name="Rectangle 1"/>
          <p:cNvSpPr>
            <a:spLocks noGrp="1" noRot="1" noChangeAspect="1" noChangeArrowheads="1"/>
          </p:cNvSpPr>
          <p:nvPr>
            <p:ph type="sldImg"/>
          </p:nvPr>
        </p:nvSpPr>
        <p:spPr>
          <a:ln/>
        </p:spPr>
      </p:sp>
      <p:sp>
        <p:nvSpPr>
          <p:cNvPr id="30722" name="Rectangle 2"/>
          <p:cNvSpPr>
            <a:spLocks noGrp="1" noChangeArrowheads="1"/>
          </p:cNvSpPr>
          <p:nvPr>
            <p:ph type="body" idx="1"/>
          </p:nvPr>
        </p:nvSpPr>
        <p:spPr/>
        <p:txBody>
          <a:bodyPr lIns="0" tIns="0" rIns="0" bIns="0"/>
          <a:lstStyle/>
          <a:p>
            <a:pPr>
              <a:lnSpc>
                <a:spcPct val="95000"/>
              </a:lnSpc>
              <a:spcBef>
                <a:spcPct val="0"/>
              </a:spcBef>
              <a:buClr>
                <a:srgbClr val="000000"/>
              </a:buClr>
            </a:pPr>
            <a:endParaRPr lang="en-US" sz="1600" dirty="0">
              <a:solidFill>
                <a:srgbClr val="000000"/>
              </a:solidFill>
              <a:latin typeface="Arial" pitchFamily="34" charset="0"/>
            </a:endParaRPr>
          </a:p>
        </p:txBody>
      </p:sp>
    </p:spTree>
    <p:extLst>
      <p:ext uri="{BB962C8B-B14F-4D97-AF65-F5344CB8AC3E}">
        <p14:creationId xmlns:p14="http://schemas.microsoft.com/office/powerpoint/2010/main" val="621974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 VP is the one that reinvigorated</a:t>
            </a:r>
            <a:r>
              <a:rPr lang="en-US" baseline="0" dirty="0"/>
              <a:t> the planet 9 discussion</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35</a:t>
            </a:fld>
            <a:endParaRPr lang="en-US"/>
          </a:p>
        </p:txBody>
      </p:sp>
    </p:spTree>
    <p:extLst>
      <p:ext uri="{BB962C8B-B14F-4D97-AF65-F5344CB8AC3E}">
        <p14:creationId xmlns:p14="http://schemas.microsoft.com/office/powerpoint/2010/main" val="654378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A42E3-47E4-48D0-860A-6259AD900F6E}" type="slidenum">
              <a:rPr lang="en-US"/>
              <a:pPr/>
              <a:t>36</a:t>
            </a:fld>
            <a:endParaRPr lang="en-US"/>
          </a:p>
        </p:txBody>
      </p:sp>
      <p:sp>
        <p:nvSpPr>
          <p:cNvPr id="30721" name="Rectangle 1"/>
          <p:cNvSpPr>
            <a:spLocks noGrp="1" noRot="1" noChangeAspect="1" noChangeArrowheads="1"/>
          </p:cNvSpPr>
          <p:nvPr>
            <p:ph type="sldImg"/>
          </p:nvPr>
        </p:nvSpPr>
        <p:spPr>
          <a:ln/>
        </p:spPr>
      </p:sp>
      <p:sp>
        <p:nvSpPr>
          <p:cNvPr id="30722" name="Rectangle 2"/>
          <p:cNvSpPr>
            <a:spLocks noGrp="1" noChangeArrowheads="1"/>
          </p:cNvSpPr>
          <p:nvPr>
            <p:ph type="body" idx="1"/>
          </p:nvPr>
        </p:nvSpPr>
        <p:spPr/>
        <p:txBody>
          <a:bodyPr lIns="0" tIns="0" rIns="0" bIns="0"/>
          <a:lstStyle/>
          <a:p>
            <a:pPr>
              <a:lnSpc>
                <a:spcPct val="95000"/>
              </a:lnSpc>
              <a:spcBef>
                <a:spcPct val="0"/>
              </a:spcBef>
              <a:buClr>
                <a:srgbClr val="000000"/>
              </a:buClr>
            </a:pPr>
            <a:endParaRPr lang="en-US" sz="1600" dirty="0">
              <a:solidFill>
                <a:srgbClr val="000000"/>
              </a:solidFill>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chemeClr val="bg1"/>
                </a:solidFill>
              </a:rPr>
              <a:t>Centaurs, 0.076 (21)</a:t>
            </a:r>
          </a:p>
          <a:p>
            <a:pPr>
              <a:buNone/>
            </a:pPr>
            <a:r>
              <a:rPr lang="en-US" dirty="0">
                <a:solidFill>
                  <a:schemeClr val="bg1"/>
                </a:solidFill>
              </a:rPr>
              <a:t>TNOs, over 1200 km in diameter, 0.576 (6)</a:t>
            </a:r>
          </a:p>
          <a:p>
            <a:pPr>
              <a:buNone/>
            </a:pPr>
            <a:r>
              <a:rPr lang="en-US" dirty="0">
                <a:solidFill>
                  <a:schemeClr val="bg1"/>
                </a:solidFill>
              </a:rPr>
              <a:t>TNOs, under 1200 km in diameter, 0.135 (64)</a:t>
            </a:r>
          </a:p>
          <a:p>
            <a:pPr>
              <a:buNone/>
            </a:pPr>
            <a:r>
              <a:rPr lang="en-US" dirty="0">
                <a:solidFill>
                  <a:schemeClr val="bg1"/>
                </a:solidFill>
              </a:rPr>
              <a:t>	--better constrained only, 0.133 (53);</a:t>
            </a:r>
          </a:p>
          <a:p>
            <a:pPr lvl="2"/>
            <a:r>
              <a:rPr lang="en-US" dirty="0">
                <a:solidFill>
                  <a:schemeClr val="bg1"/>
                </a:solidFill>
              </a:rPr>
              <a:t>--thermal or direct measurement, 0.107 (29) (median 0.079);</a:t>
            </a:r>
          </a:p>
          <a:p>
            <a:pPr lvl="2"/>
            <a:r>
              <a:rPr lang="en-US" dirty="0">
                <a:solidFill>
                  <a:schemeClr val="bg1"/>
                </a:solidFill>
              </a:rPr>
              <a:t>--dynamical measurement only, 0.165 (24) (median 0.160).</a:t>
            </a:r>
          </a:p>
          <a:p>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37</a:t>
            </a:fld>
            <a:endParaRPr lang="en-US"/>
          </a:p>
        </p:txBody>
      </p:sp>
    </p:spTree>
    <p:extLst>
      <p:ext uri="{BB962C8B-B14F-4D97-AF65-F5344CB8AC3E}">
        <p14:creationId xmlns:p14="http://schemas.microsoft.com/office/powerpoint/2010/main" val="4262384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shamelessly pulled</a:t>
            </a:r>
            <a:r>
              <a:rPr lang="en-US" baseline="0" dirty="0"/>
              <a:t> </a:t>
            </a:r>
            <a:r>
              <a:rPr lang="en-US" baseline="0"/>
              <a:t>from Wikipedia on 2018.1012</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38</a:t>
            </a:fld>
            <a:endParaRPr lang="en-US"/>
          </a:p>
        </p:txBody>
      </p:sp>
    </p:spTree>
    <p:extLst>
      <p:ext uri="{BB962C8B-B14F-4D97-AF65-F5344CB8AC3E}">
        <p14:creationId xmlns:p14="http://schemas.microsoft.com/office/powerpoint/2010/main" val="1621818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39</a:t>
            </a:fld>
            <a:endParaRPr lang="en-US"/>
          </a:p>
        </p:txBody>
      </p:sp>
    </p:spTree>
    <p:extLst>
      <p:ext uri="{BB962C8B-B14F-4D97-AF65-F5344CB8AC3E}">
        <p14:creationId xmlns:p14="http://schemas.microsoft.com/office/powerpoint/2010/main" val="1891917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algn="r" eaLnBrk="1" fontAlgn="base" hangingPunct="1">
              <a:spcBef>
                <a:spcPct val="0"/>
              </a:spcBef>
              <a:spcAft>
                <a:spcPct val="0"/>
              </a:spcAft>
            </a:pPr>
            <a:fld id="{7A2E171F-6251-274F-869B-4599818E6B62}" type="slidenum">
              <a:rPr lang="en-US" sz="1200" baseline="0" smtClean="0">
                <a:solidFill>
                  <a:srgbClr val="000000"/>
                </a:solidFill>
              </a:rPr>
              <a:pPr algn="r" eaLnBrk="1" fontAlgn="base" hangingPunct="1">
                <a:spcBef>
                  <a:spcPct val="0"/>
                </a:spcBef>
                <a:spcAft>
                  <a:spcPct val="0"/>
                </a:spcAft>
              </a:pPr>
              <a:t>41</a:t>
            </a:fld>
            <a:endParaRPr lang="en-US" sz="1200" baseline="0">
              <a:solidFill>
                <a:srgbClr val="000000"/>
              </a:solidFill>
            </a:endParaRPr>
          </a:p>
        </p:txBody>
      </p:sp>
      <p:sp>
        <p:nvSpPr>
          <p:cNvPr id="75778" name="Rectangle 2"/>
          <p:cNvSpPr>
            <a:spLocks noGrp="1" noRot="1" noChangeAspect="1" noChangeArrowheads="1" noTextEdit="1"/>
          </p:cNvSpPr>
          <p:nvPr>
            <p:ph type="sldImg"/>
          </p:nvPr>
        </p:nvSpPr>
        <p:spPr>
          <a:solidFill>
            <a:srgbClr val="FFFFFF"/>
          </a:solidFill>
          <a:ln/>
        </p:spPr>
      </p:sp>
      <p:sp>
        <p:nvSpPr>
          <p:cNvPr id="757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D9BA077A-4677-5546-B2F6-0478DD89E3CF}" type="slidenum">
              <a:rPr lang="en-US" sz="1200" baseline="0">
                <a:solidFill>
                  <a:prstClr val="black"/>
                </a:solidFill>
              </a:rPr>
              <a:pPr eaLnBrk="1" hangingPunct="1"/>
              <a:t>42</a:t>
            </a:fld>
            <a:endParaRPr lang="en-US" sz="1200" baseline="0">
              <a:solidFill>
                <a:prstClr val="black"/>
              </a:solidFill>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C4A755-A58C-4ABD-AC2C-86CED5BD317E}"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115053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BE5B43-2F15-4AD1-A204-4F22B5BA24F8}" type="slidenum">
              <a:rPr lang="en-US"/>
              <a:pPr/>
              <a:t>45</a:t>
            </a:fld>
            <a:endParaRPr lang="en-US"/>
          </a:p>
        </p:txBody>
      </p:sp>
      <p:sp>
        <p:nvSpPr>
          <p:cNvPr id="5121" name="Rectangle 1"/>
          <p:cNvSpPr>
            <a:spLocks noGrp="1" noRot="1" noChangeAspect="1" noChangeArrowheads="1"/>
          </p:cNvSpPr>
          <p:nvPr>
            <p:ph type="sldImg"/>
          </p:nvPr>
        </p:nvSpPr>
        <p:spPr>
          <a:ln/>
        </p:spPr>
      </p:sp>
      <p:sp>
        <p:nvSpPr>
          <p:cNvPr id="5122" name="Rectangle 2"/>
          <p:cNvSpPr>
            <a:spLocks noGrp="1" noChangeArrowheads="1"/>
          </p:cNvSpPr>
          <p:nvPr>
            <p:ph type="body" idx="1"/>
          </p:nvPr>
        </p:nvSpPr>
        <p:spPr/>
        <p:txBody>
          <a:bodyPr lIns="0" tIns="0" rIns="0" bIns="0"/>
          <a:lstStyle/>
          <a:p>
            <a:pPr>
              <a:lnSpc>
                <a:spcPct val="95000"/>
              </a:lnSpc>
              <a:spcBef>
                <a:spcPct val="0"/>
              </a:spcBef>
            </a:pPr>
            <a:endParaRPr lang="en-US" sz="1600" dirty="0">
              <a:solidFill>
                <a:srgbClr val="000000"/>
              </a:solidFill>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041A1C-8326-4E6C-9AC1-300F6AB70110}" type="slidenum">
              <a:rPr lang="en-US"/>
              <a:pPr/>
              <a:t>46</a:t>
            </a:fld>
            <a:endParaRPr lang="en-US"/>
          </a:p>
        </p:txBody>
      </p:sp>
      <p:sp>
        <p:nvSpPr>
          <p:cNvPr id="8193" name="Rectangle 1"/>
          <p:cNvSpPr>
            <a:spLocks noGrp="1" noRot="1" noChangeAspect="1" noChangeArrowheads="1"/>
          </p:cNvSpPr>
          <p:nvPr>
            <p:ph type="sldImg"/>
          </p:nvPr>
        </p:nvSpPr>
        <p:spPr>
          <a:ln/>
        </p:spPr>
      </p:sp>
      <p:sp>
        <p:nvSpPr>
          <p:cNvPr id="8194"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green: </a:t>
            </a:r>
            <a:r>
              <a:rPr lang="en-US" sz="1600" dirty="0" err="1">
                <a:solidFill>
                  <a:srgbClr val="000000"/>
                </a:solidFill>
                <a:latin typeface="Arial" pitchFamily="34" charset="0"/>
              </a:rPr>
              <a:t>hildas</a:t>
            </a:r>
            <a:r>
              <a:rPr lang="en-US" sz="1600" dirty="0">
                <a:solidFill>
                  <a:srgbClr val="000000"/>
                </a:solidFill>
                <a:latin typeface="Arial" pitchFamily="34" charset="0"/>
              </a:rPr>
              <a:t> 2,212</a:t>
            </a:r>
            <a:endParaRPr lang="en-US" dirty="0"/>
          </a:p>
          <a:p>
            <a:pPr>
              <a:lnSpc>
                <a:spcPct val="95000"/>
              </a:lnSpc>
              <a:spcBef>
                <a:spcPct val="0"/>
              </a:spcBef>
            </a:pPr>
            <a:r>
              <a:rPr lang="en-US" sz="1600" dirty="0">
                <a:solidFill>
                  <a:srgbClr val="000000"/>
                </a:solidFill>
                <a:latin typeface="Arial" pitchFamily="34" charset="0"/>
              </a:rPr>
              <a:t>red: </a:t>
            </a:r>
            <a:r>
              <a:rPr lang="en-US" sz="1600" dirty="0" err="1">
                <a:solidFill>
                  <a:srgbClr val="000000"/>
                </a:solidFill>
                <a:latin typeface="Arial" pitchFamily="34" charset="0"/>
              </a:rPr>
              <a:t>trojans</a:t>
            </a:r>
            <a:r>
              <a:rPr lang="en-US" sz="1600" dirty="0">
                <a:solidFill>
                  <a:srgbClr val="000000"/>
                </a:solidFill>
                <a:latin typeface="Arial" pitchFamily="34" charset="0"/>
              </a:rPr>
              <a:t> 4,079 </a:t>
            </a:r>
            <a:endParaRPr lang="en-US" dirty="0"/>
          </a:p>
          <a:p>
            <a:pPr>
              <a:lnSpc>
                <a:spcPct val="95000"/>
              </a:lnSpc>
              <a:spcBef>
                <a:spcPct val="0"/>
              </a:spcBef>
            </a:pPr>
            <a:r>
              <a:rPr lang="en-US" sz="1600" dirty="0">
                <a:solidFill>
                  <a:srgbClr val="000000"/>
                </a:solidFill>
                <a:latin typeface="Arial" pitchFamily="34" charset="0"/>
              </a:rPr>
              <a:t>yellow: centaurs 184</a:t>
            </a:r>
            <a:endParaRPr lang="en-US" dirty="0"/>
          </a:p>
          <a:p>
            <a:pPr>
              <a:lnSpc>
                <a:spcPct val="95000"/>
              </a:lnSpc>
              <a:spcBef>
                <a:spcPct val="0"/>
              </a:spcBef>
            </a:pPr>
            <a:r>
              <a:rPr lang="en-US" sz="1600" dirty="0">
                <a:solidFill>
                  <a:srgbClr val="000000"/>
                </a:solidFill>
                <a:latin typeface="Arial" pitchFamily="34" charset="0"/>
              </a:rPr>
              <a:t>white: </a:t>
            </a:r>
            <a:r>
              <a:rPr lang="en-US" sz="1600" dirty="0" err="1">
                <a:solidFill>
                  <a:srgbClr val="000000"/>
                </a:solidFill>
                <a:latin typeface="Arial" pitchFamily="34" charset="0"/>
              </a:rPr>
              <a:t>plutinos</a:t>
            </a:r>
            <a:r>
              <a:rPr lang="en-US" sz="1600" dirty="0">
                <a:solidFill>
                  <a:srgbClr val="000000"/>
                </a:solidFill>
                <a:latin typeface="Arial" pitchFamily="34" charset="0"/>
              </a:rPr>
              <a:t> 220</a:t>
            </a:r>
            <a:endParaRPr lang="en-US" dirty="0"/>
          </a:p>
          <a:p>
            <a:pPr>
              <a:lnSpc>
                <a:spcPct val="95000"/>
              </a:lnSpc>
              <a:spcBef>
                <a:spcPct val="0"/>
              </a:spcBef>
            </a:pPr>
            <a:r>
              <a:rPr lang="en-US" sz="1600" dirty="0">
                <a:solidFill>
                  <a:srgbClr val="000000"/>
                </a:solidFill>
                <a:latin typeface="Arial" pitchFamily="34" charset="0"/>
              </a:rPr>
              <a:t>cyan: other resonant TNOs 24</a:t>
            </a:r>
            <a:endParaRPr lang="en-US" dirty="0"/>
          </a:p>
          <a:p>
            <a:pPr>
              <a:lnSpc>
                <a:spcPct val="95000"/>
              </a:lnSpc>
              <a:spcBef>
                <a:spcPct val="0"/>
              </a:spcBef>
            </a:pPr>
            <a:r>
              <a:rPr lang="en-US" sz="1600" dirty="0">
                <a:solidFill>
                  <a:srgbClr val="000000"/>
                </a:solidFill>
                <a:latin typeface="Arial" pitchFamily="34" charset="0"/>
              </a:rPr>
              <a:t>blue: </a:t>
            </a:r>
            <a:r>
              <a:rPr lang="en-US" sz="1600" dirty="0" err="1">
                <a:solidFill>
                  <a:srgbClr val="000000"/>
                </a:solidFill>
                <a:latin typeface="Arial" pitchFamily="34" charset="0"/>
              </a:rPr>
              <a:t>cubewano</a:t>
            </a:r>
            <a:r>
              <a:rPr lang="en-US" sz="1600" dirty="0">
                <a:solidFill>
                  <a:srgbClr val="000000"/>
                </a:solidFill>
                <a:latin typeface="Arial" pitchFamily="34" charset="0"/>
              </a:rPr>
              <a:t> 824</a:t>
            </a:r>
            <a:endParaRPr lang="en-US" dirty="0"/>
          </a:p>
          <a:p>
            <a:pPr>
              <a:lnSpc>
                <a:spcPct val="95000"/>
              </a:lnSpc>
              <a:spcBef>
                <a:spcPct val="0"/>
              </a:spcBef>
            </a:pPr>
            <a:r>
              <a:rPr lang="en-US" sz="1600" dirty="0">
                <a:solidFill>
                  <a:srgbClr val="000000"/>
                </a:solidFill>
                <a:latin typeface="Arial" pitchFamily="34" charset="0"/>
              </a:rPr>
              <a:t>magenta: SDOs 139</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C4A755-A58C-4ABD-AC2C-86CED5BD317E}" type="slidenum">
              <a:rPr lang="en-US" smtClean="0"/>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 labels for notables-fade in</a:t>
            </a:r>
          </a:p>
        </p:txBody>
      </p:sp>
      <p:sp>
        <p:nvSpPr>
          <p:cNvPr id="4" name="Slide Number Placeholder 3"/>
          <p:cNvSpPr>
            <a:spLocks noGrp="1"/>
          </p:cNvSpPr>
          <p:nvPr>
            <p:ph type="sldNum" sz="quarter" idx="10"/>
          </p:nvPr>
        </p:nvSpPr>
        <p:spPr/>
        <p:txBody>
          <a:bodyPr/>
          <a:lstStyle/>
          <a:p>
            <a:fld id="{D2C4A755-A58C-4ABD-AC2C-86CED5BD317E}" type="slidenum">
              <a:rPr lang="en-US" smtClean="0"/>
              <a:pPr/>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methane requires interior source to replenish</a:t>
            </a:r>
          </a:p>
          <a:p>
            <a:r>
              <a:rPr lang="en-US" dirty="0"/>
              <a:t>different for TNOs &gt; 1000 km</a:t>
            </a:r>
          </a:p>
        </p:txBody>
      </p:sp>
      <p:sp>
        <p:nvSpPr>
          <p:cNvPr id="4" name="Slide Number Placeholder 3"/>
          <p:cNvSpPr>
            <a:spLocks noGrp="1"/>
          </p:cNvSpPr>
          <p:nvPr>
            <p:ph type="sldNum" sz="quarter" idx="10"/>
          </p:nvPr>
        </p:nvSpPr>
        <p:spPr/>
        <p:txBody>
          <a:bodyPr/>
          <a:lstStyle/>
          <a:p>
            <a:fld id="{EA6B15CE-F4A5-4D4B-9848-03AC586B7690}" type="slidenum">
              <a:rPr lang="en-US" smtClean="0"/>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Subaru 8m telescope</a:t>
            </a:r>
          </a:p>
          <a:p>
            <a:r>
              <a:rPr lang="en-US" dirty="0"/>
              <a:t>Crystalline ice has ~ 10 </a:t>
            </a:r>
            <a:r>
              <a:rPr lang="en-US" dirty="0" err="1"/>
              <a:t>Myr</a:t>
            </a:r>
            <a:r>
              <a:rPr lang="en-US" dirty="0"/>
              <a:t> lifespan under cosmic and solar radiation bombardment</a:t>
            </a:r>
          </a:p>
        </p:txBody>
      </p:sp>
      <p:sp>
        <p:nvSpPr>
          <p:cNvPr id="4" name="Slide Number Placeholder 3"/>
          <p:cNvSpPr>
            <a:spLocks noGrp="1"/>
          </p:cNvSpPr>
          <p:nvPr>
            <p:ph type="sldNum" sz="quarter" idx="10"/>
          </p:nvPr>
        </p:nvSpPr>
        <p:spPr/>
        <p:txBody>
          <a:bodyPr/>
          <a:lstStyle/>
          <a:p>
            <a:fld id="{EA6B15CE-F4A5-4D4B-9848-03AC586B7690}" type="slidenum">
              <a:rPr lang="en-US" smtClean="0"/>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top is discovery, taken over 3 hrs</a:t>
            </a:r>
          </a:p>
          <a:p>
            <a:r>
              <a:rPr lang="en-US" dirty="0"/>
              <a:t>middle is occultation</a:t>
            </a:r>
          </a:p>
          <a:p>
            <a:r>
              <a:rPr lang="en-US" dirty="0"/>
              <a:t>Spitzer diameter inflated because axis pointed toward</a:t>
            </a:r>
            <a:r>
              <a:rPr lang="en-US" baseline="0" dirty="0"/>
              <a:t> Sun … overheated</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54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D9BA077A-4677-5546-B2F6-0478DD89E3CF}" type="slidenum">
              <a:rPr lang="en-US" sz="1200" baseline="0">
                <a:solidFill>
                  <a:prstClr val="black"/>
                </a:solidFill>
              </a:rPr>
              <a:pPr eaLnBrk="1" hangingPunct="1"/>
              <a:t>56</a:t>
            </a:fld>
            <a:endParaRPr lang="en-US" sz="1200" baseline="0">
              <a:solidFill>
                <a:prstClr val="black"/>
              </a:solidFill>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C8EB808A-070C-A646-91B8-3913EE7E2888}" type="slidenum">
              <a:rPr lang="en-US" sz="1200" baseline="0">
                <a:solidFill>
                  <a:prstClr val="black"/>
                </a:solidFill>
              </a:rPr>
              <a:pPr eaLnBrk="1" hangingPunct="1"/>
              <a:t>57</a:t>
            </a:fld>
            <a:endParaRPr lang="en-US" sz="1200" baseline="0">
              <a:solidFill>
                <a:prstClr val="black"/>
              </a:solidFill>
            </a:endParaRPr>
          </a:p>
        </p:txBody>
      </p:sp>
      <p:sp>
        <p:nvSpPr>
          <p:cNvPr id="105474" name="Rectangle 2"/>
          <p:cNvSpPr>
            <a:spLocks noGrp="1" noRot="1" noChangeAspect="1"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63419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Blue spot is </a:t>
            </a:r>
            <a:r>
              <a:rPr lang="en-US" dirty="0" err="1"/>
              <a:t>neptune</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59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Spitzer provided first evidence for warm (300K) dust</a:t>
            </a:r>
          </a:p>
          <a:p>
            <a:r>
              <a:rPr lang="en-US" dirty="0"/>
              <a:t>LHB</a:t>
            </a:r>
            <a:r>
              <a:rPr lang="en-US" baseline="0" dirty="0"/>
              <a:t> from giant planet migration</a:t>
            </a:r>
          </a:p>
          <a:p>
            <a:r>
              <a:rPr lang="en-US" baseline="0" dirty="0"/>
              <a:t>DD is everything that’s not planets</a:t>
            </a:r>
            <a:endParaRPr lang="en-US" dirty="0"/>
          </a:p>
          <a:p>
            <a:endParaRPr lang="en-US" dirty="0">
              <a:hlinkClick r:id="rId3"/>
            </a:endParaRPr>
          </a:p>
          <a:p>
            <a:r>
              <a:rPr lang="en-US" dirty="0">
                <a:hlinkClick r:id="rId3"/>
              </a:rPr>
              <a:t>http://apod.nasa.gov/apod/image/0412/debrisDisk_spitzer_f.jpg</a:t>
            </a:r>
            <a:endParaRPr lang="en-US" dirty="0"/>
          </a:p>
        </p:txBody>
      </p:sp>
      <p:sp>
        <p:nvSpPr>
          <p:cNvPr id="4" name="Slide Number Placeholder 3"/>
          <p:cNvSpPr>
            <a:spLocks noGrp="1"/>
          </p:cNvSpPr>
          <p:nvPr>
            <p:ph type="sldNum" sz="quarter" idx="10"/>
          </p:nvPr>
        </p:nvSpPr>
        <p:spPr/>
        <p:txBody>
          <a:bodyPr/>
          <a:lstStyle/>
          <a:p>
            <a:fld id="{E7158C51-9EA7-4CF3-A8DC-FC0A09317DD3}" type="slidenum">
              <a:rPr lang="en-US" smtClean="0"/>
              <a:pPr/>
              <a:t>63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FFF71E-260A-4FDC-B889-5B8F9C8065D8}" type="slidenum">
              <a:rPr lang="en-US"/>
              <a:pPr/>
              <a:t>66</a:t>
            </a:fld>
            <a:endParaRPr lang="en-US"/>
          </a:p>
        </p:txBody>
      </p:sp>
      <p:sp>
        <p:nvSpPr>
          <p:cNvPr id="49153" name="Rectangle 1"/>
          <p:cNvSpPr>
            <a:spLocks noGrp="1" noRot="1" noChangeAspect="1" noChangeArrowheads="1"/>
          </p:cNvSpPr>
          <p:nvPr>
            <p:ph type="sldImg"/>
          </p:nvPr>
        </p:nvSpPr>
        <p:spPr>
          <a:ln/>
        </p:spPr>
      </p:sp>
      <p:sp>
        <p:nvSpPr>
          <p:cNvPr id="49154" name="Rectangle 2"/>
          <p:cNvSpPr>
            <a:spLocks noGrp="1" noChangeArrowheads="1"/>
          </p:cNvSpPr>
          <p:nvPr>
            <p:ph type="body" idx="1"/>
          </p:nvPr>
        </p:nvSpPr>
        <p:spPr/>
        <p:txBody>
          <a:bodyPr lIns="0" tIns="0" rIns="0" bIns="0"/>
          <a:lstStyle/>
          <a:p>
            <a:pPr>
              <a:lnSpc>
                <a:spcPct val="95000"/>
              </a:lnSpc>
              <a:spcBef>
                <a:spcPct val="0"/>
              </a:spcBef>
            </a:pPr>
            <a:r>
              <a:rPr lang="en-US" sz="1600" u="sng">
                <a:solidFill>
                  <a:srgbClr val="0000FF"/>
                </a:solidFill>
                <a:latin typeface="Arial" pitchFamily="34" charset="0"/>
                <a:hlinkClick r:id="rId3"/>
              </a:rPr>
              <a:t>http://pluto.jhuapl.edu/</a:t>
            </a:r>
            <a:endParaRPr lang="en-US" sz="1600" u="sng">
              <a:solidFill>
                <a:srgbClr val="0000FF"/>
              </a:solidFill>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68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r>
              <a:rPr lang="en-US" sz="1200" baseline="0">
                <a:solidFill>
                  <a:prstClr val="black"/>
                </a:solidFill>
              </a:rPr>
              <a:t>Planetary Sciences</a:t>
            </a:r>
          </a:p>
        </p:txBody>
      </p:sp>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AE893316-7E4B-E347-BC4D-2556EB986F54}" type="slidenum">
              <a:rPr lang="en-US" sz="1200" baseline="0">
                <a:solidFill>
                  <a:prstClr val="black"/>
                </a:solidFill>
              </a:rPr>
              <a:pPr eaLnBrk="1" hangingPunct="1"/>
              <a:t>69</a:t>
            </a:fld>
            <a:endParaRPr lang="en-US" sz="1200" baseline="0">
              <a:solidFill>
                <a:prstClr val="black"/>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r>
              <a:rPr lang="en-US" sz="1200" baseline="0">
                <a:solidFill>
                  <a:prstClr val="black"/>
                </a:solidFill>
              </a:rPr>
              <a:t>Planetary Sciences</a:t>
            </a:r>
          </a:p>
        </p:txBody>
      </p:sp>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04D357F4-BF1A-4440-B5C0-EF422395919E}" type="slidenum">
              <a:rPr lang="en-US" sz="1200" baseline="0">
                <a:solidFill>
                  <a:prstClr val="black"/>
                </a:solidFill>
              </a:rPr>
              <a:pPr eaLnBrk="1" hangingPunct="1"/>
              <a:t>70</a:t>
            </a:fld>
            <a:endParaRPr lang="en-US" sz="1200" baseline="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3FE26523-6D9C-E94B-AB8F-5B9D12E51319}" type="slidenum">
              <a:rPr lang="en-US" sz="1200" baseline="0"/>
              <a:pPr eaLnBrk="1" hangingPunct="1"/>
              <a:t>71</a:t>
            </a:fld>
            <a:endParaRPr lang="en-US" sz="1200" baseline="0"/>
          </a:p>
        </p:txBody>
      </p:sp>
      <p:sp>
        <p:nvSpPr>
          <p:cNvPr id="26626" name="Rectangle 2"/>
          <p:cNvSpPr>
            <a:spLocks noGrp="1" noRot="1" noChangeAspect="1" noChangeArrowheads="1" noTextEdit="1"/>
          </p:cNvSpPr>
          <p:nvPr>
            <p:ph type="sldImg"/>
          </p:nvPr>
        </p:nvSpPr>
        <p:spPr>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9829BE11-6D3D-8D44-957C-2E1F62A6CFE8}" type="slidenum">
              <a:rPr lang="en-US" sz="1200" baseline="0"/>
              <a:pPr eaLnBrk="1" hangingPunct="1"/>
              <a:t>72</a:t>
            </a:fld>
            <a:endParaRPr lang="en-US" sz="1200" baseline="0"/>
          </a:p>
        </p:txBody>
      </p:sp>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74</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ACC6B2-4846-4636-B4C6-FCC26F25586A}" type="slidenum">
              <a:rPr lang="en-US"/>
              <a:pPr/>
              <a:t>75</a:t>
            </a:fld>
            <a:endParaRPr lang="en-US"/>
          </a:p>
        </p:txBody>
      </p:sp>
      <p:sp>
        <p:nvSpPr>
          <p:cNvPr id="10241" name="Rectangle 1"/>
          <p:cNvSpPr>
            <a:spLocks noGrp="1" noRot="1" noChangeAspect="1" noChangeArrowheads="1"/>
          </p:cNvSpPr>
          <p:nvPr>
            <p:ph type="sldImg"/>
          </p:nvPr>
        </p:nvSpPr>
        <p:spPr>
          <a:ln/>
        </p:spPr>
      </p:sp>
      <p:sp>
        <p:nvSpPr>
          <p:cNvPr id="10242"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green: </a:t>
            </a:r>
            <a:r>
              <a:rPr lang="en-US" sz="1600" dirty="0" err="1">
                <a:solidFill>
                  <a:srgbClr val="000000"/>
                </a:solidFill>
                <a:latin typeface="Arial" pitchFamily="34" charset="0"/>
              </a:rPr>
              <a:t>hildas</a:t>
            </a:r>
            <a:r>
              <a:rPr lang="en-US" sz="1600" dirty="0">
                <a:solidFill>
                  <a:srgbClr val="000000"/>
                </a:solidFill>
                <a:latin typeface="Arial" pitchFamily="34" charset="0"/>
              </a:rPr>
              <a:t> 2,212</a:t>
            </a:r>
            <a:endParaRPr lang="en-US" dirty="0"/>
          </a:p>
          <a:p>
            <a:pPr>
              <a:lnSpc>
                <a:spcPct val="95000"/>
              </a:lnSpc>
              <a:spcBef>
                <a:spcPct val="0"/>
              </a:spcBef>
            </a:pPr>
            <a:r>
              <a:rPr lang="en-US" sz="1600" dirty="0">
                <a:solidFill>
                  <a:srgbClr val="000000"/>
                </a:solidFill>
                <a:latin typeface="Arial" pitchFamily="34" charset="0"/>
              </a:rPr>
              <a:t>red: </a:t>
            </a:r>
            <a:r>
              <a:rPr lang="en-US" sz="1600" dirty="0" err="1">
                <a:solidFill>
                  <a:srgbClr val="000000"/>
                </a:solidFill>
                <a:latin typeface="Arial" pitchFamily="34" charset="0"/>
              </a:rPr>
              <a:t>trojans</a:t>
            </a:r>
            <a:r>
              <a:rPr lang="en-US" sz="1600" dirty="0">
                <a:solidFill>
                  <a:srgbClr val="000000"/>
                </a:solidFill>
                <a:latin typeface="Arial" pitchFamily="34" charset="0"/>
              </a:rPr>
              <a:t> 4,079 </a:t>
            </a:r>
            <a:endParaRPr lang="en-US" dirty="0"/>
          </a:p>
          <a:p>
            <a:pPr>
              <a:lnSpc>
                <a:spcPct val="95000"/>
              </a:lnSpc>
              <a:spcBef>
                <a:spcPct val="0"/>
              </a:spcBef>
            </a:pPr>
            <a:r>
              <a:rPr lang="en-US" sz="1600" dirty="0">
                <a:solidFill>
                  <a:srgbClr val="000000"/>
                </a:solidFill>
                <a:latin typeface="Arial" pitchFamily="34" charset="0"/>
              </a:rPr>
              <a:t>yellow: centaurs 184</a:t>
            </a:r>
            <a:endParaRPr lang="en-US" dirty="0"/>
          </a:p>
          <a:p>
            <a:pPr>
              <a:lnSpc>
                <a:spcPct val="95000"/>
              </a:lnSpc>
              <a:spcBef>
                <a:spcPct val="0"/>
              </a:spcBef>
            </a:pPr>
            <a:r>
              <a:rPr lang="en-US" sz="1600" dirty="0">
                <a:solidFill>
                  <a:srgbClr val="000000"/>
                </a:solidFill>
                <a:latin typeface="Arial" pitchFamily="34" charset="0"/>
              </a:rPr>
              <a:t>white: </a:t>
            </a:r>
            <a:r>
              <a:rPr lang="en-US" sz="1600" dirty="0" err="1">
                <a:solidFill>
                  <a:srgbClr val="000000"/>
                </a:solidFill>
                <a:latin typeface="Arial" pitchFamily="34" charset="0"/>
              </a:rPr>
              <a:t>plutinos</a:t>
            </a:r>
            <a:r>
              <a:rPr lang="en-US" sz="1600" dirty="0">
                <a:solidFill>
                  <a:srgbClr val="000000"/>
                </a:solidFill>
                <a:latin typeface="Arial" pitchFamily="34" charset="0"/>
              </a:rPr>
              <a:t> 220</a:t>
            </a:r>
            <a:endParaRPr lang="en-US" dirty="0"/>
          </a:p>
          <a:p>
            <a:pPr>
              <a:lnSpc>
                <a:spcPct val="95000"/>
              </a:lnSpc>
              <a:spcBef>
                <a:spcPct val="0"/>
              </a:spcBef>
            </a:pPr>
            <a:r>
              <a:rPr lang="en-US" sz="1600" dirty="0">
                <a:solidFill>
                  <a:srgbClr val="000000"/>
                </a:solidFill>
                <a:latin typeface="Arial" pitchFamily="34" charset="0"/>
              </a:rPr>
              <a:t>cyan: other resonant TNOs 24</a:t>
            </a:r>
            <a:endParaRPr lang="en-US" dirty="0"/>
          </a:p>
          <a:p>
            <a:pPr>
              <a:lnSpc>
                <a:spcPct val="95000"/>
              </a:lnSpc>
              <a:spcBef>
                <a:spcPct val="0"/>
              </a:spcBef>
            </a:pPr>
            <a:r>
              <a:rPr lang="en-US" sz="1600" dirty="0">
                <a:solidFill>
                  <a:srgbClr val="000000"/>
                </a:solidFill>
                <a:latin typeface="Arial" pitchFamily="34" charset="0"/>
              </a:rPr>
              <a:t>blue: </a:t>
            </a:r>
            <a:r>
              <a:rPr lang="en-US" sz="1600" dirty="0" err="1">
                <a:solidFill>
                  <a:srgbClr val="000000"/>
                </a:solidFill>
                <a:latin typeface="Arial" pitchFamily="34" charset="0"/>
              </a:rPr>
              <a:t>cubewano</a:t>
            </a:r>
            <a:r>
              <a:rPr lang="en-US" sz="1600" dirty="0">
                <a:solidFill>
                  <a:srgbClr val="000000"/>
                </a:solidFill>
                <a:latin typeface="Arial" pitchFamily="34" charset="0"/>
              </a:rPr>
              <a:t> 824</a:t>
            </a:r>
            <a:endParaRPr lang="en-US" dirty="0"/>
          </a:p>
          <a:p>
            <a:pPr>
              <a:lnSpc>
                <a:spcPct val="95000"/>
              </a:lnSpc>
              <a:spcBef>
                <a:spcPct val="0"/>
              </a:spcBef>
            </a:pPr>
            <a:r>
              <a:rPr lang="en-US" sz="1600" dirty="0">
                <a:solidFill>
                  <a:srgbClr val="000000"/>
                </a:solidFill>
                <a:latin typeface="Arial" pitchFamily="34" charset="0"/>
              </a:rPr>
              <a:t>magenta: SDOs 139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025010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primordial dynamically “cold” population (with</a:t>
            </a:r>
          </a:p>
          <a:p>
            <a:r>
              <a:rPr lang="en-US" sz="1200" kern="1200" baseline="0" dirty="0">
                <a:solidFill>
                  <a:schemeClr val="tx1"/>
                </a:solidFill>
                <a:latin typeface="+mn-lt"/>
                <a:ea typeface="+mn-ea"/>
                <a:cs typeface="+mn-cs"/>
              </a:rPr>
              <a:t>small orbital inclinations) superimposed to a dynamically “hot” population</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80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Phi=phase term, e=emissivity ~ 1 at thermal wavelengths, </a:t>
            </a:r>
            <a:r>
              <a:rPr lang="en-US" dirty="0" err="1"/>
              <a:t>lambertian</a:t>
            </a:r>
            <a:r>
              <a:rPr lang="en-US" dirty="0"/>
              <a:t> surface is diffuse</a:t>
            </a:r>
            <a:r>
              <a:rPr lang="en-US" baseline="0" dirty="0"/>
              <a:t> perfect reflector at all wavelengths, flux ratio takes into account 2</a:t>
            </a:r>
            <a:r>
              <a:rPr lang="en-US" baseline="30000" dirty="0"/>
              <a:t>nd</a:t>
            </a:r>
            <a:r>
              <a:rPr lang="en-US" baseline="0" dirty="0"/>
              <a:t> inverse square factor </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86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87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Axis precesses</a:t>
            </a:r>
            <a:r>
              <a:rPr lang="en-US" baseline="0" dirty="0"/>
              <a:t> every </a:t>
            </a:r>
            <a:r>
              <a:rPr lang="en-US" baseline="0" dirty="0" err="1"/>
              <a:t>Myr</a:t>
            </a:r>
            <a:endParaRPr lang="en-US" dirty="0"/>
          </a:p>
        </p:txBody>
      </p:sp>
      <p:sp>
        <p:nvSpPr>
          <p:cNvPr id="4" name="Slide Number Placeholder 3"/>
          <p:cNvSpPr>
            <a:spLocks noGrp="1"/>
          </p:cNvSpPr>
          <p:nvPr>
            <p:ph type="sldNum" sz="quarter" idx="10"/>
          </p:nvPr>
        </p:nvSpPr>
        <p:spPr/>
        <p:txBody>
          <a:bodyPr/>
          <a:lstStyle/>
          <a:p>
            <a:fld id="{EA6B15CE-F4A5-4D4B-9848-03AC586B7690}" type="slidenum">
              <a:rPr lang="en-US" smtClean="0"/>
              <a:pPr/>
              <a:t>89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5999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585523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F948F9-057B-4C93-BEE4-8289275B9C0D}" type="datetimeFigureOut">
              <a:rPr lang="en-US" smtClean="0"/>
              <a:pPr/>
              <a:t>10/27/22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948F9-057B-4C93-BEE4-8289275B9C0D}" type="datetimeFigureOut">
              <a:rPr lang="en-US" smtClean="0"/>
              <a:pPr/>
              <a:t>10/27/22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948F9-057B-4C93-BEE4-8289275B9C0D}" type="datetimeFigureOut">
              <a:rPr lang="en-US" smtClean="0"/>
              <a:pPr/>
              <a:t>10/27/22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059AADD0-B57E-A849-9DA6-FC9F5579E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722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766032-DCC7-3541-8DE1-B9175A4A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776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4A321345-A678-2E4D-B4FA-8548A16D0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881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FF814290-B418-4340-8F98-FA154A321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34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BC5AEF19-D502-D94D-8EE3-D9800237A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3253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2C8DD9D0-6A22-B645-9359-0651AB8D1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478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EDBCD07B-42B3-B940-B888-E602CD3C4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849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EB434762-5279-0944-B019-F8B4F9651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58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948F9-057B-4C93-BEE4-8289275B9C0D}" type="datetimeFigureOut">
              <a:rPr lang="en-US" smtClean="0"/>
              <a:pPr/>
              <a:t>10/27/22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B3C98756-F213-4043-A2B8-C66BEA498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18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A5041F19-9A47-F543-A3FD-E96BC0E4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548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24F20434-F0CE-BF4E-8DF9-A65F82A58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503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F5FB4196-82A9-4346-9D60-2133E83ADB6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8649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FF8A7A90-7DC6-4B48-B01D-EEB1B32BC0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0726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1393AF-B83F-484A-AA1B-00690E380CC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4987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DD602581-E736-ED48-B98E-9919C42DE22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7634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462DD12F-0320-E14D-8366-885B7CF21B0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1209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6CCC6424-EC7C-EF40-9082-147BF48F9D4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9177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8970016A-8288-894B-857F-045A4AC9AB4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060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F948F9-057B-4C93-BEE4-8289275B9C0D}" type="datetimeFigureOut">
              <a:rPr lang="en-US" smtClean="0"/>
              <a:pPr/>
              <a:t>10/27/22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3F605CED-F921-5146-9CE8-8464165F204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94481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C7B3FB2E-7010-1641-A2F5-CCCA74746E0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72766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53E8CDB0-3B58-AD44-84BB-A85D518C2AE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86099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3237C284-D428-FD47-875B-E9020E75EC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7486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9759C97F-43AD-824E-8193-BA2D2B225D5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3857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890CF753-A33B-FC4B-8D14-6C4EF58F2EC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70693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9560B649-11D5-404B-9629-14D2AFF40DA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4714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5AA13091-B0FD-314D-9A90-E7C7EBF1CDE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4703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A9E0F4D5-A02C-F94C-BBA2-B16594D54DA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4707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9E567D43-1883-2446-821A-57654D2803A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017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F948F9-057B-4C93-BEE4-8289275B9C0D}" type="datetimeFigureOut">
              <a:rPr lang="en-US" smtClean="0"/>
              <a:pPr/>
              <a:t>10/27/22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7ACA7386-8670-8447-A511-E0E6EB6563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2383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577B4248-11DB-2D46-B89C-FCEDA0A4703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9167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C19478AB-87EF-AC42-943F-8FA955A809E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2729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6D658302-2CBF-AB4B-B5C0-B20FD69B397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34567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C0FC758A-C226-8449-8B7C-C41EFD345DD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7881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2649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6173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4403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920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3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F948F9-057B-4C93-BEE4-8289275B9C0D}" type="datetimeFigureOut">
              <a:rPr lang="en-US" smtClean="0"/>
              <a:pPr/>
              <a:t>10/27/22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5227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930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017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7580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148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2202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BF66A62-D8B1-1E46-91B2-0102497E339C}" type="datetimeFigureOut">
              <a:rPr lang="en-US"/>
              <a:pPr>
                <a:defRPr/>
              </a:pPr>
              <a:t>10/27/22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7C1E1783-C009-254A-90D2-7299D31B97A8}" type="slidenum">
              <a:rPr lang="en-US"/>
              <a:pPr>
                <a:defRPr/>
              </a:pPr>
              <a:t>‹#›</a:t>
            </a:fld>
            <a:endParaRPr lang="en-US"/>
          </a:p>
        </p:txBody>
      </p:sp>
    </p:spTree>
    <p:extLst>
      <p:ext uri="{BB962C8B-B14F-4D97-AF65-F5344CB8AC3E}">
        <p14:creationId xmlns:p14="http://schemas.microsoft.com/office/powerpoint/2010/main" val="2969214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6A46AFB8-7AE5-C94C-8438-944008439DA3}" type="datetimeFigureOut">
              <a:rPr lang="en-US"/>
              <a:pPr>
                <a:defRPr/>
              </a:pPr>
              <a:t>10/27/22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55D5F966-156E-A04B-81C5-F38890BDD744}" type="slidenum">
              <a:rPr lang="en-US"/>
              <a:pPr>
                <a:defRPr/>
              </a:pPr>
              <a:t>‹#›</a:t>
            </a:fld>
            <a:endParaRPr lang="en-US"/>
          </a:p>
        </p:txBody>
      </p:sp>
    </p:spTree>
    <p:extLst>
      <p:ext uri="{BB962C8B-B14F-4D97-AF65-F5344CB8AC3E}">
        <p14:creationId xmlns:p14="http://schemas.microsoft.com/office/powerpoint/2010/main" val="1873001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B09F586F-DEB8-7049-BF80-1136D4C41544}" type="datetimeFigureOut">
              <a:rPr lang="en-US"/>
              <a:pPr>
                <a:defRPr/>
              </a:pPr>
              <a:t>10/27/22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4F3A866-C5A5-1A43-B78B-DABE5EABAE2C}" type="slidenum">
              <a:rPr lang="en-US"/>
              <a:pPr>
                <a:defRPr/>
              </a:pPr>
              <a:t>‹#›</a:t>
            </a:fld>
            <a:endParaRPr lang="en-US"/>
          </a:p>
        </p:txBody>
      </p:sp>
    </p:spTree>
    <p:extLst>
      <p:ext uri="{BB962C8B-B14F-4D97-AF65-F5344CB8AC3E}">
        <p14:creationId xmlns:p14="http://schemas.microsoft.com/office/powerpoint/2010/main" val="3631122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E712E945-3FC0-0148-BE43-F60B0936A9E2}" type="datetimeFigureOut">
              <a:rPr lang="en-US"/>
              <a:pPr>
                <a:defRPr/>
              </a:pPr>
              <a:t>10/27/22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40F6E18D-0C72-6B43-9034-785F383E28E9}" type="slidenum">
              <a:rPr lang="en-US"/>
              <a:pPr>
                <a:defRPr/>
              </a:pPr>
              <a:t>‹#›</a:t>
            </a:fld>
            <a:endParaRPr lang="en-US"/>
          </a:p>
        </p:txBody>
      </p:sp>
    </p:spTree>
    <p:extLst>
      <p:ext uri="{BB962C8B-B14F-4D97-AF65-F5344CB8AC3E}">
        <p14:creationId xmlns:p14="http://schemas.microsoft.com/office/powerpoint/2010/main" val="248603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F948F9-057B-4C93-BEE4-8289275B9C0D}" type="datetimeFigureOut">
              <a:rPr lang="en-US" smtClean="0"/>
              <a:pPr/>
              <a:t>10/27/22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FDF80261-8DE7-E647-ADFC-FA5BB1BFB95D}" type="datetimeFigureOut">
              <a:rPr lang="en-US"/>
              <a:pPr>
                <a:defRPr/>
              </a:pPr>
              <a:t>10/27/22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109812A4-9C21-5A46-B029-44596EBC068C}" type="slidenum">
              <a:rPr lang="en-US"/>
              <a:pPr>
                <a:defRPr/>
              </a:pPr>
              <a:t>‹#›</a:t>
            </a:fld>
            <a:endParaRPr lang="en-US"/>
          </a:p>
        </p:txBody>
      </p:sp>
    </p:spTree>
    <p:extLst>
      <p:ext uri="{BB962C8B-B14F-4D97-AF65-F5344CB8AC3E}">
        <p14:creationId xmlns:p14="http://schemas.microsoft.com/office/powerpoint/2010/main" val="458270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5673037-2CD3-BB4F-B3A6-9708039A344D}" type="datetimeFigureOut">
              <a:rPr lang="en-US"/>
              <a:pPr>
                <a:defRPr/>
              </a:pPr>
              <a:t>10/27/22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3A2A6BB3-5ED9-3C48-AADB-EEE32717B5F1}" type="slidenum">
              <a:rPr lang="en-US"/>
              <a:pPr>
                <a:defRPr/>
              </a:pPr>
              <a:t>‹#›</a:t>
            </a:fld>
            <a:endParaRPr lang="en-US"/>
          </a:p>
        </p:txBody>
      </p:sp>
    </p:spTree>
    <p:extLst>
      <p:ext uri="{BB962C8B-B14F-4D97-AF65-F5344CB8AC3E}">
        <p14:creationId xmlns:p14="http://schemas.microsoft.com/office/powerpoint/2010/main" val="14153107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140E6CB8-42E3-AA45-96F1-A6E5213B524D}" type="datetimeFigureOut">
              <a:rPr lang="en-US"/>
              <a:pPr>
                <a:defRPr/>
              </a:pPr>
              <a:t>10/27/22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9B834009-4533-5045-8DF1-037673840985}" type="slidenum">
              <a:rPr lang="en-US"/>
              <a:pPr>
                <a:defRPr/>
              </a:pPr>
              <a:t>‹#›</a:t>
            </a:fld>
            <a:endParaRPr lang="en-US"/>
          </a:p>
        </p:txBody>
      </p:sp>
    </p:spTree>
    <p:extLst>
      <p:ext uri="{BB962C8B-B14F-4D97-AF65-F5344CB8AC3E}">
        <p14:creationId xmlns:p14="http://schemas.microsoft.com/office/powerpoint/2010/main" val="17314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E01DB8B9-631A-0B42-925D-FF435E346246}" type="datetimeFigureOut">
              <a:rPr lang="en-US"/>
              <a:pPr>
                <a:defRPr/>
              </a:pPr>
              <a:t>10/27/22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4D1D6F11-C3F3-834A-B89A-7AE0656D37D2}" type="slidenum">
              <a:rPr lang="en-US"/>
              <a:pPr>
                <a:defRPr/>
              </a:pPr>
              <a:t>‹#›</a:t>
            </a:fld>
            <a:endParaRPr lang="en-US"/>
          </a:p>
        </p:txBody>
      </p:sp>
    </p:spTree>
    <p:extLst>
      <p:ext uri="{BB962C8B-B14F-4D97-AF65-F5344CB8AC3E}">
        <p14:creationId xmlns:p14="http://schemas.microsoft.com/office/powerpoint/2010/main" val="884556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167702C-FDA3-BD4C-AD6D-6D22B673C3E1}" type="datetimeFigureOut">
              <a:rPr lang="en-US"/>
              <a:pPr>
                <a:defRPr/>
              </a:pPr>
              <a:t>10/27/22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1454075-C5E8-3346-8B98-08BD62F4324B}" type="slidenum">
              <a:rPr lang="en-US"/>
              <a:pPr>
                <a:defRPr/>
              </a:pPr>
              <a:t>‹#›</a:t>
            </a:fld>
            <a:endParaRPr lang="en-US"/>
          </a:p>
        </p:txBody>
      </p:sp>
    </p:spTree>
    <p:extLst>
      <p:ext uri="{BB962C8B-B14F-4D97-AF65-F5344CB8AC3E}">
        <p14:creationId xmlns:p14="http://schemas.microsoft.com/office/powerpoint/2010/main" val="1886404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BAA376B-385D-E945-B933-F085DAF92C83}" type="datetimeFigureOut">
              <a:rPr lang="en-US"/>
              <a:pPr>
                <a:defRPr/>
              </a:pPr>
              <a:t>10/27/22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769E93C0-2A34-2E41-B792-353829C8E1CC}" type="slidenum">
              <a:rPr lang="en-US"/>
              <a:pPr>
                <a:defRPr/>
              </a:pPr>
              <a:t>‹#›</a:t>
            </a:fld>
            <a:endParaRPr lang="en-US"/>
          </a:p>
        </p:txBody>
      </p:sp>
    </p:spTree>
    <p:extLst>
      <p:ext uri="{BB962C8B-B14F-4D97-AF65-F5344CB8AC3E}">
        <p14:creationId xmlns:p14="http://schemas.microsoft.com/office/powerpoint/2010/main" val="2243552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5EC2090-B6C5-DE4D-9858-A9573D723173}" type="datetimeFigureOut">
              <a:rPr lang="en-US"/>
              <a:pPr>
                <a:defRPr/>
              </a:pPr>
              <a:t>10/27/22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BF37386E-B61F-724D-9852-4C6D2B34007A}" type="slidenum">
              <a:rPr lang="en-US"/>
              <a:pPr>
                <a:defRPr/>
              </a:pPr>
              <a:t>‹#›</a:t>
            </a:fld>
            <a:endParaRPr lang="en-US"/>
          </a:p>
        </p:txBody>
      </p:sp>
    </p:spTree>
    <p:extLst>
      <p:ext uri="{BB962C8B-B14F-4D97-AF65-F5344CB8AC3E}">
        <p14:creationId xmlns:p14="http://schemas.microsoft.com/office/powerpoint/2010/main" val="375142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948F9-057B-4C93-BEE4-8289275B9C0D}" type="datetimeFigureOut">
              <a:rPr lang="en-US" smtClean="0"/>
              <a:pPr/>
              <a:t>10/27/22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F948F9-057B-4C93-BEE4-8289275B9C0D}" type="datetimeFigureOut">
              <a:rPr lang="en-US" smtClean="0"/>
              <a:pPr/>
              <a:t>10/27/22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F948F9-057B-4C93-BEE4-8289275B9C0D}" type="datetimeFigureOut">
              <a:rPr lang="en-US" smtClean="0"/>
              <a:pPr/>
              <a:t>10/27/22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E7F15-4F1F-425A-9D34-6CF81D58AF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948F9-057B-4C93-BEE4-8289275B9C0D}" type="datetimeFigureOut">
              <a:rPr lang="en-US" smtClean="0"/>
              <a:pPr/>
              <a:t>10/27/22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E7F15-4F1F-425A-9D34-6CF81D58AF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8ABDB8C-46AA-D044-A2C2-F97555269948}"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8655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449C1E80-AE14-594B-AA3E-07714A35279C}"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69497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0527C9A-D6AF-2F4B-8CB5-EC39CE4D068C}"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09534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E60D3-2B4B-44BE-BF3F-A3C71EED4102}" type="datetimeFigureOut">
              <a:rPr lang="en-US" smtClean="0">
                <a:solidFill>
                  <a:prstClr val="black">
                    <a:tint val="75000"/>
                  </a:prstClr>
                </a:solidFill>
                <a:latin typeface="Calibri"/>
              </a:rPr>
              <a:pPr/>
              <a:t>10/27/22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36119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aseline="0">
                <a:solidFill>
                  <a:prstClr val="black">
                    <a:tint val="75000"/>
                  </a:prstClr>
                </a:solidFill>
                <a:latin typeface="Calibri"/>
                <a:ea typeface="+mn-ea"/>
                <a:cs typeface="+mn-cs"/>
              </a:defRPr>
            </a:lvl1pPr>
          </a:lstStyle>
          <a:p>
            <a:pPr>
              <a:defRPr/>
            </a:pPr>
            <a:fld id="{AB04EB0C-C3DD-814D-BBFA-444947415DB5}" type="datetimeFigureOut">
              <a:rPr lang="en-US"/>
              <a:pPr>
                <a:defRPr/>
              </a:pPr>
              <a:t>10/27/22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aseline="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aseline="0">
                <a:solidFill>
                  <a:prstClr val="black">
                    <a:tint val="75000"/>
                  </a:prstClr>
                </a:solidFill>
                <a:latin typeface="Calibri"/>
                <a:ea typeface="+mn-ea"/>
                <a:cs typeface="+mn-cs"/>
              </a:defRPr>
            </a:lvl1pPr>
          </a:lstStyle>
          <a:p>
            <a:pPr>
              <a:defRPr/>
            </a:pPr>
            <a:fld id="{3393624C-9354-C04E-8A9A-934CFF48D98B}" type="slidenum">
              <a:rPr lang="en-US"/>
              <a:pPr>
                <a:defRPr/>
              </a:pPr>
              <a:t>‹#›</a:t>
            </a:fld>
            <a:endParaRPr lang="en-US"/>
          </a:p>
        </p:txBody>
      </p:sp>
    </p:spTree>
    <p:extLst>
      <p:ext uri="{BB962C8B-B14F-4D97-AF65-F5344CB8AC3E}">
        <p14:creationId xmlns:p14="http://schemas.microsoft.com/office/powerpoint/2010/main" val="33178345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wmf"/><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wmf"/><Relationship Id="rId7" Type="http://schemas.openxmlformats.org/officeDocument/2006/relationships/image" Target="../media/image26.png"/><Relationship Id="rId12"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41.jpg"/><Relationship Id="rId5" Type="http://schemas.openxmlformats.org/officeDocument/2006/relationships/image" Target="../media/image24.png"/><Relationship Id="rId10" Type="http://schemas.openxmlformats.org/officeDocument/2006/relationships/image" Target="../media/image40.jpg"/><Relationship Id="rId4" Type="http://schemas.openxmlformats.org/officeDocument/2006/relationships/image" Target="../media/image23.png"/><Relationship Id="rId9"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pluto.jhuapl.edu/mission/whereis_nh.php"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67.xml.rels><?xml version="1.0" encoding="UTF-8" standalone="yes"?>
<Relationships xmlns="http://schemas.openxmlformats.org/package/2006/relationships"><Relationship Id="rId8" Type="http://schemas.openxmlformats.org/officeDocument/2006/relationships/hyperlink" Target="http://www.skyandtelescope.com/news/home/106861063.html" TargetMode="External"/><Relationship Id="rId3" Type="http://schemas.openxmlformats.org/officeDocument/2006/relationships/hyperlink" Target="http://www2.ess.ucla.edu/~jewitt/kb.html" TargetMode="External"/><Relationship Id="rId7" Type="http://schemas.openxmlformats.org/officeDocument/2006/relationships/hyperlink" Target="http://planetary.org/explore/topics/trans_neptunian_objects/" TargetMode="External"/><Relationship Id="rId2" Type="http://schemas.openxmlformats.org/officeDocument/2006/relationships/hyperlink" Target="http://www.johnstonsarchive.net/astro/tnos.html" TargetMode="External"/><Relationship Id="rId1" Type="http://schemas.openxmlformats.org/officeDocument/2006/relationships/slideLayout" Target="../slideLayouts/slideLayout2.xml"/><Relationship Id="rId6" Type="http://schemas.openxmlformats.org/officeDocument/2006/relationships/hyperlink" Target="http://www.minorplanetcenter.net/iau/lists/TNOs.html" TargetMode="External"/><Relationship Id="rId5" Type="http://schemas.openxmlformats.org/officeDocument/2006/relationships/hyperlink" Target="http://www.minorplanetcenter.net/iau/lists/Unusual.html" TargetMode="External"/><Relationship Id="rId10" Type="http://schemas.openxmlformats.org/officeDocument/2006/relationships/hyperlink" Target="http://www.nasa.gov/topics/solarsystem/features/dust-model.html" TargetMode="External"/><Relationship Id="rId4" Type="http://schemas.openxmlformats.org/officeDocument/2006/relationships/hyperlink" Target="http://www.boulder.swri.edu/ekonews/" TargetMode="External"/><Relationship Id="rId9" Type="http://schemas.openxmlformats.org/officeDocument/2006/relationships/hyperlink" Target="http://www.mikebrownsplanets.com/2010/11/shadowy-hand-of-eris.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image" Target="../media/image88.jpeg"/><Relationship Id="rId7" Type="http://schemas.openxmlformats.org/officeDocument/2006/relationships/oleObject" Target="../embeddings/oleObject2.bin"/><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0.wmf"/><Relationship Id="rId5" Type="http://schemas.openxmlformats.org/officeDocument/2006/relationships/oleObject" Target="../embeddings/oleObject1.bin"/><Relationship Id="rId10" Type="http://schemas.openxmlformats.org/officeDocument/2006/relationships/image" Target="../media/image92.wmf"/><Relationship Id="rId4" Type="http://schemas.openxmlformats.org/officeDocument/2006/relationships/image" Target="../media/image89.jpeg"/><Relationship Id="rId9" Type="http://schemas.openxmlformats.org/officeDocument/2006/relationships/oleObject" Target="../embeddings/oleObject3.bin"/></Relationships>
</file>

<file path=ppt/slides/_rels/slide86.xml.rels><?xml version="1.0" encoding="UTF-8" standalone="yes"?>
<Relationships xmlns="http://schemas.openxmlformats.org/package/2006/relationships"><Relationship Id="rId8" Type="http://schemas.openxmlformats.org/officeDocument/2006/relationships/image" Target="../media/image95.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97.wmf"/><Relationship Id="rId2" Type="http://schemas.openxmlformats.org/officeDocument/2006/relationships/notesSlide" Target="../notesSlides/notesSlide61.xml"/><Relationship Id="rId16" Type="http://schemas.openxmlformats.org/officeDocument/2006/relationships/image" Target="../media/image99.wmf"/><Relationship Id="rId1" Type="http://schemas.openxmlformats.org/officeDocument/2006/relationships/slideLayout" Target="../slideLayouts/slideLayout2.xml"/><Relationship Id="rId6" Type="http://schemas.openxmlformats.org/officeDocument/2006/relationships/image" Target="../media/image94.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96.wmf"/><Relationship Id="rId4" Type="http://schemas.openxmlformats.org/officeDocument/2006/relationships/image" Target="../media/image93.wmf"/><Relationship Id="rId9" Type="http://schemas.openxmlformats.org/officeDocument/2006/relationships/oleObject" Target="../embeddings/oleObject7.bin"/><Relationship Id="rId14" Type="http://schemas.openxmlformats.org/officeDocument/2006/relationships/image" Target="../media/image98.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0.wmf"/></Relationships>
</file>

<file path=ppt/slides/_rels/slide8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oleObject" Target="../embeddings/oleObject12.bin"/><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descr="PIA19957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0" y="0"/>
            <a:ext cx="9144000" cy="5635690"/>
          </a:xfrm>
          <a:prstGeom prst="rect">
            <a:avLst/>
          </a:prstGeom>
        </p:spPr>
      </p:pic>
      <p:sp>
        <p:nvSpPr>
          <p:cNvPr id="4" name="Rectangle 2"/>
          <p:cNvSpPr txBox="1">
            <a:spLocks noChangeArrowheads="1"/>
          </p:cNvSpPr>
          <p:nvPr/>
        </p:nvSpPr>
        <p:spPr>
          <a:xfrm>
            <a:off x="5638800" y="304800"/>
            <a:ext cx="3276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Times New Roman" charset="0"/>
                <a:ea typeface="ＭＳ Ｐゴシック" charset="0"/>
                <a:cs typeface="ＭＳ Ｐゴシック" charset="0"/>
              </a:rPr>
              <a:t>Where is this?</a:t>
            </a:r>
          </a:p>
        </p:txBody>
      </p:sp>
      <p:pic>
        <p:nvPicPr>
          <p:cNvPr id="5" name="Picture 4" descr="A person standing on a rock&#10;&#10;Description automatically generated with low confidence">
            <a:extLst>
              <a:ext uri="{FF2B5EF4-FFF2-40B4-BE49-F238E27FC236}">
                <a16:creationId xmlns:a16="http://schemas.microsoft.com/office/drawing/2014/main" id="{C29E4A72-0B39-4EA4-1CEB-031522E0A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50" y="876300"/>
            <a:ext cx="5748817" cy="3886200"/>
          </a:xfrm>
          <a:prstGeom prst="rect">
            <a:avLst/>
          </a:prstGeom>
        </p:spPr>
      </p:pic>
      <p:sp>
        <p:nvSpPr>
          <p:cNvPr id="6" name="TextBox 5">
            <a:extLst>
              <a:ext uri="{FF2B5EF4-FFF2-40B4-BE49-F238E27FC236}">
                <a16:creationId xmlns:a16="http://schemas.microsoft.com/office/drawing/2014/main" id="{F83521C3-D08B-7217-D47D-8A61E560E444}"/>
              </a:ext>
            </a:extLst>
          </p:cNvPr>
          <p:cNvSpPr txBox="1"/>
          <p:nvPr/>
        </p:nvSpPr>
        <p:spPr>
          <a:xfrm>
            <a:off x="1752600" y="5953780"/>
            <a:ext cx="5674951" cy="523220"/>
          </a:xfrm>
          <a:prstGeom prst="rect">
            <a:avLst/>
          </a:prstGeom>
          <a:noFill/>
        </p:spPr>
        <p:txBody>
          <a:bodyPr wrap="non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penitentes</a:t>
            </a:r>
            <a:r>
              <a:rPr lang="en-US" sz="2800" dirty="0">
                <a:solidFill>
                  <a:schemeClr val="bg1"/>
                </a:solidFill>
                <a:latin typeface="Times New Roman" panose="02020603050405020304" pitchFamily="18" charset="0"/>
                <a:cs typeface="Times New Roman" panose="02020603050405020304" pitchFamily="18" charset="0"/>
              </a:rPr>
              <a:t>  … only on Earth and Pluto</a:t>
            </a:r>
          </a:p>
        </p:txBody>
      </p:sp>
    </p:spTree>
    <p:extLst>
      <p:ext uri="{BB962C8B-B14F-4D97-AF65-F5344CB8AC3E}">
        <p14:creationId xmlns:p14="http://schemas.microsoft.com/office/powerpoint/2010/main" val="657539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C:\Users\Administrator\Desktop\pluto-1.jpg"/>
          <p:cNvPicPr>
            <a:picLocks noChangeAspect="1" noChangeArrowheads="1"/>
          </p:cNvPicPr>
          <p:nvPr/>
        </p:nvPicPr>
        <p:blipFill>
          <a:blip r:embed="rId3" cstate="print"/>
          <a:srcRect/>
          <a:stretch>
            <a:fillRect/>
          </a:stretch>
        </p:blipFill>
        <p:spPr bwMode="auto">
          <a:xfrm>
            <a:off x="-414647" y="-164592"/>
            <a:ext cx="9671101" cy="7077456"/>
          </a:xfrm>
          <a:prstGeom prst="rect">
            <a:avLst/>
          </a:prstGeom>
          <a:noFill/>
        </p:spPr>
      </p:pic>
      <p:pic>
        <p:nvPicPr>
          <p:cNvPr id="66566" name="Picture 6" descr="C:\Users\Administrator\Desktop\pluto2.gif"/>
          <p:cNvPicPr>
            <a:picLocks noChangeAspect="1" noChangeArrowheads="1"/>
          </p:cNvPicPr>
          <p:nvPr/>
        </p:nvPicPr>
        <p:blipFill>
          <a:blip r:embed="rId4" cstate="print"/>
          <a:srcRect/>
          <a:stretch>
            <a:fillRect/>
          </a:stretch>
        </p:blipFill>
        <p:spPr bwMode="auto">
          <a:xfrm>
            <a:off x="-414647" y="-164592"/>
            <a:ext cx="9671101" cy="7077456"/>
          </a:xfrm>
          <a:prstGeom prst="rect">
            <a:avLst/>
          </a:prstGeom>
          <a:noFill/>
        </p:spPr>
      </p:pic>
      <p:sp>
        <p:nvSpPr>
          <p:cNvPr id="4" name="Title 1"/>
          <p:cNvSpPr txBox="1">
            <a:spLocks/>
          </p:cNvSpPr>
          <p:nvPr/>
        </p:nvSpPr>
        <p:spPr>
          <a:xfrm>
            <a:off x="62972" y="36069"/>
            <a:ext cx="4953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Times New Roman"/>
                <a:cs typeface="Times New Roman"/>
              </a:rPr>
              <a:t>Minor Bodies</a:t>
            </a:r>
            <a:br>
              <a:rPr lang="en-US" b="1" dirty="0">
                <a:solidFill>
                  <a:schemeClr val="bg1"/>
                </a:solidFill>
                <a:latin typeface="Times New Roman"/>
                <a:cs typeface="Times New Roman"/>
              </a:rPr>
            </a:br>
            <a:r>
              <a:rPr lang="en-US" b="1" dirty="0">
                <a:solidFill>
                  <a:schemeClr val="bg1"/>
                </a:solidFill>
                <a:latin typeface="Times New Roman"/>
                <a:cs typeface="Times New Roman"/>
              </a:rPr>
              <a:t>beyond Jupiter</a:t>
            </a:r>
          </a:p>
        </p:txBody>
      </p:sp>
      <p:sp>
        <p:nvSpPr>
          <p:cNvPr id="5" name="Rectangle 4"/>
          <p:cNvSpPr/>
          <p:nvPr/>
        </p:nvSpPr>
        <p:spPr>
          <a:xfrm>
            <a:off x="7010471" y="5706986"/>
            <a:ext cx="1534394" cy="707886"/>
          </a:xfrm>
          <a:prstGeom prst="rect">
            <a:avLst/>
          </a:prstGeom>
        </p:spPr>
        <p:txBody>
          <a:bodyPr wrap="none">
            <a:spAutoFit/>
          </a:bodyPr>
          <a:lstStyle/>
          <a:p>
            <a:pPr algn="ctr">
              <a:defRPr/>
            </a:pPr>
            <a:r>
              <a:rPr lang="en-US" sz="2000" dirty="0">
                <a:solidFill>
                  <a:prstClr val="white"/>
                </a:solidFill>
                <a:latin typeface="Times New Roman"/>
                <a:ea typeface="ＭＳ Ｐゴシック" charset="0"/>
                <a:cs typeface="Times New Roman"/>
              </a:rPr>
              <a:t>contributions</a:t>
            </a:r>
          </a:p>
          <a:p>
            <a:pPr algn="ctr">
              <a:defRPr/>
            </a:pPr>
            <a:r>
              <a:rPr lang="en-US" sz="2000" dirty="0">
                <a:solidFill>
                  <a:prstClr val="white"/>
                </a:solidFill>
                <a:latin typeface="Times New Roman"/>
                <a:ea typeface="ＭＳ Ｐゴシック" charset="0"/>
                <a:cs typeface="Times New Roman"/>
              </a:rPr>
              <a:t>by </a:t>
            </a:r>
            <a:r>
              <a:rPr lang="en-US" sz="2000" dirty="0" err="1">
                <a:solidFill>
                  <a:prstClr val="white"/>
                </a:solidFill>
                <a:latin typeface="Times New Roman"/>
                <a:ea typeface="ＭＳ Ｐゴシック" charset="0"/>
                <a:cs typeface="Times New Roman"/>
              </a:rPr>
              <a:t>Nic</a:t>
            </a:r>
            <a:r>
              <a:rPr lang="en-US" sz="2000" dirty="0">
                <a:solidFill>
                  <a:prstClr val="white"/>
                </a:solidFill>
                <a:latin typeface="Times New Roman"/>
                <a:ea typeface="ＭＳ Ｐゴシック" charset="0"/>
                <a:cs typeface="Times New Roman"/>
              </a:rPr>
              <a:t> Scott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endCondLst>
                                    <p:cond evt="onNext" delay="0">
                                      <p:tgtEl>
                                        <p:sldTgt/>
                                      </p:tgtEl>
                                    </p:cond>
                                  </p:endCondLst>
                                  <p:childTnLst>
                                    <p:anim calcmode="discrete" valueType="str">
                                      <p:cBhvr>
                                        <p:cTn id="6" dur="2000" fill="hold"/>
                                        <p:tgtEl>
                                          <p:spTgt spid="6656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close-up of the moon&#10;&#10;Description automatically generated with low confidence">
            <a:extLst>
              <a:ext uri="{FF2B5EF4-FFF2-40B4-BE49-F238E27FC236}">
                <a16:creationId xmlns:a16="http://schemas.microsoft.com/office/drawing/2014/main" id="{EB84AC80-5383-0355-FD40-62D782279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08065"/>
            <a:ext cx="6481103" cy="5297535"/>
          </a:xfrm>
          <a:prstGeom prst="rect">
            <a:avLst/>
          </a:prstGeom>
        </p:spPr>
      </p:pic>
      <p:sp>
        <p:nvSpPr>
          <p:cNvPr id="7" name="TextBox 6">
            <a:extLst>
              <a:ext uri="{FF2B5EF4-FFF2-40B4-BE49-F238E27FC236}">
                <a16:creationId xmlns:a16="http://schemas.microsoft.com/office/drawing/2014/main" id="{B3142F7B-A7D6-13C9-9EBC-B38918E3D4B1}"/>
              </a:ext>
            </a:extLst>
          </p:cNvPr>
          <p:cNvSpPr txBox="1"/>
          <p:nvPr/>
        </p:nvSpPr>
        <p:spPr>
          <a:xfrm>
            <a:off x="5715000" y="1136762"/>
            <a:ext cx="3213444"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486958 </a:t>
            </a:r>
            <a:r>
              <a:rPr lang="en-US" dirty="0" err="1">
                <a:solidFill>
                  <a:srgbClr val="FFFF00"/>
                </a:solidFill>
                <a:latin typeface="Times New Roman" panose="02020603050405020304" pitchFamily="18" charset="0"/>
                <a:cs typeface="Times New Roman" panose="02020603050405020304" pitchFamily="18" charset="0"/>
              </a:rPr>
              <a:t>Arrokoth</a:t>
            </a:r>
            <a:r>
              <a:rPr lang="en-US" dirty="0">
                <a:solidFill>
                  <a:srgbClr val="FFFF00"/>
                </a:solidFill>
                <a:latin typeface="Times New Roman" panose="02020603050405020304" pitchFamily="18" charset="0"/>
                <a:cs typeface="Times New Roman" panose="02020603050405020304" pitchFamily="18" charset="0"/>
              </a:rPr>
              <a:t> (Ultima Thule)</a:t>
            </a:r>
          </a:p>
        </p:txBody>
      </p:sp>
      <p:sp>
        <p:nvSpPr>
          <p:cNvPr id="8" name="Title 1">
            <a:extLst>
              <a:ext uri="{FF2B5EF4-FFF2-40B4-BE49-F238E27FC236}">
                <a16:creationId xmlns:a16="http://schemas.microsoft.com/office/drawing/2014/main" id="{F93EEA7E-7E84-A806-F337-EBC360FDB3EE}"/>
              </a:ext>
            </a:extLst>
          </p:cNvPr>
          <p:cNvSpPr txBox="1">
            <a:spLocks/>
          </p:cNvSpPr>
          <p:nvPr/>
        </p:nvSpPr>
        <p:spPr>
          <a:xfrm>
            <a:off x="62972" y="36069"/>
            <a:ext cx="4953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Times New Roman"/>
                <a:cs typeface="Times New Roman"/>
              </a:rPr>
              <a:t>Minor Bodies</a:t>
            </a:r>
            <a:br>
              <a:rPr lang="en-US" b="1" dirty="0">
                <a:solidFill>
                  <a:schemeClr val="bg1"/>
                </a:solidFill>
                <a:latin typeface="Times New Roman"/>
                <a:cs typeface="Times New Roman"/>
              </a:rPr>
            </a:br>
            <a:r>
              <a:rPr lang="en-US" b="1" dirty="0">
                <a:solidFill>
                  <a:schemeClr val="bg1"/>
                </a:solidFill>
                <a:latin typeface="Times New Roman"/>
                <a:cs typeface="Times New Roman"/>
              </a:rPr>
              <a:t>beyond Jupiter</a:t>
            </a:r>
          </a:p>
        </p:txBody>
      </p:sp>
    </p:spTree>
    <p:extLst>
      <p:ext uri="{BB962C8B-B14F-4D97-AF65-F5344CB8AC3E}">
        <p14:creationId xmlns:p14="http://schemas.microsoft.com/office/powerpoint/2010/main" val="266086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ter.gif"/>
          <p:cNvPicPr>
            <a:picLocks noChangeAspect="1"/>
          </p:cNvPicPr>
          <p:nvPr/>
        </p:nvPicPr>
        <p:blipFill>
          <a:blip r:embed="rId3" cstate="print"/>
          <a:stretch>
            <a:fillRect/>
          </a:stretch>
        </p:blipFill>
        <p:spPr>
          <a:xfrm>
            <a:off x="2286000" y="0"/>
            <a:ext cx="6858000" cy="6858000"/>
          </a:xfrm>
          <a:prstGeom prst="rect">
            <a:avLst/>
          </a:prstGeom>
        </p:spPr>
      </p:pic>
      <p:sp>
        <p:nvSpPr>
          <p:cNvPr id="3" name="TextBox 2"/>
          <p:cNvSpPr txBox="1"/>
          <p:nvPr/>
        </p:nvSpPr>
        <p:spPr>
          <a:xfrm>
            <a:off x="0" y="2316480"/>
            <a:ext cx="2352842" cy="2585323"/>
          </a:xfrm>
          <a:prstGeom prst="rect">
            <a:avLst/>
          </a:prstGeom>
          <a:noFill/>
        </p:spPr>
        <p:txBody>
          <a:bodyPr wrap="square" rtlCol="0">
            <a:spAutoFit/>
          </a:bodyPr>
          <a:lstStyle/>
          <a:p>
            <a:pPr algn="ctr"/>
            <a:r>
              <a:rPr lang="en-US" dirty="0">
                <a:solidFill>
                  <a:prstClr val="black"/>
                </a:solidFill>
                <a:latin typeface="Times New Roman"/>
                <a:cs typeface="Times New Roman"/>
              </a:rPr>
              <a:t>100 Years</a:t>
            </a:r>
          </a:p>
          <a:p>
            <a:endParaRPr lang="en-US" dirty="0">
              <a:solidFill>
                <a:prstClr val="black"/>
              </a:solidFill>
              <a:latin typeface="Times New Roman"/>
              <a:cs typeface="Times New Roman"/>
            </a:endParaRPr>
          </a:p>
          <a:p>
            <a:r>
              <a:rPr lang="en-US" dirty="0">
                <a:solidFill>
                  <a:prstClr val="black"/>
                </a:solidFill>
                <a:latin typeface="Times New Roman"/>
                <a:cs typeface="Times New Roman"/>
              </a:rPr>
              <a:t>Orange: Centaurs</a:t>
            </a:r>
          </a:p>
          <a:p>
            <a:r>
              <a:rPr lang="en-US" dirty="0">
                <a:solidFill>
                  <a:prstClr val="black"/>
                </a:solidFill>
                <a:latin typeface="Times New Roman"/>
                <a:cs typeface="Times New Roman"/>
              </a:rPr>
              <a:t>Blue Box: Comets</a:t>
            </a:r>
          </a:p>
          <a:p>
            <a:r>
              <a:rPr lang="en-US" dirty="0">
                <a:solidFill>
                  <a:prstClr val="black"/>
                </a:solidFill>
                <a:latin typeface="Times New Roman"/>
                <a:cs typeface="Times New Roman"/>
              </a:rPr>
              <a:t>Filled Box: </a:t>
            </a:r>
            <a:r>
              <a:rPr lang="en-US" dirty="0" err="1">
                <a:solidFill>
                  <a:prstClr val="black"/>
                </a:solidFill>
                <a:latin typeface="Times New Roman"/>
                <a:cs typeface="Times New Roman"/>
              </a:rPr>
              <a:t>JupComets</a:t>
            </a:r>
            <a:endParaRPr lang="en-US" dirty="0">
              <a:solidFill>
                <a:prstClr val="black"/>
              </a:solidFill>
              <a:latin typeface="Times New Roman"/>
              <a:cs typeface="Times New Roman"/>
            </a:endParaRPr>
          </a:p>
          <a:p>
            <a:endParaRPr lang="en-US" dirty="0">
              <a:solidFill>
                <a:prstClr val="black"/>
              </a:solidFill>
              <a:latin typeface="Times New Roman"/>
              <a:cs typeface="Times New Roman"/>
            </a:endParaRPr>
          </a:p>
          <a:p>
            <a:r>
              <a:rPr lang="en-US" dirty="0">
                <a:solidFill>
                  <a:prstClr val="black"/>
                </a:solidFill>
                <a:latin typeface="Times New Roman"/>
                <a:cs typeface="Times New Roman"/>
              </a:rPr>
              <a:t>White Circle: </a:t>
            </a:r>
            <a:r>
              <a:rPr lang="en-US" dirty="0" err="1">
                <a:solidFill>
                  <a:prstClr val="black"/>
                </a:solidFill>
                <a:latin typeface="Times New Roman"/>
                <a:cs typeface="Times New Roman"/>
              </a:rPr>
              <a:t>Plutinos</a:t>
            </a:r>
            <a:endParaRPr lang="en-US" dirty="0">
              <a:solidFill>
                <a:prstClr val="black"/>
              </a:solidFill>
              <a:latin typeface="Times New Roman"/>
              <a:cs typeface="Times New Roman"/>
            </a:endParaRPr>
          </a:p>
          <a:p>
            <a:r>
              <a:rPr lang="en-US" dirty="0">
                <a:solidFill>
                  <a:prstClr val="black"/>
                </a:solidFill>
                <a:latin typeface="Times New Roman"/>
                <a:cs typeface="Times New Roman"/>
              </a:rPr>
              <a:t>Red Circle: TNOs</a:t>
            </a:r>
          </a:p>
          <a:p>
            <a:r>
              <a:rPr lang="en-US" dirty="0">
                <a:solidFill>
                  <a:prstClr val="black"/>
                </a:solidFill>
                <a:latin typeface="Times New Roman"/>
                <a:cs typeface="Times New Roman"/>
              </a:rPr>
              <a:t>Magenta Circle: SDOs</a:t>
            </a:r>
          </a:p>
        </p:txBody>
      </p:sp>
    </p:spTree>
    <p:extLst>
      <p:ext uri="{BB962C8B-B14F-4D97-AF65-F5344CB8AC3E}">
        <p14:creationId xmlns:p14="http://schemas.microsoft.com/office/powerpoint/2010/main" val="62386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14288" y="3175"/>
            <a:ext cx="10282238" cy="7712075"/>
          </a:xfrm>
          <a:prstGeom prst="rect">
            <a:avLst/>
          </a:prstGeom>
          <a:noFill/>
        </p:spPr>
      </p:pic>
      <p:sp>
        <p:nvSpPr>
          <p:cNvPr id="4" name="TextBox 3"/>
          <p:cNvSpPr txBox="1"/>
          <p:nvPr/>
        </p:nvSpPr>
        <p:spPr>
          <a:xfrm>
            <a:off x="186128" y="0"/>
            <a:ext cx="3048000" cy="769441"/>
          </a:xfrm>
          <a:prstGeom prst="rect">
            <a:avLst/>
          </a:prstGeom>
          <a:noFill/>
        </p:spPr>
        <p:txBody>
          <a:bodyPr wrap="square" rtlCol="0">
            <a:spAutoFit/>
          </a:bodyPr>
          <a:lstStyle/>
          <a:p>
            <a:r>
              <a:rPr lang="en-US" sz="4400" b="1" dirty="0">
                <a:solidFill>
                  <a:prstClr val="black"/>
                </a:solidFill>
                <a:latin typeface="Times New Roman"/>
                <a:cs typeface="Times New Roman"/>
              </a:rPr>
              <a:t>Centaurs</a:t>
            </a:r>
          </a:p>
        </p:txBody>
      </p:sp>
    </p:spTree>
    <p:extLst>
      <p:ext uri="{BB962C8B-B14F-4D97-AF65-F5344CB8AC3E}">
        <p14:creationId xmlns:p14="http://schemas.microsoft.com/office/powerpoint/2010/main" val="2164911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p:cNvPicPr>
            <a:picLocks noChangeAspect="1" noChangeArrowheads="1"/>
          </p:cNvPicPr>
          <p:nvPr/>
        </p:nvPicPr>
        <p:blipFill>
          <a:blip r:embed="rId3" cstate="print"/>
          <a:srcRect l="5347" t="3345" r="10557" b="4677"/>
          <a:stretch>
            <a:fillRect/>
          </a:stretch>
        </p:blipFill>
        <p:spPr bwMode="auto">
          <a:xfrm>
            <a:off x="533400" y="2133600"/>
            <a:ext cx="5569058" cy="4267201"/>
          </a:xfrm>
          <a:prstGeom prst="rect">
            <a:avLst/>
          </a:prstGeom>
          <a:noFill/>
        </p:spPr>
      </p:pic>
      <p:sp>
        <p:nvSpPr>
          <p:cNvPr id="20486" name="Text Box 6"/>
          <p:cNvSpPr txBox="1">
            <a:spLocks noChangeArrowheads="1"/>
          </p:cNvSpPr>
          <p:nvPr/>
        </p:nvSpPr>
        <p:spPr bwMode="auto">
          <a:xfrm>
            <a:off x="381000" y="787662"/>
            <a:ext cx="8610600" cy="1052596"/>
          </a:xfrm>
          <a:prstGeom prst="rect">
            <a:avLst/>
          </a:prstGeom>
          <a:noFill/>
          <a:ln w="9525">
            <a:noFill/>
            <a:miter lim="800000"/>
            <a:headEnd/>
            <a:tailEnd/>
          </a:ln>
          <a:effectLst/>
        </p:spPr>
        <p:txBody>
          <a:bodyPr wrap="square" lIns="0" tIns="0" rIns="0" bIns="0">
            <a:spAutoFit/>
          </a:bodyPr>
          <a:lstStyle/>
          <a:p>
            <a:pPr marL="285750" indent="-285750">
              <a:lnSpc>
                <a:spcPct val="95000"/>
              </a:lnSpc>
              <a:buFont typeface="Arial" panose="020B0604020202020204" pitchFamily="34" charset="0"/>
              <a:buChar char="•"/>
            </a:pPr>
            <a:r>
              <a:rPr lang="en-US" dirty="0">
                <a:solidFill>
                  <a:prstClr val="black"/>
                </a:solidFill>
                <a:latin typeface="Times New Roman"/>
                <a:cs typeface="Times New Roman"/>
              </a:rPr>
              <a:t>definition		a = 5 to 30 AU  … not in a 1:1 resonance with any planet </a:t>
            </a:r>
          </a:p>
          <a:p>
            <a:pPr marL="285750" indent="-285750">
              <a:lnSpc>
                <a:spcPct val="95000"/>
              </a:lnSpc>
              <a:buFont typeface="Arial" panose="020B0604020202020204" pitchFamily="34" charset="0"/>
              <a:buChar char="•"/>
            </a:pPr>
            <a:r>
              <a:rPr lang="en-US" dirty="0">
                <a:solidFill>
                  <a:prstClr val="black"/>
                </a:solidFill>
                <a:latin typeface="Times New Roman"/>
                <a:cs typeface="Times New Roman"/>
              </a:rPr>
              <a:t>first discovered		Hidalgo (1920) … Chiron (1977) --- rings</a:t>
            </a:r>
          </a:p>
          <a:p>
            <a:pPr marL="285750" indent="-285750">
              <a:lnSpc>
                <a:spcPct val="95000"/>
              </a:lnSpc>
              <a:buFont typeface="Arial" panose="020B0604020202020204" pitchFamily="34" charset="0"/>
              <a:buChar char="•"/>
            </a:pPr>
            <a:r>
              <a:rPr lang="en-US" dirty="0">
                <a:solidFill>
                  <a:prstClr val="black"/>
                </a:solidFill>
                <a:latin typeface="Times New Roman"/>
                <a:cs typeface="Times New Roman"/>
              </a:rPr>
              <a:t>largest 		</a:t>
            </a:r>
            <a:r>
              <a:rPr lang="en-US" dirty="0" err="1">
                <a:solidFill>
                  <a:prstClr val="black"/>
                </a:solidFill>
                <a:latin typeface="Times New Roman"/>
                <a:cs typeface="Times New Roman"/>
              </a:rPr>
              <a:t>Chariklo</a:t>
            </a:r>
            <a:r>
              <a:rPr lang="en-US" dirty="0">
                <a:solidFill>
                  <a:prstClr val="black"/>
                </a:solidFill>
                <a:latin typeface="Times New Roman"/>
                <a:cs typeface="Times New Roman"/>
              </a:rPr>
              <a:t> (260 km) --- rings</a:t>
            </a:r>
          </a:p>
          <a:p>
            <a:pPr marL="285750" indent="-285750">
              <a:lnSpc>
                <a:spcPct val="95000"/>
              </a:lnSpc>
              <a:buFont typeface="Arial" panose="020B0604020202020204" pitchFamily="34" charset="0"/>
              <a:buChar char="•"/>
            </a:pPr>
            <a:r>
              <a:rPr lang="en-US" dirty="0">
                <a:solidFill>
                  <a:prstClr val="black"/>
                </a:solidFill>
                <a:latin typeface="Times New Roman"/>
                <a:cs typeface="Times New Roman"/>
              </a:rPr>
              <a:t>population 		677 (JPL 2022 OCT 26)</a:t>
            </a:r>
          </a:p>
        </p:txBody>
      </p:sp>
      <p:sp>
        <p:nvSpPr>
          <p:cNvPr id="6" name="Text Box 4"/>
          <p:cNvSpPr txBox="1">
            <a:spLocks noChangeArrowheads="1"/>
          </p:cNvSpPr>
          <p:nvPr/>
        </p:nvSpPr>
        <p:spPr bwMode="auto">
          <a:xfrm>
            <a:off x="101441" y="112458"/>
            <a:ext cx="4676299" cy="648896"/>
          </a:xfrm>
          <a:prstGeom prst="rect">
            <a:avLst/>
          </a:prstGeom>
          <a:noFill/>
          <a:ln w="9525">
            <a:noFill/>
            <a:miter lim="800000"/>
            <a:headEnd/>
            <a:tailEnd/>
          </a:ln>
          <a:effectLst/>
        </p:spPr>
        <p:txBody>
          <a:bodyPr lIns="0" tIns="0" rIns="0" bIns="0">
            <a:spAutoFit/>
          </a:bodyPr>
          <a:lstStyle/>
          <a:p>
            <a:pPr>
              <a:lnSpc>
                <a:spcPct val="95000"/>
              </a:lnSpc>
            </a:pPr>
            <a:r>
              <a:rPr lang="en-US" sz="4400" b="1" dirty="0">
                <a:solidFill>
                  <a:prstClr val="black"/>
                </a:solidFill>
                <a:latin typeface="Times New Roman"/>
                <a:cs typeface="Times New Roman"/>
              </a:rPr>
              <a:t>Centaurs</a:t>
            </a:r>
            <a:endParaRPr lang="en-US" sz="4400" dirty="0">
              <a:solidFill>
                <a:prstClr val="black"/>
              </a:solidFill>
              <a:latin typeface="Times New Roman"/>
              <a:cs typeface="Times New Roman"/>
            </a:endParaRPr>
          </a:p>
        </p:txBody>
      </p:sp>
      <p:sp>
        <p:nvSpPr>
          <p:cNvPr id="2" name="TextBox 1">
            <a:extLst>
              <a:ext uri="{FF2B5EF4-FFF2-40B4-BE49-F238E27FC236}">
                <a16:creationId xmlns:a16="http://schemas.microsoft.com/office/drawing/2014/main" id="{900E8721-730D-0EE9-F01F-38A4AD626DA5}"/>
              </a:ext>
            </a:extLst>
          </p:cNvPr>
          <p:cNvSpPr txBox="1"/>
          <p:nvPr/>
        </p:nvSpPr>
        <p:spPr>
          <a:xfrm>
            <a:off x="6400800" y="3648670"/>
            <a:ext cx="2172390" cy="923330"/>
          </a:xfrm>
          <a:prstGeom prst="rect">
            <a:avLst/>
          </a:prstGeom>
          <a:noFill/>
        </p:spPr>
        <p:txBody>
          <a:bodyPr wrap="non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orbits typically stable</a:t>
            </a:r>
          </a:p>
          <a:p>
            <a:pPr algn="ctr"/>
            <a:r>
              <a:rPr lang="en-US" dirty="0">
                <a:solidFill>
                  <a:srgbClr val="FF0000"/>
                </a:solidFill>
                <a:latin typeface="Times New Roman" panose="02020603050405020304" pitchFamily="18" charset="0"/>
                <a:cs typeface="Times New Roman" panose="02020603050405020304" pitchFamily="18" charset="0"/>
              </a:rPr>
              <a:t>for only</a:t>
            </a:r>
          </a:p>
          <a:p>
            <a:pPr algn="ctr"/>
            <a:r>
              <a:rPr lang="en-US" dirty="0">
                <a:solidFill>
                  <a:srgbClr val="FF0000"/>
                </a:solidFill>
                <a:latin typeface="Times New Roman" panose="02020603050405020304" pitchFamily="18" charset="0"/>
                <a:cs typeface="Times New Roman" panose="02020603050405020304" pitchFamily="18" charset="0"/>
              </a:rPr>
              <a:t>a few million years</a:t>
            </a:r>
          </a:p>
        </p:txBody>
      </p:sp>
    </p:spTree>
    <p:extLst>
      <p:ext uri="{BB962C8B-B14F-4D97-AF65-F5344CB8AC3E}">
        <p14:creationId xmlns:p14="http://schemas.microsoft.com/office/powerpoint/2010/main" val="12575963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3657600" y="838200"/>
            <a:ext cx="5182065" cy="5182065"/>
          </a:xfrm>
          <a:prstGeom prst="rect">
            <a:avLst/>
          </a:prstGeom>
          <a:noFill/>
          <a:ln w="9525">
            <a:noFill/>
            <a:miter lim="800000"/>
            <a:headEnd/>
            <a:tailEnd/>
          </a:ln>
          <a:effectLst/>
        </p:spPr>
      </p:pic>
      <p:sp>
        <p:nvSpPr>
          <p:cNvPr id="6" name="TextBox 5"/>
          <p:cNvSpPr txBox="1"/>
          <p:nvPr/>
        </p:nvSpPr>
        <p:spPr>
          <a:xfrm>
            <a:off x="5486400" y="6183868"/>
            <a:ext cx="1978045" cy="369332"/>
          </a:xfrm>
          <a:prstGeom prst="rect">
            <a:avLst/>
          </a:prstGeom>
          <a:noFill/>
        </p:spPr>
        <p:txBody>
          <a:bodyPr wrap="square" rtlCol="0">
            <a:spAutoFit/>
          </a:bodyPr>
          <a:lstStyle/>
          <a:p>
            <a:r>
              <a:rPr lang="en-US" dirty="0">
                <a:solidFill>
                  <a:srgbClr val="FFFFFF"/>
                </a:solidFill>
                <a:latin typeface="Times New Roman"/>
                <a:cs typeface="Times New Roman"/>
              </a:rPr>
              <a:t>Hale-Bopp (1997)</a:t>
            </a:r>
          </a:p>
        </p:txBody>
      </p:sp>
      <p:sp>
        <p:nvSpPr>
          <p:cNvPr id="10" name="TextBox 9"/>
          <p:cNvSpPr txBox="1"/>
          <p:nvPr/>
        </p:nvSpPr>
        <p:spPr>
          <a:xfrm>
            <a:off x="0" y="6488668"/>
            <a:ext cx="2821577" cy="369332"/>
          </a:xfrm>
          <a:prstGeom prst="rect">
            <a:avLst/>
          </a:prstGeom>
          <a:noFill/>
        </p:spPr>
        <p:txBody>
          <a:bodyPr wrap="square" rtlCol="0">
            <a:spAutoFit/>
          </a:bodyPr>
          <a:lstStyle/>
          <a:p>
            <a:r>
              <a:rPr lang="en-US" dirty="0">
                <a:solidFill>
                  <a:prstClr val="black"/>
                </a:solidFill>
                <a:latin typeface="Calibri"/>
              </a:rPr>
              <a:t>JPL MBDB 3/12/12</a:t>
            </a:r>
          </a:p>
        </p:txBody>
      </p:sp>
      <p:sp>
        <p:nvSpPr>
          <p:cNvPr id="13" name="TextBox 12"/>
          <p:cNvSpPr txBox="1"/>
          <p:nvPr/>
        </p:nvSpPr>
        <p:spPr>
          <a:xfrm>
            <a:off x="0" y="1502688"/>
            <a:ext cx="4796889"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FF"/>
                </a:solidFill>
                <a:latin typeface="Times New Roman"/>
                <a:cs typeface="Times New Roman"/>
              </a:rPr>
              <a:t>definition</a:t>
            </a:r>
          </a:p>
          <a:p>
            <a:r>
              <a:rPr lang="en-US" dirty="0">
                <a:solidFill>
                  <a:srgbClr val="FFFFFF"/>
                </a:solidFill>
                <a:latin typeface="Times New Roman"/>
                <a:cs typeface="Times New Roman"/>
              </a:rPr>
              <a:t>     an object for which a coma or </a:t>
            </a:r>
          </a:p>
          <a:p>
            <a:r>
              <a:rPr lang="en-US" dirty="0">
                <a:solidFill>
                  <a:srgbClr val="FFFFFF"/>
                </a:solidFill>
                <a:latin typeface="Times New Roman"/>
                <a:cs typeface="Times New Roman"/>
              </a:rPr>
              <a:t>     tail has been observed</a:t>
            </a:r>
          </a:p>
          <a:p>
            <a:r>
              <a:rPr lang="en-US" dirty="0">
                <a:solidFill>
                  <a:srgbClr val="FFFFFF"/>
                </a:solidFill>
                <a:latin typeface="Times New Roman"/>
                <a:cs typeface="Times New Roman"/>
              </a:rPr>
              <a:t>          careful …</a:t>
            </a:r>
          </a:p>
          <a:p>
            <a:r>
              <a:rPr lang="en-US" dirty="0">
                <a:solidFill>
                  <a:srgbClr val="FFFFFF"/>
                </a:solidFill>
                <a:latin typeface="Times New Roman"/>
                <a:cs typeface="Times New Roman"/>
              </a:rPr>
              <a:t>               Main Belt Comets</a:t>
            </a:r>
          </a:p>
          <a:p>
            <a:r>
              <a:rPr lang="en-US" dirty="0">
                <a:solidFill>
                  <a:srgbClr val="FFFFFF"/>
                </a:solidFill>
                <a:latin typeface="Times New Roman"/>
                <a:cs typeface="Times New Roman"/>
              </a:rPr>
              <a:t>               Centaurs</a:t>
            </a:r>
          </a:p>
          <a:p>
            <a:pPr marL="285750" indent="-285750">
              <a:buFont typeface="Arial" panose="020B0604020202020204" pitchFamily="34" charset="0"/>
              <a:buChar char="•"/>
            </a:pPr>
            <a:endParaRPr lang="en-US" dirty="0">
              <a:solidFill>
                <a:srgbClr val="FFFFFF"/>
              </a:solidFill>
              <a:latin typeface="Times New Roman"/>
              <a:cs typeface="Times New Roman"/>
            </a:endParaRPr>
          </a:p>
          <a:p>
            <a:pPr marL="285750" indent="-285750">
              <a:buFont typeface="Arial" panose="020B0604020202020204" pitchFamily="34" charset="0"/>
              <a:buChar char="•"/>
            </a:pPr>
            <a:r>
              <a:rPr lang="en-US" dirty="0">
                <a:solidFill>
                  <a:srgbClr val="FFFFFF"/>
                </a:solidFill>
                <a:latin typeface="Times New Roman"/>
                <a:cs typeface="Times New Roman"/>
              </a:rPr>
              <a:t>first recorded: Halley’s 239 BCE</a:t>
            </a:r>
          </a:p>
          <a:p>
            <a:endParaRPr lang="en-US" dirty="0">
              <a:solidFill>
                <a:srgbClr val="FFFFFF"/>
              </a:solidFill>
              <a:latin typeface="Times New Roman"/>
              <a:cs typeface="Times New Roman"/>
            </a:endParaRPr>
          </a:p>
          <a:p>
            <a:pPr marL="285750" indent="-285750">
              <a:buFont typeface="Arial" panose="020B0604020202020204" pitchFamily="34" charset="0"/>
              <a:buChar char="•"/>
            </a:pPr>
            <a:r>
              <a:rPr lang="en-US" dirty="0">
                <a:solidFill>
                  <a:srgbClr val="FFFFFF"/>
                </a:solidFill>
                <a:latin typeface="Times New Roman"/>
                <a:cs typeface="Times New Roman"/>
              </a:rPr>
              <a:t>largest: Hale-Bopp (60km)</a:t>
            </a:r>
          </a:p>
          <a:p>
            <a:endParaRPr lang="en-US" dirty="0">
              <a:solidFill>
                <a:srgbClr val="FFFFFF"/>
              </a:solidFill>
              <a:latin typeface="Times New Roman"/>
              <a:cs typeface="Times New Roman"/>
            </a:endParaRPr>
          </a:p>
          <a:p>
            <a:pPr marL="285750" indent="-285750">
              <a:buFont typeface="Arial" panose="020B0604020202020204" pitchFamily="34" charset="0"/>
              <a:buChar char="•"/>
            </a:pPr>
            <a:r>
              <a:rPr lang="en-US" dirty="0">
                <a:solidFill>
                  <a:srgbClr val="FFFFFF"/>
                </a:solidFill>
                <a:latin typeface="Times New Roman"/>
                <a:cs typeface="Times New Roman"/>
              </a:rPr>
              <a:t>Jupiter family comets: 765</a:t>
            </a:r>
          </a:p>
          <a:p>
            <a:endParaRPr lang="en-US" dirty="0">
              <a:solidFill>
                <a:srgbClr val="FFFFFF"/>
              </a:solidFill>
              <a:latin typeface="Times New Roman"/>
              <a:cs typeface="Times New Roman"/>
            </a:endParaRPr>
          </a:p>
          <a:p>
            <a:pPr marL="285750" indent="-285750">
              <a:buFont typeface="Arial" panose="020B0604020202020204" pitchFamily="34" charset="0"/>
              <a:buChar char="•"/>
            </a:pPr>
            <a:r>
              <a:rPr lang="en-US" dirty="0">
                <a:solidFill>
                  <a:srgbClr val="FFFFFF"/>
                </a:solidFill>
                <a:latin typeface="Times New Roman"/>
                <a:cs typeface="Times New Roman"/>
              </a:rPr>
              <a:t>Total population: 3835</a:t>
            </a:r>
          </a:p>
          <a:p>
            <a:pPr marL="285750" indent="-285750">
              <a:buFont typeface="Arial" panose="020B0604020202020204" pitchFamily="34" charset="0"/>
              <a:buChar char="•"/>
            </a:pPr>
            <a:endParaRPr lang="en-US" dirty="0">
              <a:solidFill>
                <a:srgbClr val="FFFFFF"/>
              </a:solidFill>
              <a:latin typeface="Times New Roman"/>
              <a:cs typeface="Times New Roman"/>
            </a:endParaRPr>
          </a:p>
          <a:p>
            <a:endParaRPr lang="en-US" dirty="0">
              <a:solidFill>
                <a:srgbClr val="FFFFFF"/>
              </a:solidFill>
              <a:latin typeface="Times New Roman"/>
              <a:cs typeface="Times New Roman"/>
            </a:endParaRPr>
          </a:p>
          <a:p>
            <a:endParaRPr lang="en-US" dirty="0">
              <a:solidFill>
                <a:srgbClr val="FFFFFF"/>
              </a:solidFill>
              <a:latin typeface="Times New Roman"/>
              <a:cs typeface="Times New Roman"/>
            </a:endParaRPr>
          </a:p>
          <a:p>
            <a:r>
              <a:rPr lang="en-US" dirty="0">
                <a:solidFill>
                  <a:srgbClr val="FFFFFF"/>
                </a:solidFill>
                <a:latin typeface="Times New Roman"/>
                <a:cs typeface="Times New Roman"/>
              </a:rPr>
              <a:t>(JPL 2022 OCT 26)</a:t>
            </a:r>
          </a:p>
        </p:txBody>
      </p:sp>
      <p:sp>
        <p:nvSpPr>
          <p:cNvPr id="14" name="TextBox 13"/>
          <p:cNvSpPr txBox="1"/>
          <p:nvPr/>
        </p:nvSpPr>
        <p:spPr>
          <a:xfrm>
            <a:off x="187771" y="139031"/>
            <a:ext cx="2034568" cy="707886"/>
          </a:xfrm>
          <a:prstGeom prst="rect">
            <a:avLst/>
          </a:prstGeom>
          <a:noFill/>
        </p:spPr>
        <p:txBody>
          <a:bodyPr wrap="square" rtlCol="0">
            <a:spAutoFit/>
          </a:bodyPr>
          <a:lstStyle/>
          <a:p>
            <a:r>
              <a:rPr lang="en-US" sz="4000" b="1" dirty="0">
                <a:solidFill>
                  <a:prstClr val="white"/>
                </a:solidFill>
                <a:latin typeface="Times New Roman"/>
                <a:cs typeface="Times New Roman"/>
              </a:rPr>
              <a:t>Comets</a:t>
            </a:r>
          </a:p>
        </p:txBody>
      </p:sp>
    </p:spTree>
    <p:extLst>
      <p:ext uri="{BB962C8B-B14F-4D97-AF65-F5344CB8AC3E}">
        <p14:creationId xmlns:p14="http://schemas.microsoft.com/office/powerpoint/2010/main" val="3553148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“TNOs” or “KBOs”</a:t>
            </a:r>
          </a:p>
        </p:txBody>
      </p:sp>
      <p:sp>
        <p:nvSpPr>
          <p:cNvPr id="3" name="Content Placeholder 2"/>
          <p:cNvSpPr>
            <a:spLocks noGrp="1"/>
          </p:cNvSpPr>
          <p:nvPr>
            <p:ph idx="1"/>
          </p:nvPr>
        </p:nvSpPr>
        <p:spPr>
          <a:xfrm>
            <a:off x="228600" y="1295400"/>
            <a:ext cx="8763000" cy="4525963"/>
          </a:xfrm>
        </p:spPr>
        <p:txBody>
          <a:bodyPr>
            <a:noAutofit/>
          </a:bodyPr>
          <a:lstStyle/>
          <a:p>
            <a:r>
              <a:rPr lang="en-US" sz="2800" dirty="0">
                <a:solidFill>
                  <a:schemeClr val="bg1"/>
                </a:solidFill>
                <a:latin typeface="Times New Roman"/>
                <a:cs typeface="Times New Roman"/>
              </a:rPr>
              <a:t>Kuiper’s original prediction: objects were scattered to the </a:t>
            </a:r>
            <a:r>
              <a:rPr lang="en-US" sz="2800" dirty="0" err="1">
                <a:solidFill>
                  <a:schemeClr val="bg1"/>
                </a:solidFill>
                <a:latin typeface="Times New Roman"/>
                <a:cs typeface="Times New Roman"/>
              </a:rPr>
              <a:t>Oort</a:t>
            </a:r>
            <a:r>
              <a:rPr lang="en-US" sz="2800" dirty="0">
                <a:solidFill>
                  <a:schemeClr val="bg1"/>
                </a:solidFill>
                <a:latin typeface="Times New Roman"/>
                <a:cs typeface="Times New Roman"/>
              </a:rPr>
              <a:t> cloud by Earth-sized Pluto</a:t>
            </a:r>
          </a:p>
          <a:p>
            <a:r>
              <a:rPr lang="en-US" sz="2800" dirty="0">
                <a:solidFill>
                  <a:schemeClr val="bg1"/>
                </a:solidFill>
                <a:latin typeface="Times New Roman"/>
                <a:cs typeface="Times New Roman"/>
              </a:rPr>
              <a:t>did not think the objects presently existed</a:t>
            </a:r>
          </a:p>
          <a:p>
            <a:pPr marL="0" indent="0">
              <a:buNone/>
            </a:pPr>
            <a:endParaRPr lang="en-US" sz="2800" dirty="0">
              <a:solidFill>
                <a:schemeClr val="bg1"/>
              </a:solidFill>
              <a:latin typeface="Times New Roman"/>
              <a:cs typeface="Times New Roman"/>
            </a:endParaRPr>
          </a:p>
          <a:p>
            <a:r>
              <a:rPr lang="en-US" sz="2800" dirty="0" err="1">
                <a:solidFill>
                  <a:schemeClr val="bg1"/>
                </a:solidFill>
                <a:latin typeface="Times New Roman"/>
                <a:cs typeface="Times New Roman"/>
              </a:rPr>
              <a:t>Edgeworth</a:t>
            </a:r>
            <a:r>
              <a:rPr lang="en-US" sz="2800" dirty="0">
                <a:solidFill>
                  <a:schemeClr val="bg1"/>
                </a:solidFill>
                <a:latin typeface="Times New Roman"/>
                <a:cs typeface="Times New Roman"/>
              </a:rPr>
              <a:t>, Leonard, Whipple, et al. made similarly vague claims</a:t>
            </a:r>
          </a:p>
          <a:p>
            <a:r>
              <a:rPr lang="en-US" sz="2800" dirty="0">
                <a:solidFill>
                  <a:schemeClr val="bg1"/>
                </a:solidFill>
                <a:latin typeface="Times New Roman"/>
                <a:cs typeface="Times New Roman"/>
              </a:rPr>
              <a:t>none made accurate, precise predictions</a:t>
            </a:r>
          </a:p>
          <a:p>
            <a:pPr marL="0" indent="0">
              <a:buNone/>
            </a:pPr>
            <a:endParaRPr lang="en-US" sz="2800" dirty="0">
              <a:solidFill>
                <a:schemeClr val="bg1"/>
              </a:solidFill>
              <a:latin typeface="Times New Roman"/>
              <a:cs typeface="Times New Roman"/>
            </a:endParaRPr>
          </a:p>
          <a:p>
            <a:r>
              <a:rPr lang="en-US" sz="2800" dirty="0">
                <a:solidFill>
                  <a:srgbClr val="FFFF00"/>
                </a:solidFill>
                <a:latin typeface="Times New Roman"/>
                <a:cs typeface="Times New Roman"/>
              </a:rPr>
              <a:t>observations do not support a single class of objects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2849563" y="-384175"/>
            <a:ext cx="4114800" cy="3082925"/>
          </a:xfrm>
          <a:prstGeom prst="rect">
            <a:avLst/>
          </a:prstGeom>
          <a:noFill/>
          <a:ln w="9525">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2754500" y="843221"/>
            <a:ext cx="5829300" cy="1817370"/>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208598" y="847118"/>
            <a:ext cx="8383905" cy="4389120"/>
          </a:xfrm>
          <a:prstGeom prst="rect">
            <a:avLst/>
          </a:prstGeom>
          <a:noFill/>
          <a:ln w="9525">
            <a:noFill/>
            <a:miter lim="800000"/>
            <a:headEnd/>
            <a:tailEnd/>
          </a:ln>
          <a:effectLst/>
        </p:spPr>
      </p:pic>
      <p:pic>
        <p:nvPicPr>
          <p:cNvPr id="8" name="Picture 2"/>
          <p:cNvPicPr>
            <a:picLocks noChangeAspect="1" noChangeArrowheads="1"/>
          </p:cNvPicPr>
          <p:nvPr/>
        </p:nvPicPr>
        <p:blipFill>
          <a:blip r:embed="rId6" cstate="print"/>
          <a:srcRect/>
          <a:stretch>
            <a:fillRect/>
          </a:stretch>
        </p:blipFill>
        <p:spPr bwMode="auto">
          <a:xfrm>
            <a:off x="208598" y="837766"/>
            <a:ext cx="8383905" cy="4389120"/>
          </a:xfrm>
          <a:prstGeom prst="rect">
            <a:avLst/>
          </a:prstGeom>
          <a:noFill/>
          <a:ln w="9525">
            <a:noFill/>
            <a:miter lim="800000"/>
            <a:headEnd/>
            <a:tailEnd/>
          </a:ln>
          <a:effectLst/>
        </p:spPr>
      </p:pic>
      <p:pic>
        <p:nvPicPr>
          <p:cNvPr id="9" name="Picture 2"/>
          <p:cNvPicPr>
            <a:picLocks noChangeAspect="1" noChangeArrowheads="1"/>
          </p:cNvPicPr>
          <p:nvPr/>
        </p:nvPicPr>
        <p:blipFill>
          <a:blip r:embed="rId7" cstate="print"/>
          <a:srcRect/>
          <a:stretch>
            <a:fillRect/>
          </a:stretch>
        </p:blipFill>
        <p:spPr bwMode="auto">
          <a:xfrm>
            <a:off x="208598" y="837766"/>
            <a:ext cx="8615363" cy="4389120"/>
          </a:xfrm>
          <a:prstGeom prst="rect">
            <a:avLst/>
          </a:prstGeom>
          <a:noFill/>
          <a:ln w="9525">
            <a:noFill/>
            <a:miter lim="800000"/>
            <a:headEnd/>
            <a:tailEnd/>
          </a:ln>
          <a:effectLst/>
        </p:spPr>
      </p:pic>
      <p:pic>
        <p:nvPicPr>
          <p:cNvPr id="10" name="Picture 2"/>
          <p:cNvPicPr>
            <a:picLocks noChangeAspect="1" noChangeArrowheads="1"/>
          </p:cNvPicPr>
          <p:nvPr/>
        </p:nvPicPr>
        <p:blipFill>
          <a:blip r:embed="rId8" cstate="print"/>
          <a:srcRect/>
          <a:stretch>
            <a:fillRect/>
          </a:stretch>
        </p:blipFill>
        <p:spPr bwMode="auto">
          <a:xfrm>
            <a:off x="214328" y="795393"/>
            <a:ext cx="8624871" cy="44196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565"/>
            <a:ext cx="9144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Times New Roman"/>
                <a:ea typeface="ＭＳ Ｐゴシック" charset="0"/>
                <a:cs typeface="Times New Roman"/>
              </a:rPr>
              <a:t>SSE!</a:t>
            </a:r>
          </a:p>
        </p:txBody>
      </p:sp>
      <p:sp>
        <p:nvSpPr>
          <p:cNvPr id="5" name="TextBox 4"/>
          <p:cNvSpPr txBox="1"/>
          <p:nvPr/>
        </p:nvSpPr>
        <p:spPr>
          <a:xfrm>
            <a:off x="1054074" y="1138747"/>
            <a:ext cx="7314558"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first 5 answers get +1 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(limit 1 per customer)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B050"/>
                </a:solidFill>
                <a:latin typeface="Times New Roman"/>
                <a:ea typeface="ＭＳ Ｐゴシック" charset="0"/>
                <a:cs typeface="Times New Roman"/>
              </a:rPr>
              <a:t>N</a:t>
            </a:r>
            <a:r>
              <a:rPr kumimoji="0" lang="en-US" sz="2800" b="0" i="0" u="none" strike="noStrike" kern="1200" cap="none" spc="0" normalizeH="0" baseline="0" noProof="0" dirty="0" err="1">
                <a:ln>
                  <a:noFill/>
                </a:ln>
                <a:solidFill>
                  <a:srgbClr val="00B050"/>
                </a:solidFill>
                <a:effectLst/>
                <a:uLnTx/>
                <a:uFillTx/>
                <a:latin typeface="Times New Roman"/>
                <a:ea typeface="ＭＳ Ｐゴシック" charset="0"/>
                <a:cs typeface="Times New Roman"/>
              </a:rPr>
              <a:t>ame</a:t>
            </a: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 any</a:t>
            </a:r>
            <a:r>
              <a:rPr kumimoji="0" lang="en-US" sz="2800" b="0" i="0" u="none" strike="noStrike" kern="1200" cap="none" spc="0" normalizeH="0" noProof="0" dirty="0">
                <a:ln>
                  <a:noFill/>
                </a:ln>
                <a:solidFill>
                  <a:srgbClr val="00B050"/>
                </a:solidFill>
                <a:effectLst/>
                <a:uLnTx/>
                <a:uFillTx/>
                <a:latin typeface="Times New Roman"/>
                <a:ea typeface="ＭＳ Ｐゴシック" charset="0"/>
                <a:cs typeface="Times New Roman"/>
              </a:rPr>
              <a:t> TNOs</a:t>
            </a: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rPr>
              <a:t>other than </a:t>
            </a:r>
            <a:r>
              <a:rPr lang="en-US" sz="2800" dirty="0">
                <a:solidFill>
                  <a:srgbClr val="00B050"/>
                </a:solidFill>
                <a:latin typeface="Times New Roman"/>
                <a:ea typeface="ＭＳ Ｐゴシック" charset="0"/>
                <a:cs typeface="Times New Roman"/>
              </a:rPr>
              <a:t>Pluto and </a:t>
            </a:r>
            <a:r>
              <a:rPr lang="en-US" sz="2800" dirty="0" err="1">
                <a:solidFill>
                  <a:srgbClr val="00B050"/>
                </a:solidFill>
                <a:latin typeface="Times New Roman"/>
                <a:ea typeface="ＭＳ Ｐゴシック" charset="0"/>
                <a:cs typeface="Times New Roman"/>
              </a:rPr>
              <a:t>Arrokoth</a:t>
            </a:r>
            <a:r>
              <a:rPr lang="en-US" sz="2800" dirty="0">
                <a:solidFill>
                  <a:srgbClr val="00B050"/>
                </a:solidFill>
                <a:latin typeface="Times New Roman"/>
                <a:ea typeface="ＭＳ Ｐゴシック" charset="0"/>
                <a:cs typeface="Times New Roman"/>
              </a:rPr>
              <a:t> (and </a:t>
            </a:r>
            <a:r>
              <a:rPr lang="en-US" sz="2800">
                <a:solidFill>
                  <a:srgbClr val="00B050"/>
                </a:solidFill>
                <a:latin typeface="Times New Roman"/>
                <a:ea typeface="ＭＳ Ｐゴシック" charset="0"/>
                <a:cs typeface="Times New Roman"/>
              </a:rPr>
              <a:t>Triton)</a:t>
            </a:r>
            <a:r>
              <a:rPr lang="en-US" sz="2800" dirty="0">
                <a:solidFill>
                  <a:srgbClr val="00B050"/>
                </a:solidFill>
                <a:latin typeface="Times New Roman"/>
                <a:ea typeface="ＭＳ Ｐゴシック" charset="0"/>
                <a:cs typeface="Times New Roman"/>
              </a:rPr>
              <a:t>.</a:t>
            </a:r>
            <a:endParaRPr kumimoji="0" lang="en-US" sz="2800" b="0" i="0" u="none" strike="noStrike" kern="1200" cap="none" spc="0" normalizeH="0" baseline="0" noProof="0" dirty="0">
              <a:ln>
                <a:noFill/>
              </a:ln>
              <a:solidFill>
                <a:srgbClr val="00B05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3695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2000"/>
                                        <p:tgtEl>
                                          <p:spTgt spid="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Trans-Neptunian Objects</a:t>
            </a:r>
          </a:p>
        </p:txBody>
      </p:sp>
      <p:sp>
        <p:nvSpPr>
          <p:cNvPr id="3" name="Content Placeholder 2"/>
          <p:cNvSpPr>
            <a:spLocks noGrp="1"/>
          </p:cNvSpPr>
          <p:nvPr>
            <p:ph idx="1"/>
          </p:nvPr>
        </p:nvSpPr>
        <p:spPr>
          <a:xfrm>
            <a:off x="3760893" y="990600"/>
            <a:ext cx="5383107" cy="5867400"/>
          </a:xfrm>
        </p:spPr>
        <p:txBody>
          <a:bodyPr>
            <a:noAutofit/>
          </a:bodyPr>
          <a:lstStyle/>
          <a:p>
            <a:r>
              <a:rPr lang="en-US" sz="2000" dirty="0">
                <a:solidFill>
                  <a:prstClr val="white"/>
                </a:solidFill>
                <a:latin typeface="Times New Roman"/>
                <a:cs typeface="Times New Roman"/>
              </a:rPr>
              <a:t>Pluto disc. 1930 … Charon disc. 1977</a:t>
            </a:r>
          </a:p>
          <a:p>
            <a:pPr marL="0" indent="0">
              <a:buNone/>
            </a:pPr>
            <a:r>
              <a:rPr lang="en-US" sz="2000" dirty="0">
                <a:solidFill>
                  <a:prstClr val="white"/>
                </a:solidFill>
                <a:latin typeface="Times New Roman"/>
                <a:cs typeface="Times New Roman"/>
              </a:rPr>
              <a:t>     QB</a:t>
            </a:r>
            <a:r>
              <a:rPr lang="en-US" sz="2000" baseline="-25000" dirty="0">
                <a:solidFill>
                  <a:prstClr val="white"/>
                </a:solidFill>
                <a:latin typeface="Times New Roman"/>
                <a:cs typeface="Times New Roman"/>
              </a:rPr>
              <a:t>1</a:t>
            </a:r>
            <a:r>
              <a:rPr lang="en-US" sz="2000" dirty="0">
                <a:solidFill>
                  <a:prstClr val="white"/>
                </a:solidFill>
                <a:latin typeface="Times New Roman"/>
                <a:cs typeface="Times New Roman"/>
              </a:rPr>
              <a:t> (Albion) disc. 1992 … Eris disc. 2003</a:t>
            </a:r>
          </a:p>
          <a:p>
            <a:endParaRPr lang="en-US" sz="2000" dirty="0">
              <a:solidFill>
                <a:schemeClr val="bg1"/>
              </a:solidFill>
              <a:latin typeface="Times New Roman"/>
              <a:cs typeface="Times New Roman"/>
            </a:endParaRPr>
          </a:p>
          <a:p>
            <a:r>
              <a:rPr lang="en-US" sz="2000" dirty="0">
                <a:solidFill>
                  <a:schemeClr val="bg1"/>
                </a:solidFill>
                <a:latin typeface="Times New Roman"/>
                <a:cs typeface="Times New Roman"/>
              </a:rPr>
              <a:t>a &gt; 30 AU, most have perihelion &gt; 30 AU</a:t>
            </a:r>
          </a:p>
          <a:p>
            <a:pPr marL="0" indent="0">
              <a:buNone/>
            </a:pPr>
            <a:r>
              <a:rPr lang="en-US" sz="2000" dirty="0">
                <a:solidFill>
                  <a:schemeClr val="bg1"/>
                </a:solidFill>
                <a:latin typeface="Times New Roman"/>
                <a:cs typeface="Times New Roman"/>
              </a:rPr>
              <a:t>	various dynamical classes</a:t>
            </a:r>
          </a:p>
          <a:p>
            <a:pPr marL="0" indent="0">
              <a:buNone/>
            </a:pPr>
            <a:r>
              <a:rPr lang="en-US" sz="2000" dirty="0">
                <a:solidFill>
                  <a:schemeClr val="bg1"/>
                </a:solidFill>
                <a:latin typeface="Times New Roman"/>
                <a:cs typeface="Times New Roman"/>
              </a:rPr>
              <a:t>	torus </a:t>
            </a:r>
            <a:r>
              <a:rPr lang="en-US" sz="2000" dirty="0">
                <a:solidFill>
                  <a:schemeClr val="bg1"/>
                </a:solidFill>
                <a:latin typeface="Times New Roman"/>
                <a:cs typeface="Times New Roman"/>
                <a:sym typeface="Wingdings" pitchFamily="2" charset="2"/>
              </a:rPr>
              <a:t>10 AU thick at 50 AU (not disk)</a:t>
            </a:r>
          </a:p>
          <a:p>
            <a:pPr marL="0" indent="0">
              <a:buNone/>
            </a:pPr>
            <a:endParaRPr lang="en-US" sz="2000" dirty="0">
              <a:solidFill>
                <a:schemeClr val="bg1"/>
              </a:solidFill>
              <a:latin typeface="Times New Roman"/>
              <a:cs typeface="Times New Roman"/>
              <a:sym typeface="Wingdings" pitchFamily="2" charset="2"/>
            </a:endParaRPr>
          </a:p>
          <a:p>
            <a:r>
              <a:rPr lang="en-US" sz="2000" dirty="0">
                <a:solidFill>
                  <a:schemeClr val="bg1"/>
                </a:solidFill>
                <a:latin typeface="Times New Roman"/>
                <a:cs typeface="Times New Roman"/>
              </a:rPr>
              <a:t>source of Centaurs, Jupiter (short period) comets, some outer moons</a:t>
            </a:r>
          </a:p>
          <a:p>
            <a:pPr marL="0" indent="0">
              <a:buNone/>
            </a:pPr>
            <a:endParaRPr lang="en-US" sz="2000" dirty="0">
              <a:solidFill>
                <a:prstClr val="white"/>
              </a:solidFill>
              <a:latin typeface="Times New Roman"/>
              <a:cs typeface="Times New Roman"/>
            </a:endParaRPr>
          </a:p>
          <a:p>
            <a:pPr lvl="0"/>
            <a:r>
              <a:rPr lang="en-US" sz="2000" dirty="0">
                <a:solidFill>
                  <a:prstClr val="white"/>
                </a:solidFill>
                <a:latin typeface="Times New Roman"/>
                <a:cs typeface="Times New Roman"/>
              </a:rPr>
              <a:t>4210 known (JPL 2022 OCT 26)</a:t>
            </a:r>
          </a:p>
          <a:p>
            <a:pPr marL="0" lvl="0" indent="0">
              <a:buNone/>
            </a:pPr>
            <a:r>
              <a:rPr lang="en-US" sz="2000" dirty="0">
                <a:solidFill>
                  <a:prstClr val="white"/>
                </a:solidFill>
                <a:latin typeface="Times New Roman"/>
                <a:cs typeface="Times New Roman"/>
              </a:rPr>
              <a:t>      70,000+  &gt; 100 km thought to exist (</a:t>
            </a:r>
            <a:r>
              <a:rPr lang="en-US" sz="2000" dirty="0" err="1">
                <a:solidFill>
                  <a:prstClr val="white"/>
                </a:solidFill>
                <a:latin typeface="Times New Roman"/>
                <a:cs typeface="Times New Roman"/>
              </a:rPr>
              <a:t>Jewitt</a:t>
            </a:r>
            <a:r>
              <a:rPr lang="en-US" sz="2000" dirty="0">
                <a:solidFill>
                  <a:prstClr val="white"/>
                </a:solidFill>
                <a:latin typeface="Times New Roman"/>
                <a:cs typeface="Times New Roman"/>
              </a:rPr>
              <a:t>)</a:t>
            </a:r>
          </a:p>
          <a:p>
            <a:pPr marL="0" indent="0">
              <a:buNone/>
            </a:pPr>
            <a:r>
              <a:rPr lang="en-US" sz="2000" dirty="0">
                <a:solidFill>
                  <a:schemeClr val="bg1"/>
                </a:solidFill>
                <a:latin typeface="Times New Roman"/>
                <a:cs typeface="Times New Roman"/>
              </a:rPr>
              <a:t>      &gt; 4% multiplicity</a:t>
            </a:r>
          </a:p>
          <a:p>
            <a:pPr marL="0" indent="0">
              <a:buNone/>
            </a:pPr>
            <a:endParaRPr lang="en-US" sz="2000" dirty="0">
              <a:solidFill>
                <a:schemeClr val="bg1"/>
              </a:solidFill>
              <a:latin typeface="Times New Roman"/>
              <a:cs typeface="Times New Roman"/>
            </a:endParaRPr>
          </a:p>
          <a:p>
            <a:r>
              <a:rPr lang="en-US" sz="2000" dirty="0">
                <a:solidFill>
                  <a:schemeClr val="bg1"/>
                </a:solidFill>
                <a:latin typeface="Times New Roman"/>
                <a:cs typeface="Times New Roman"/>
              </a:rPr>
              <a:t>volatile ices that survived formation epoch 4.5 </a:t>
            </a:r>
            <a:r>
              <a:rPr lang="en-US" sz="2000" dirty="0" err="1">
                <a:solidFill>
                  <a:schemeClr val="bg1"/>
                </a:solidFill>
                <a:latin typeface="Times New Roman"/>
                <a:cs typeface="Times New Roman"/>
              </a:rPr>
              <a:t>Gyr</a:t>
            </a:r>
            <a:r>
              <a:rPr lang="en-US" sz="2000" dirty="0">
                <a:solidFill>
                  <a:schemeClr val="bg1"/>
                </a:solidFill>
                <a:latin typeface="Times New Roman"/>
                <a:cs typeface="Times New Roman"/>
              </a:rPr>
              <a:t> ago … diverse spectra … some atm</a:t>
            </a:r>
          </a:p>
        </p:txBody>
      </p:sp>
      <p:pic>
        <p:nvPicPr>
          <p:cNvPr id="5" name="Picture 4" descr="A statue of a person holding a sword&#10;&#10;Description automatically generated with low confidence">
            <a:extLst>
              <a:ext uri="{FF2B5EF4-FFF2-40B4-BE49-F238E27FC236}">
                <a16:creationId xmlns:a16="http://schemas.microsoft.com/office/drawing/2014/main" id="{D65455DF-1BE8-D12E-34D8-AFA0E044D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1219200"/>
            <a:ext cx="3678343" cy="512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20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20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20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2000"/>
                                        <p:tgtEl>
                                          <p:spTgt spid="3">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with food&#10;&#10;Description automatically generated with medium confidence">
            <a:extLst>
              <a:ext uri="{FF2B5EF4-FFF2-40B4-BE49-F238E27FC236}">
                <a16:creationId xmlns:a16="http://schemas.microsoft.com/office/drawing/2014/main" id="{0B263D4C-5A0A-D391-106E-C967E9BB1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1209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Dropbox\gsu\Spring 12\Planetary Science lecture\triton.jpg"/>
          <p:cNvPicPr>
            <a:picLocks noChangeAspect="1" noChangeArrowheads="1"/>
          </p:cNvPicPr>
          <p:nvPr/>
        </p:nvPicPr>
        <p:blipFill>
          <a:blip r:embed="rId3" cstate="print"/>
          <a:srcRect/>
          <a:stretch>
            <a:fillRect/>
          </a:stretch>
        </p:blipFill>
        <p:spPr bwMode="auto">
          <a:xfrm>
            <a:off x="4038600" y="1727200"/>
            <a:ext cx="5099050" cy="5099050"/>
          </a:xfrm>
          <a:prstGeom prst="rect">
            <a:avLst/>
          </a:prstGeom>
          <a:noFill/>
        </p:spPr>
      </p:pic>
      <p:sp>
        <p:nvSpPr>
          <p:cNvPr id="5" name="Text Box 8"/>
          <p:cNvSpPr txBox="1">
            <a:spLocks noChangeArrowheads="1"/>
          </p:cNvSpPr>
          <p:nvPr/>
        </p:nvSpPr>
        <p:spPr bwMode="auto">
          <a:xfrm>
            <a:off x="152400" y="152400"/>
            <a:ext cx="8991600" cy="3803349"/>
          </a:xfrm>
          <a:prstGeom prst="rect">
            <a:avLst/>
          </a:prstGeom>
          <a:noFill/>
          <a:ln w="9525">
            <a:noFill/>
            <a:miter lim="800000"/>
            <a:headEnd/>
            <a:tailEnd/>
          </a:ln>
          <a:effectLst/>
        </p:spPr>
        <p:txBody>
          <a:bodyPr wrap="square" lIns="0" tIns="0" rIns="0" bIns="0">
            <a:spAutoFit/>
          </a:bodyPr>
          <a:lstStyle/>
          <a:p>
            <a:pPr indent="-308610">
              <a:lnSpc>
                <a:spcPct val="95000"/>
              </a:lnSpc>
              <a:buClr>
                <a:srgbClr val="FFFFFF"/>
              </a:buClr>
              <a:buSzPct val="100000"/>
            </a:pPr>
            <a:r>
              <a:rPr lang="en-US" sz="4400" b="1" dirty="0">
                <a:solidFill>
                  <a:schemeClr val="bg1"/>
                </a:solidFill>
                <a:latin typeface="Times New Roman"/>
                <a:cs typeface="Times New Roman"/>
              </a:rPr>
              <a:t>Triton</a:t>
            </a:r>
          </a:p>
          <a:p>
            <a:pPr lvl="1" indent="-308610">
              <a:lnSpc>
                <a:spcPct val="95000"/>
              </a:lnSpc>
              <a:buClr>
                <a:srgbClr val="FFFFFF"/>
              </a:buClr>
              <a:buSzPct val="100000"/>
              <a:buFontTx/>
              <a:buChar char="•"/>
            </a:pPr>
            <a:r>
              <a:rPr lang="en-US" dirty="0">
                <a:solidFill>
                  <a:schemeClr val="bg1"/>
                </a:solidFill>
                <a:latin typeface="Times New Roman"/>
                <a:cs typeface="Times New Roman"/>
              </a:rPr>
              <a:t>retrograde orbit … captured during Neptune’s migration?</a:t>
            </a:r>
          </a:p>
          <a:p>
            <a:pPr lvl="1" indent="-308610">
              <a:lnSpc>
                <a:spcPct val="95000"/>
              </a:lnSpc>
              <a:buClr>
                <a:srgbClr val="FFFFFF"/>
              </a:buClr>
              <a:buSzPct val="100000"/>
              <a:buFontTx/>
              <a:buChar char="•"/>
            </a:pPr>
            <a:endParaRPr lang="en-US" dirty="0">
              <a:solidFill>
                <a:schemeClr val="bg1"/>
              </a:solidFill>
              <a:latin typeface="Times New Roman"/>
              <a:cs typeface="Times New Roman"/>
            </a:endParaRPr>
          </a:p>
          <a:p>
            <a:pPr lvl="1" indent="-308610">
              <a:lnSpc>
                <a:spcPct val="95000"/>
              </a:lnSpc>
              <a:buClr>
                <a:srgbClr val="FFFFFF"/>
              </a:buClr>
              <a:buSzPct val="100000"/>
              <a:buFontTx/>
              <a:buChar char="•"/>
            </a:pPr>
            <a:r>
              <a:rPr lang="en-US" dirty="0">
                <a:solidFill>
                  <a:schemeClr val="bg1"/>
                </a:solidFill>
                <a:latin typeface="Times New Roman"/>
                <a:cs typeface="Times New Roman"/>
              </a:rPr>
              <a:t>density 2.06 g/cm</a:t>
            </a:r>
            <a:r>
              <a:rPr lang="en-US" baseline="30000" dirty="0">
                <a:solidFill>
                  <a:schemeClr val="bg1"/>
                </a:solidFill>
                <a:latin typeface="Times New Roman"/>
                <a:cs typeface="Times New Roman"/>
              </a:rPr>
              <a:t>3</a:t>
            </a:r>
          </a:p>
          <a:p>
            <a:pPr lvl="1" indent="-308610">
              <a:lnSpc>
                <a:spcPct val="95000"/>
              </a:lnSpc>
              <a:buClr>
                <a:srgbClr val="FFFFFF"/>
              </a:buClr>
              <a:buSzPct val="100000"/>
              <a:buFontTx/>
              <a:buChar char="•"/>
            </a:pPr>
            <a:r>
              <a:rPr lang="en-US" dirty="0">
                <a:solidFill>
                  <a:schemeClr val="bg1"/>
                </a:solidFill>
                <a:latin typeface="Times New Roman"/>
                <a:cs typeface="Times New Roman"/>
              </a:rPr>
              <a:t>40% surface imaged … 60% silicates, 40% ices</a:t>
            </a:r>
          </a:p>
          <a:p>
            <a:pPr lvl="1" indent="-308610">
              <a:lnSpc>
                <a:spcPct val="95000"/>
              </a:lnSpc>
              <a:buClr>
                <a:srgbClr val="FFFFFF"/>
              </a:buClr>
              <a:buSzPct val="100000"/>
              <a:buFontTx/>
              <a:buChar char="•"/>
            </a:pPr>
            <a:endParaRPr lang="en-US" dirty="0">
              <a:solidFill>
                <a:schemeClr val="bg1"/>
              </a:solidFill>
              <a:latin typeface="Times New Roman"/>
              <a:cs typeface="Times New Roman"/>
            </a:endParaRPr>
          </a:p>
          <a:p>
            <a:pPr lvl="1" indent="-308610">
              <a:lnSpc>
                <a:spcPct val="95000"/>
              </a:lnSpc>
              <a:buClr>
                <a:srgbClr val="FFFFFF"/>
              </a:buClr>
              <a:buSzPct val="100000"/>
              <a:buFontTx/>
              <a:buChar char="•"/>
            </a:pPr>
            <a:r>
              <a:rPr lang="en-US" dirty="0">
                <a:solidFill>
                  <a:schemeClr val="bg1"/>
                </a:solidFill>
                <a:latin typeface="Times New Roman"/>
                <a:cs typeface="Times New Roman"/>
              </a:rPr>
              <a:t>T ~ 40K (variable)</a:t>
            </a:r>
          </a:p>
          <a:p>
            <a:pPr lvl="1" indent="-308610">
              <a:lnSpc>
                <a:spcPct val="95000"/>
              </a:lnSpc>
              <a:buClr>
                <a:srgbClr val="FFFFFF"/>
              </a:buClr>
              <a:buSzPct val="100000"/>
              <a:buFontTx/>
              <a:buChar char="•"/>
            </a:pPr>
            <a:r>
              <a:rPr lang="en-US" dirty="0" err="1">
                <a:solidFill>
                  <a:schemeClr val="bg1"/>
                </a:solidFill>
                <a:latin typeface="Times New Roman"/>
                <a:cs typeface="Times New Roman"/>
              </a:rPr>
              <a:t>cryovolcanism</a:t>
            </a:r>
            <a:r>
              <a:rPr lang="en-US" dirty="0">
                <a:solidFill>
                  <a:schemeClr val="bg1"/>
                </a:solidFill>
                <a:latin typeface="Times New Roman"/>
                <a:cs typeface="Times New Roman"/>
              </a:rPr>
              <a:t>, “subsurface greenhouse effect” </a:t>
            </a:r>
          </a:p>
          <a:p>
            <a:pPr marL="605790" lvl="2">
              <a:lnSpc>
                <a:spcPct val="95000"/>
              </a:lnSpc>
              <a:buClr>
                <a:srgbClr val="FFFFFF"/>
              </a:buClr>
              <a:buSzPct val="100000"/>
            </a:pPr>
            <a:r>
              <a:rPr lang="en-US" dirty="0">
                <a:solidFill>
                  <a:schemeClr val="bg1"/>
                </a:solidFill>
                <a:latin typeface="Times New Roman"/>
                <a:cs typeface="Times New Roman"/>
              </a:rPr>
              <a:t>	clear ice over dark substrate, 4K increase could produce 8 km plumes lasting 1+ </a:t>
            </a:r>
            <a:r>
              <a:rPr lang="en-US" dirty="0" err="1">
                <a:solidFill>
                  <a:schemeClr val="bg1"/>
                </a:solidFill>
                <a:latin typeface="Times New Roman"/>
                <a:cs typeface="Times New Roman"/>
              </a:rPr>
              <a:t>yr</a:t>
            </a:r>
            <a:endParaRPr lang="en-US" dirty="0">
              <a:solidFill>
                <a:schemeClr val="bg1"/>
              </a:solidFill>
              <a:latin typeface="Times New Roman"/>
              <a:cs typeface="Times New Roman"/>
            </a:endParaRPr>
          </a:p>
          <a:p>
            <a:pPr marL="605790" lvl="2">
              <a:lnSpc>
                <a:spcPct val="95000"/>
              </a:lnSpc>
              <a:buClr>
                <a:srgbClr val="FFFFFF"/>
              </a:buClr>
              <a:buSzPct val="100000"/>
            </a:pPr>
            <a:r>
              <a:rPr lang="en-US" dirty="0">
                <a:solidFill>
                  <a:schemeClr val="bg1"/>
                </a:solidFill>
                <a:latin typeface="Times New Roman"/>
                <a:cs typeface="Times New Roman"/>
              </a:rPr>
              <a:t>      (Soderblom et al. 1990)</a:t>
            </a:r>
          </a:p>
          <a:p>
            <a:pPr marL="605790" lvl="2">
              <a:lnSpc>
                <a:spcPct val="95000"/>
              </a:lnSpc>
              <a:buClr>
                <a:srgbClr val="FFFFFF"/>
              </a:buClr>
              <a:buSzPct val="100000"/>
            </a:pPr>
            <a:endParaRPr lang="en-US" dirty="0">
              <a:solidFill>
                <a:schemeClr val="bg1"/>
              </a:solidFill>
              <a:latin typeface="Times New Roman"/>
              <a:cs typeface="Times New Roman"/>
            </a:endParaRPr>
          </a:p>
          <a:p>
            <a:pPr lvl="1" indent="-308610">
              <a:lnSpc>
                <a:spcPct val="95000"/>
              </a:lnSpc>
              <a:buClr>
                <a:srgbClr val="FFFFFF"/>
              </a:buClr>
              <a:buSzPct val="100000"/>
              <a:buFontTx/>
              <a:buChar char="•"/>
            </a:pPr>
            <a:r>
              <a:rPr lang="en-US" dirty="0">
                <a:solidFill>
                  <a:schemeClr val="bg1"/>
                </a:solidFill>
                <a:latin typeface="Times New Roman"/>
                <a:cs typeface="Times New Roman"/>
              </a:rPr>
              <a:t>plumes make dark deposits, N</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 winds</a:t>
            </a:r>
          </a:p>
          <a:p>
            <a:pPr marL="148590" lvl="1">
              <a:lnSpc>
                <a:spcPct val="95000"/>
              </a:lnSpc>
              <a:buClr>
                <a:srgbClr val="FFFFFF"/>
              </a:buClr>
              <a:buSzPct val="100000"/>
            </a:pPr>
            <a:r>
              <a:rPr lang="en-US" dirty="0">
                <a:solidFill>
                  <a:schemeClr val="bg1"/>
                </a:solidFill>
                <a:latin typeface="Times New Roman"/>
                <a:cs typeface="Times New Roman"/>
              </a:rPr>
              <a:t>	photolysis produced hydrocarbons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fade">
                                      <p:cBhvr>
                                        <p:cTn id="20" dur="2000"/>
                                        <p:tgtEl>
                                          <p:spTgt spid="5">
                                            <p:txEl>
                                              <p:pRg st="6" end="6"/>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fade">
                                      <p:cBhvr>
                                        <p:cTn id="23" dur="2000"/>
                                        <p:tgtEl>
                                          <p:spTgt spid="5">
                                            <p:txEl>
                                              <p:pRg st="7" end="7"/>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2000"/>
                                        <p:tgtEl>
                                          <p:spTgt spid="5">
                                            <p:txEl>
                                              <p:pRg st="8" end="8"/>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2000"/>
                                        <p:tgtEl>
                                          <p:spTgt spid="5">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fade">
                                      <p:cBhvr>
                                        <p:cTn id="34" dur="2000"/>
                                        <p:tgtEl>
                                          <p:spTgt spid="5">
                                            <p:txEl>
                                              <p:pRg st="11" end="1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20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cstate="print"/>
          <a:srcRect l="2299" t="11711" r="4598" b="10995"/>
          <a:stretch>
            <a:fillRect/>
          </a:stretch>
        </p:blipFill>
        <p:spPr bwMode="auto">
          <a:xfrm>
            <a:off x="3200400" y="4594860"/>
            <a:ext cx="5554980" cy="2263140"/>
          </a:xfrm>
          <a:prstGeom prst="rect">
            <a:avLst/>
          </a:prstGeom>
          <a:noFill/>
        </p:spPr>
      </p:pic>
      <p:sp>
        <p:nvSpPr>
          <p:cNvPr id="9" name="Rectangle 8"/>
          <p:cNvSpPr/>
          <p:nvPr/>
        </p:nvSpPr>
        <p:spPr>
          <a:xfrm>
            <a:off x="121920" y="76200"/>
            <a:ext cx="8717280" cy="5376857"/>
          </a:xfrm>
          <a:prstGeom prst="rect">
            <a:avLst/>
          </a:prstGeom>
        </p:spPr>
        <p:txBody>
          <a:bodyPr wrap="square" lIns="82296" tIns="41148" rIns="82296" bIns="41148">
            <a:spAutoFit/>
          </a:bodyPr>
          <a:lstStyle/>
          <a:p>
            <a:r>
              <a:rPr lang="en-US" sz="4400" b="1" dirty="0">
                <a:solidFill>
                  <a:schemeClr val="bg1"/>
                </a:solidFill>
                <a:latin typeface="Times New Roman"/>
                <a:cs typeface="Times New Roman"/>
              </a:rPr>
              <a:t>Pluto</a:t>
            </a:r>
          </a:p>
          <a:p>
            <a:pPr marL="305753" indent="-305753">
              <a:buFont typeface="Arial" pitchFamily="34" charset="0"/>
              <a:buChar char="•"/>
            </a:pPr>
            <a:r>
              <a:rPr lang="en-US" dirty="0">
                <a:solidFill>
                  <a:schemeClr val="bg1"/>
                </a:solidFill>
                <a:latin typeface="Times New Roman"/>
                <a:cs typeface="Times New Roman"/>
              </a:rPr>
              <a:t>Pluto + Charon ~ 20% mass of Moon</a:t>
            </a:r>
          </a:p>
          <a:p>
            <a:pPr marL="305753" indent="-305753">
              <a:buFont typeface="Arial" pitchFamily="34" charset="0"/>
              <a:buChar char="•"/>
            </a:pPr>
            <a:r>
              <a:rPr lang="en-US" dirty="0">
                <a:solidFill>
                  <a:schemeClr val="bg1"/>
                </a:solidFill>
                <a:latin typeface="Times New Roman"/>
                <a:cs typeface="Times New Roman"/>
              </a:rPr>
              <a:t>Pluto 1.86 g/cm</a:t>
            </a:r>
            <a:r>
              <a:rPr lang="en-US" baseline="30000" dirty="0">
                <a:solidFill>
                  <a:schemeClr val="bg1"/>
                </a:solidFill>
                <a:latin typeface="Times New Roman"/>
                <a:cs typeface="Times New Roman"/>
              </a:rPr>
              <a:t>3 </a:t>
            </a:r>
            <a:r>
              <a:rPr lang="en-US" dirty="0">
                <a:solidFill>
                  <a:schemeClr val="bg1"/>
                </a:solidFill>
                <a:latin typeface="Times New Roman"/>
                <a:cs typeface="Times New Roman"/>
              </a:rPr>
              <a:t>…  Charon 1.70 g/cm</a:t>
            </a:r>
            <a:r>
              <a:rPr lang="en-US" baseline="30000" dirty="0">
                <a:solidFill>
                  <a:schemeClr val="bg1"/>
                </a:solidFill>
                <a:latin typeface="Times New Roman"/>
                <a:cs typeface="Times New Roman"/>
              </a:rPr>
              <a:t>3</a:t>
            </a:r>
          </a:p>
          <a:p>
            <a:pPr marL="305753" indent="-305753">
              <a:buFont typeface="Arial" pitchFamily="34" charset="0"/>
              <a:buChar char="•"/>
            </a:pPr>
            <a:endParaRPr lang="en-US" baseline="30000" dirty="0">
              <a:solidFill>
                <a:schemeClr val="bg1"/>
              </a:solidFill>
              <a:latin typeface="Times New Roman"/>
              <a:cs typeface="Times New Roman"/>
            </a:endParaRPr>
          </a:p>
          <a:p>
            <a:pPr marL="305753" indent="-305753">
              <a:buFont typeface="Arial" pitchFamily="34" charset="0"/>
              <a:buChar char="•"/>
            </a:pPr>
            <a:r>
              <a:rPr lang="en-US" dirty="0">
                <a:solidFill>
                  <a:schemeClr val="bg1"/>
                </a:solidFill>
                <a:latin typeface="Times New Roman"/>
                <a:cs typeface="Times New Roman"/>
              </a:rPr>
              <a:t>5 moons in system … formed by glancing impact?</a:t>
            </a:r>
          </a:p>
          <a:p>
            <a:pPr marL="305753" indent="-305753">
              <a:buFont typeface="Arial" pitchFamily="34" charset="0"/>
              <a:buChar char="•"/>
            </a:pPr>
            <a:endParaRPr lang="en-US" dirty="0">
              <a:solidFill>
                <a:schemeClr val="bg1"/>
              </a:solidFill>
              <a:latin typeface="Times New Roman"/>
              <a:cs typeface="Times New Roman"/>
            </a:endParaRPr>
          </a:p>
          <a:p>
            <a:pPr marL="305753" indent="-305753">
              <a:buFont typeface="Arial" pitchFamily="34" charset="0"/>
              <a:buChar char="•"/>
            </a:pPr>
            <a:r>
              <a:rPr lang="en-US" dirty="0">
                <a:solidFill>
                  <a:schemeClr val="bg1"/>
                </a:solidFill>
                <a:latin typeface="Times New Roman"/>
                <a:cs typeface="Times New Roman"/>
              </a:rPr>
              <a:t>not isothermal (T ~ 30-60K)</a:t>
            </a:r>
          </a:p>
          <a:p>
            <a:pPr marL="305753" indent="-305753">
              <a:buFont typeface="Arial" pitchFamily="34" charset="0"/>
              <a:buChar char="•"/>
            </a:pPr>
            <a:r>
              <a:rPr lang="en-US" dirty="0">
                <a:solidFill>
                  <a:schemeClr val="bg1"/>
                </a:solidFill>
                <a:latin typeface="Times New Roman"/>
                <a:cs typeface="Times New Roman"/>
              </a:rPr>
              <a:t>CH</a:t>
            </a:r>
            <a:r>
              <a:rPr lang="en-US" baseline="-25000" dirty="0">
                <a:solidFill>
                  <a:schemeClr val="bg1"/>
                </a:solidFill>
                <a:latin typeface="Times New Roman"/>
                <a:cs typeface="Times New Roman"/>
              </a:rPr>
              <a:t>4</a:t>
            </a:r>
            <a:r>
              <a:rPr lang="en-US" dirty="0">
                <a:solidFill>
                  <a:schemeClr val="bg1"/>
                </a:solidFill>
                <a:latin typeface="Times New Roman"/>
                <a:cs typeface="Times New Roman"/>
              </a:rPr>
              <a:t> + N</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 atmosphere ~1-30</a:t>
            </a:r>
            <a:r>
              <a:rPr lang="en-US" dirty="0">
                <a:solidFill>
                  <a:schemeClr val="bg1"/>
                </a:solidFill>
                <a:latin typeface="Times New Roman"/>
                <a:cs typeface="Times New Roman"/>
                <a:sym typeface="Mathematica1"/>
              </a:rPr>
              <a:t> microbar and</a:t>
            </a:r>
            <a:r>
              <a:rPr lang="en-US" dirty="0">
                <a:solidFill>
                  <a:schemeClr val="bg1"/>
                </a:solidFill>
                <a:latin typeface="Times New Roman"/>
                <a:cs typeface="Times New Roman"/>
              </a:rPr>
              <a:t> shifts  </a:t>
            </a:r>
          </a:p>
          <a:p>
            <a:r>
              <a:rPr lang="en-US" dirty="0">
                <a:solidFill>
                  <a:schemeClr val="bg1"/>
                </a:solidFill>
                <a:latin typeface="Times New Roman"/>
                <a:cs typeface="Times New Roman"/>
              </a:rPr>
              <a:t>	low gravity … rapid atmospheric hydrodynamic escape</a:t>
            </a:r>
          </a:p>
          <a:p>
            <a:pPr marL="305753" indent="-305753">
              <a:buFont typeface="Arial" pitchFamily="34" charset="0"/>
              <a:buChar char="•"/>
            </a:pPr>
            <a:r>
              <a:rPr lang="en-US" dirty="0">
                <a:solidFill>
                  <a:schemeClr val="bg1"/>
                </a:solidFill>
                <a:latin typeface="Times New Roman"/>
                <a:cs typeface="Times New Roman"/>
              </a:rPr>
              <a:t>steep drop in occultation flux near surface … haze</a:t>
            </a:r>
          </a:p>
          <a:p>
            <a:endParaRPr lang="en-US" dirty="0">
              <a:solidFill>
                <a:schemeClr val="bg1"/>
              </a:solidFill>
              <a:latin typeface="Times New Roman"/>
              <a:cs typeface="Times New Roman"/>
            </a:endParaRPr>
          </a:p>
          <a:p>
            <a:pPr marL="305753" indent="-305753">
              <a:buFont typeface="Arial" pitchFamily="34" charset="0"/>
              <a:buChar char="•"/>
            </a:pPr>
            <a:r>
              <a:rPr lang="en-US" dirty="0">
                <a:solidFill>
                  <a:schemeClr val="bg1"/>
                </a:solidFill>
                <a:latin typeface="Times New Roman"/>
                <a:cs typeface="Times New Roman"/>
              </a:rPr>
              <a:t>uneven albedo</a:t>
            </a:r>
          </a:p>
          <a:p>
            <a:r>
              <a:rPr lang="en-US" dirty="0">
                <a:solidFill>
                  <a:schemeClr val="bg1"/>
                </a:solidFill>
                <a:latin typeface="Times New Roman"/>
                <a:cs typeface="Times New Roman"/>
              </a:rPr>
              <a:t>     bright: N</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 CH</a:t>
            </a:r>
            <a:r>
              <a:rPr lang="en-US" baseline="-25000" dirty="0">
                <a:solidFill>
                  <a:schemeClr val="bg1"/>
                </a:solidFill>
                <a:latin typeface="Times New Roman"/>
                <a:cs typeface="Times New Roman"/>
              </a:rPr>
              <a:t>4</a:t>
            </a:r>
            <a:r>
              <a:rPr lang="en-US" dirty="0">
                <a:solidFill>
                  <a:schemeClr val="bg1"/>
                </a:solidFill>
                <a:latin typeface="Times New Roman"/>
                <a:cs typeface="Times New Roman"/>
              </a:rPr>
              <a:t>, H</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O, CO ices</a:t>
            </a:r>
          </a:p>
          <a:p>
            <a:r>
              <a:rPr lang="en-US" dirty="0">
                <a:solidFill>
                  <a:schemeClr val="bg1"/>
                </a:solidFill>
                <a:latin typeface="Times New Roman"/>
                <a:cs typeface="Times New Roman"/>
              </a:rPr>
              <a:t>	</a:t>
            </a:r>
            <a:r>
              <a:rPr lang="en-US" dirty="0" err="1">
                <a:solidFill>
                  <a:schemeClr val="bg1"/>
                </a:solidFill>
                <a:latin typeface="Times New Roman"/>
                <a:cs typeface="Times New Roman"/>
              </a:rPr>
              <a:t>cryovolcanism</a:t>
            </a:r>
            <a:r>
              <a:rPr lang="en-US" dirty="0">
                <a:solidFill>
                  <a:schemeClr val="bg1"/>
                </a:solidFill>
                <a:latin typeface="Times New Roman"/>
                <a:cs typeface="Times New Roman"/>
              </a:rPr>
              <a:t>?</a:t>
            </a:r>
          </a:p>
          <a:p>
            <a:r>
              <a:rPr lang="en-US" dirty="0">
                <a:solidFill>
                  <a:schemeClr val="bg1"/>
                </a:solidFill>
                <a:latin typeface="Times New Roman"/>
                <a:cs typeface="Times New Roman"/>
              </a:rPr>
              <a:t>     dark: </a:t>
            </a:r>
            <a:r>
              <a:rPr lang="en-US" dirty="0" err="1">
                <a:solidFill>
                  <a:schemeClr val="bg1"/>
                </a:solidFill>
                <a:latin typeface="Times New Roman"/>
                <a:cs typeface="Times New Roman"/>
              </a:rPr>
              <a:t>tholins</a:t>
            </a:r>
            <a:r>
              <a:rPr lang="en-US" dirty="0">
                <a:solidFill>
                  <a:schemeClr val="bg1"/>
                </a:solidFill>
                <a:latin typeface="Times New Roman"/>
                <a:cs typeface="Times New Roman"/>
              </a:rPr>
              <a:t>? </a:t>
            </a:r>
          </a:p>
          <a:p>
            <a:r>
              <a:rPr lang="en-US" dirty="0">
                <a:solidFill>
                  <a:schemeClr val="bg1"/>
                </a:solidFill>
                <a:latin typeface="Times New Roman"/>
                <a:cs typeface="Times New Roman"/>
              </a:rPr>
              <a:t>	UV processed N2 + CH</a:t>
            </a:r>
            <a:r>
              <a:rPr lang="en-US" baseline="-25000" dirty="0">
                <a:solidFill>
                  <a:schemeClr val="bg1"/>
                </a:solidFill>
                <a:latin typeface="Times New Roman"/>
                <a:cs typeface="Times New Roman"/>
              </a:rPr>
              <a:t>4</a:t>
            </a:r>
          </a:p>
          <a:p>
            <a:r>
              <a:rPr lang="en-US" dirty="0">
                <a:solidFill>
                  <a:srgbClr val="FFFF00"/>
                </a:solidFill>
                <a:latin typeface="Times New Roman"/>
                <a:cs typeface="Times New Roman"/>
              </a:rPr>
              <a:t>               </a:t>
            </a:r>
          </a:p>
          <a:p>
            <a:r>
              <a:rPr lang="en-US" dirty="0">
                <a:solidFill>
                  <a:srgbClr val="FFFF00"/>
                </a:solidFill>
                <a:latin typeface="Times New Roman"/>
                <a:cs typeface="Times New Roman"/>
              </a:rPr>
              <a:t>     seasonal deposits?</a:t>
            </a:r>
          </a:p>
        </p:txBody>
      </p:sp>
      <p:pic>
        <p:nvPicPr>
          <p:cNvPr id="35844" name="Picture 4" descr="File:Pluto animiert.gif"/>
          <p:cNvPicPr>
            <a:picLocks noChangeAspect="1" noChangeArrowheads="1" noCrop="1"/>
          </p:cNvPicPr>
          <p:nvPr/>
        </p:nvPicPr>
        <p:blipFill>
          <a:blip r:embed="rId4" cstate="print"/>
          <a:srcRect/>
          <a:stretch>
            <a:fillRect/>
          </a:stretch>
        </p:blipFill>
        <p:spPr bwMode="auto">
          <a:xfrm>
            <a:off x="6934200" y="2362200"/>
            <a:ext cx="2209800" cy="2209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20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20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2000"/>
                                        <p:tgtEl>
                                          <p:spTgt spid="9">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6" end="6"/>
                                            </p:txEl>
                                          </p:spTgt>
                                        </p:tgtEl>
                                        <p:attrNameLst>
                                          <p:attrName>style.visibility</p:attrName>
                                        </p:attrNameLst>
                                      </p:cBhvr>
                                      <p:to>
                                        <p:strVal val="visible"/>
                                      </p:to>
                                    </p:set>
                                    <p:animEffect transition="in" filter="fade">
                                      <p:cBhvr>
                                        <p:cTn id="20" dur="2000"/>
                                        <p:tgtEl>
                                          <p:spTgt spid="9">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Effect transition="in" filter="fade">
                                      <p:cBhvr>
                                        <p:cTn id="23" dur="2000"/>
                                        <p:tgtEl>
                                          <p:spTgt spid="9">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2000"/>
                                        <p:tgtEl>
                                          <p:spTgt spid="9">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animEffect transition="in" filter="fade">
                                      <p:cBhvr>
                                        <p:cTn id="29" dur="2000"/>
                                        <p:tgtEl>
                                          <p:spTgt spid="9">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11" end="11"/>
                                            </p:txEl>
                                          </p:spTgt>
                                        </p:tgtEl>
                                        <p:attrNameLst>
                                          <p:attrName>style.visibility</p:attrName>
                                        </p:attrNameLst>
                                      </p:cBhvr>
                                      <p:to>
                                        <p:strVal val="visible"/>
                                      </p:to>
                                    </p:set>
                                    <p:animEffect transition="in" filter="fade">
                                      <p:cBhvr>
                                        <p:cTn id="34" dur="2000"/>
                                        <p:tgtEl>
                                          <p:spTgt spid="9">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animEffect transition="in" filter="fade">
                                      <p:cBhvr>
                                        <p:cTn id="37" dur="2000"/>
                                        <p:tgtEl>
                                          <p:spTgt spid="9">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13" end="13"/>
                                            </p:txEl>
                                          </p:spTgt>
                                        </p:tgtEl>
                                        <p:attrNameLst>
                                          <p:attrName>style.visibility</p:attrName>
                                        </p:attrNameLst>
                                      </p:cBhvr>
                                      <p:to>
                                        <p:strVal val="visible"/>
                                      </p:to>
                                    </p:set>
                                    <p:animEffect transition="in" filter="fade">
                                      <p:cBhvr>
                                        <p:cTn id="40" dur="2000"/>
                                        <p:tgtEl>
                                          <p:spTgt spid="9">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xEl>
                                              <p:pRg st="14" end="14"/>
                                            </p:txEl>
                                          </p:spTgt>
                                        </p:tgtEl>
                                        <p:attrNameLst>
                                          <p:attrName>style.visibility</p:attrName>
                                        </p:attrNameLst>
                                      </p:cBhvr>
                                      <p:to>
                                        <p:strVal val="visible"/>
                                      </p:to>
                                    </p:set>
                                    <p:animEffect transition="in" filter="fade">
                                      <p:cBhvr>
                                        <p:cTn id="43" dur="2000"/>
                                        <p:tgtEl>
                                          <p:spTgt spid="9">
                                            <p:txEl>
                                              <p:pRg st="14" end="1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9">
                                            <p:txEl>
                                              <p:pRg st="15" end="15"/>
                                            </p:txEl>
                                          </p:spTgt>
                                        </p:tgtEl>
                                        <p:attrNameLst>
                                          <p:attrName>style.visibility</p:attrName>
                                        </p:attrNameLst>
                                      </p:cBhvr>
                                      <p:to>
                                        <p:strVal val="visible"/>
                                      </p:to>
                                    </p:set>
                                    <p:animEffect transition="in" filter="fade">
                                      <p:cBhvr>
                                        <p:cTn id="46" dur="2000"/>
                                        <p:tgtEl>
                                          <p:spTgt spid="9">
                                            <p:txEl>
                                              <p:pRg st="15" end="1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xEl>
                                              <p:pRg st="17" end="17"/>
                                            </p:txEl>
                                          </p:spTgt>
                                        </p:tgtEl>
                                        <p:attrNameLst>
                                          <p:attrName>style.visibility</p:attrName>
                                        </p:attrNameLst>
                                      </p:cBhvr>
                                      <p:to>
                                        <p:strVal val="visible"/>
                                      </p:to>
                                    </p:set>
                                    <p:animEffect transition="in" filter="fade">
                                      <p:cBhvr>
                                        <p:cTn id="51" dur="2000"/>
                                        <p:tgtEl>
                                          <p:spTgt spid="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248400"/>
            <a:ext cx="5715000" cy="411163"/>
          </a:xfrm>
        </p:spPr>
        <p:txBody>
          <a:bodyPr>
            <a:noAutofit/>
          </a:bodyPr>
          <a:lstStyle/>
          <a:p>
            <a:pPr>
              <a:buNone/>
            </a:pPr>
            <a:r>
              <a:rPr lang="en-US" sz="2800" dirty="0">
                <a:solidFill>
                  <a:schemeClr val="bg1"/>
                </a:solidFill>
                <a:latin typeface="Times New Roman"/>
                <a:cs typeface="Times New Roman"/>
              </a:rPr>
              <a:t>True Color Pluto (Young et al. 2001)</a:t>
            </a:r>
          </a:p>
        </p:txBody>
      </p:sp>
      <p:pic>
        <p:nvPicPr>
          <p:cNvPr id="4" name="Picture 3" descr="C:\Dropbox\gsu\Spring 12\Planetary Science lecture\pluto_truecolor.jpg"/>
          <p:cNvPicPr>
            <a:picLocks noChangeAspect="1" noChangeArrowheads="1"/>
          </p:cNvPicPr>
          <p:nvPr/>
        </p:nvPicPr>
        <p:blipFill>
          <a:blip r:embed="rId3" cstate="print"/>
          <a:srcRect/>
          <a:stretch>
            <a:fillRect/>
          </a:stretch>
        </p:blipFill>
        <p:spPr bwMode="auto">
          <a:xfrm>
            <a:off x="1447800" y="152399"/>
            <a:ext cx="6096000" cy="609600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7762" name="Picture 2" descr="http://pluto.jhuapl.edu/mission/images/trajectoryImage.jpg"/>
          <p:cNvPicPr>
            <a:picLocks noChangeAspect="1" noChangeArrowheads="1"/>
          </p:cNvPicPr>
          <p:nvPr/>
        </p:nvPicPr>
        <p:blipFill>
          <a:blip r:embed="rId2" cstate="print"/>
          <a:srcRect/>
          <a:stretch>
            <a:fillRect/>
          </a:stretch>
        </p:blipFill>
        <p:spPr bwMode="auto">
          <a:xfrm>
            <a:off x="-55753" y="0"/>
            <a:ext cx="9199753" cy="6858000"/>
          </a:xfrm>
          <a:prstGeom prst="rect">
            <a:avLst/>
          </a:prstGeom>
          <a:noFill/>
        </p:spPr>
      </p:pic>
      <p:sp>
        <p:nvSpPr>
          <p:cNvPr id="5" name="Rectangle 4"/>
          <p:cNvSpPr/>
          <p:nvPr/>
        </p:nvSpPr>
        <p:spPr>
          <a:xfrm>
            <a:off x="5519050" y="5936159"/>
            <a:ext cx="3472550" cy="769441"/>
          </a:xfrm>
          <a:prstGeom prst="rect">
            <a:avLst/>
          </a:prstGeom>
        </p:spPr>
        <p:txBody>
          <a:bodyPr wrap="none">
            <a:spAutoFit/>
          </a:bodyPr>
          <a:lstStyle/>
          <a:p>
            <a:pPr algn="ctr">
              <a:defRPr/>
            </a:pPr>
            <a:r>
              <a:rPr lang="en-US" sz="4400" dirty="0">
                <a:solidFill>
                  <a:srgbClr val="FF0000"/>
                </a:solidFill>
                <a:latin typeface="Times New Roman"/>
                <a:ea typeface="ＭＳ Ｐゴシック" charset="0"/>
                <a:cs typeface="Times New Roman"/>
              </a:rPr>
              <a:t>New Horizons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nh-pluto-charon-v2-10-1-15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619" y="14168"/>
            <a:ext cx="6475981" cy="6462832"/>
          </a:xfrm>
          <a:prstGeom prst="rect">
            <a:avLst/>
          </a:prstGeom>
        </p:spPr>
      </p:pic>
      <p:sp>
        <p:nvSpPr>
          <p:cNvPr id="8" name="Rectangle 7"/>
          <p:cNvSpPr/>
          <p:nvPr/>
        </p:nvSpPr>
        <p:spPr>
          <a:xfrm>
            <a:off x="6477000" y="914400"/>
            <a:ext cx="1828800" cy="369332"/>
          </a:xfrm>
          <a:prstGeom prst="rect">
            <a:avLst/>
          </a:prstGeom>
        </p:spPr>
        <p:txBody>
          <a:bodyPr wrap="square">
            <a:spAutoFit/>
          </a:bodyPr>
          <a:lstStyle/>
          <a:p>
            <a:r>
              <a:rPr lang="en-US" dirty="0">
                <a:solidFill>
                  <a:srgbClr val="FFFFFF"/>
                </a:solidFill>
                <a:latin typeface="Times New Roman"/>
                <a:cs typeface="Times New Roman"/>
              </a:rPr>
              <a:t>composite image</a:t>
            </a:r>
          </a:p>
        </p:txBody>
      </p:sp>
      <p:sp>
        <p:nvSpPr>
          <p:cNvPr id="2" name="Rectangle 1"/>
          <p:cNvSpPr/>
          <p:nvPr/>
        </p:nvSpPr>
        <p:spPr>
          <a:xfrm>
            <a:off x="152400" y="6336268"/>
            <a:ext cx="6858000" cy="369332"/>
          </a:xfrm>
          <a:prstGeom prst="rect">
            <a:avLst/>
          </a:prstGeom>
        </p:spPr>
        <p:txBody>
          <a:bodyPr wrap="square">
            <a:spAutoFit/>
          </a:bodyPr>
          <a:lstStyle/>
          <a:p>
            <a:r>
              <a:rPr lang="en-US" dirty="0">
                <a:solidFill>
                  <a:schemeClr val="bg1"/>
                </a:solidFill>
                <a:latin typeface="Times New Roman"/>
                <a:cs typeface="Times New Roman"/>
              </a:rPr>
              <a:t>Pluto movie:  https://</a:t>
            </a:r>
            <a:r>
              <a:rPr lang="en-US" dirty="0" err="1">
                <a:solidFill>
                  <a:schemeClr val="bg1"/>
                </a:solidFill>
                <a:latin typeface="Times New Roman"/>
                <a:cs typeface="Times New Roman"/>
              </a:rPr>
              <a:t>www.youtube.com</a:t>
            </a:r>
            <a:r>
              <a:rPr lang="en-US" dirty="0">
                <a:solidFill>
                  <a:schemeClr val="bg1"/>
                </a:solidFill>
                <a:latin typeface="Times New Roman"/>
                <a:cs typeface="Times New Roman"/>
              </a:rPr>
              <a:t>/</a:t>
            </a:r>
            <a:r>
              <a:rPr lang="en-US" dirty="0" err="1">
                <a:solidFill>
                  <a:schemeClr val="bg1"/>
                </a:solidFill>
                <a:latin typeface="Times New Roman"/>
                <a:cs typeface="Times New Roman"/>
              </a:rPr>
              <a:t>watch?v</a:t>
            </a:r>
            <a:r>
              <a:rPr lang="en-US" dirty="0">
                <a:solidFill>
                  <a:schemeClr val="bg1"/>
                </a:solidFill>
                <a:latin typeface="Times New Roman"/>
                <a:cs typeface="Times New Roman"/>
              </a:rPr>
              <a:t>=6l4kr36TzQ4&amp;vl=en</a:t>
            </a:r>
          </a:p>
        </p:txBody>
      </p:sp>
    </p:spTree>
    <p:extLst>
      <p:ext uri="{BB962C8B-B14F-4D97-AF65-F5344CB8AC3E}">
        <p14:creationId xmlns:p14="http://schemas.microsoft.com/office/powerpoint/2010/main" val="4089784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A11707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8229600" cy="4114800"/>
          </a:xfrm>
          <a:prstGeom prst="rect">
            <a:avLst/>
          </a:prstGeom>
        </p:spPr>
      </p:pic>
      <p:sp>
        <p:nvSpPr>
          <p:cNvPr id="6" name="Rectangle 5"/>
          <p:cNvSpPr/>
          <p:nvPr/>
        </p:nvSpPr>
        <p:spPr>
          <a:xfrm>
            <a:off x="7543800" y="4953000"/>
            <a:ext cx="990600" cy="381000"/>
          </a:xfrm>
          <a:prstGeom prst="rect">
            <a:avLst/>
          </a:prstGeom>
        </p:spPr>
        <p:txBody>
          <a:bodyPr wrap="square">
            <a:spAutoFit/>
          </a:bodyPr>
          <a:lstStyle/>
          <a:p>
            <a:r>
              <a:rPr lang="en-US" dirty="0">
                <a:solidFill>
                  <a:srgbClr val="FFFFFF"/>
                </a:solidFill>
                <a:latin typeface="Times New Roman"/>
                <a:cs typeface="Times New Roman"/>
              </a:rPr>
              <a:t>no data</a:t>
            </a:r>
          </a:p>
        </p:txBody>
      </p:sp>
      <p:sp>
        <p:nvSpPr>
          <p:cNvPr id="10" name="Title 1"/>
          <p:cNvSpPr>
            <a:spLocks noGrp="1"/>
          </p:cNvSpPr>
          <p:nvPr>
            <p:ph type="title"/>
          </p:nvPr>
        </p:nvSpPr>
        <p:spPr>
          <a:xfrm>
            <a:off x="457200" y="0"/>
            <a:ext cx="8229600" cy="1143000"/>
          </a:xfrm>
        </p:spPr>
        <p:txBody>
          <a:bodyPr/>
          <a:lstStyle/>
          <a:p>
            <a:r>
              <a:rPr lang="en-US" b="1" dirty="0">
                <a:latin typeface="Times New Roman"/>
                <a:cs typeface="Times New Roman"/>
              </a:rPr>
              <a:t>Pluto Map</a:t>
            </a:r>
          </a:p>
        </p:txBody>
      </p:sp>
    </p:spTree>
    <p:extLst>
      <p:ext uri="{BB962C8B-B14F-4D97-AF65-F5344CB8AC3E}">
        <p14:creationId xmlns:p14="http://schemas.microsoft.com/office/powerpoint/2010/main" val="2133417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43800" y="4953000"/>
            <a:ext cx="990600" cy="381000"/>
          </a:xfrm>
          <a:prstGeom prst="rect">
            <a:avLst/>
          </a:prstGeom>
        </p:spPr>
        <p:txBody>
          <a:bodyPr wrap="square">
            <a:spAutoFit/>
          </a:bodyPr>
          <a:lstStyle/>
          <a:p>
            <a:r>
              <a:rPr lang="en-US" dirty="0">
                <a:solidFill>
                  <a:srgbClr val="FFFFFF"/>
                </a:solidFill>
                <a:latin typeface="Times New Roman"/>
                <a:cs typeface="Times New Roman"/>
              </a:rPr>
              <a:t>no data</a:t>
            </a:r>
          </a:p>
        </p:txBody>
      </p:sp>
      <p:sp>
        <p:nvSpPr>
          <p:cNvPr id="10" name="Title 1"/>
          <p:cNvSpPr>
            <a:spLocks noGrp="1"/>
          </p:cNvSpPr>
          <p:nvPr>
            <p:ph type="title"/>
          </p:nvPr>
        </p:nvSpPr>
        <p:spPr>
          <a:xfrm>
            <a:off x="457200" y="0"/>
            <a:ext cx="8229600" cy="1143000"/>
          </a:xfrm>
        </p:spPr>
        <p:txBody>
          <a:bodyPr/>
          <a:lstStyle/>
          <a:p>
            <a:r>
              <a:rPr lang="en-US" b="1" dirty="0">
                <a:latin typeface="Times New Roman"/>
                <a:cs typeface="Times New Roman"/>
              </a:rPr>
              <a:t>Pluto Map</a:t>
            </a:r>
          </a:p>
        </p:txBody>
      </p:sp>
      <p:pic>
        <p:nvPicPr>
          <p:cNvPr id="3" name="Picture 2" descr="PIA20154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4772275"/>
          </a:xfrm>
          <a:prstGeom prst="rect">
            <a:avLst/>
          </a:prstGeom>
        </p:spPr>
      </p:pic>
    </p:spTree>
    <p:extLst>
      <p:ext uri="{BB962C8B-B14F-4D97-AF65-F5344CB8AC3E}">
        <p14:creationId xmlns:p14="http://schemas.microsoft.com/office/powerpoint/2010/main" val="303851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A19964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58" y="0"/>
            <a:ext cx="6858000" cy="6858000"/>
          </a:xfrm>
          <a:prstGeom prst="rect">
            <a:avLst/>
          </a:prstGeom>
        </p:spPr>
      </p:pic>
      <p:sp>
        <p:nvSpPr>
          <p:cNvPr id="6" name="Rectangle 5"/>
          <p:cNvSpPr/>
          <p:nvPr/>
        </p:nvSpPr>
        <p:spPr>
          <a:xfrm>
            <a:off x="2514600" y="5791200"/>
            <a:ext cx="4191000" cy="381000"/>
          </a:xfrm>
          <a:prstGeom prst="rect">
            <a:avLst/>
          </a:prstGeom>
        </p:spPr>
        <p:txBody>
          <a:bodyPr wrap="square">
            <a:spAutoFit/>
          </a:bodyPr>
          <a:lstStyle/>
          <a:p>
            <a:r>
              <a:rPr lang="en-US" dirty="0">
                <a:solidFill>
                  <a:srgbClr val="FFFFFF"/>
                </a:solidFill>
                <a:latin typeface="Times New Roman"/>
                <a:cs typeface="Times New Roman"/>
              </a:rPr>
              <a:t>sunlight acting on N</a:t>
            </a:r>
            <a:r>
              <a:rPr lang="en-US" baseline="-25000" dirty="0">
                <a:solidFill>
                  <a:srgbClr val="FFFFFF"/>
                </a:solidFill>
                <a:latin typeface="Times New Roman"/>
                <a:cs typeface="Times New Roman"/>
              </a:rPr>
              <a:t>2</a:t>
            </a:r>
            <a:r>
              <a:rPr lang="en-US" dirty="0">
                <a:solidFill>
                  <a:srgbClr val="FFFFFF"/>
                </a:solidFill>
                <a:latin typeface="Times New Roman"/>
                <a:cs typeface="Times New Roman"/>
              </a:rPr>
              <a:t> + CH</a:t>
            </a:r>
            <a:r>
              <a:rPr lang="en-US" baseline="-25000" dirty="0">
                <a:solidFill>
                  <a:srgbClr val="FFFFFF"/>
                </a:solidFill>
                <a:latin typeface="Times New Roman"/>
                <a:cs typeface="Times New Roman"/>
              </a:rPr>
              <a:t>4</a:t>
            </a:r>
            <a:r>
              <a:rPr lang="en-US" dirty="0">
                <a:solidFill>
                  <a:srgbClr val="FFFFFF"/>
                </a:solidFill>
                <a:latin typeface="Times New Roman"/>
                <a:cs typeface="Times New Roman"/>
              </a:rPr>
              <a:t> </a:t>
            </a:r>
            <a:r>
              <a:rPr lang="en-US" dirty="0">
                <a:solidFill>
                  <a:srgbClr val="FFFFFF"/>
                </a:solidFill>
                <a:latin typeface="Times New Roman"/>
                <a:cs typeface="Times New Roman"/>
                <a:sym typeface="Wingdings"/>
              </a:rPr>
              <a:t> </a:t>
            </a:r>
            <a:r>
              <a:rPr lang="en-US" dirty="0" err="1">
                <a:solidFill>
                  <a:srgbClr val="FFFFFF"/>
                </a:solidFill>
                <a:latin typeface="Times New Roman"/>
                <a:cs typeface="Times New Roman"/>
                <a:sym typeface="Wingdings"/>
              </a:rPr>
              <a:t>tholins</a:t>
            </a:r>
            <a:endParaRPr lang="en-US" dirty="0">
              <a:solidFill>
                <a:srgbClr val="FFFFFF"/>
              </a:solidFill>
              <a:latin typeface="Times New Roman"/>
              <a:cs typeface="Times New Roman"/>
            </a:endParaRPr>
          </a:p>
        </p:txBody>
      </p:sp>
      <p:sp>
        <p:nvSpPr>
          <p:cNvPr id="10"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Pluto’s Atmosphere</a:t>
            </a:r>
          </a:p>
        </p:txBody>
      </p:sp>
      <p:sp>
        <p:nvSpPr>
          <p:cNvPr id="11" name="Rectangle 10"/>
          <p:cNvSpPr/>
          <p:nvPr/>
        </p:nvSpPr>
        <p:spPr>
          <a:xfrm>
            <a:off x="457200" y="2133600"/>
            <a:ext cx="1600200" cy="646331"/>
          </a:xfrm>
          <a:prstGeom prst="rect">
            <a:avLst/>
          </a:prstGeom>
        </p:spPr>
        <p:txBody>
          <a:bodyPr wrap="square">
            <a:spAutoFit/>
          </a:bodyPr>
          <a:lstStyle/>
          <a:p>
            <a:pPr algn="ctr"/>
            <a:r>
              <a:rPr lang="en-US" dirty="0">
                <a:solidFill>
                  <a:srgbClr val="FFFFFF"/>
                </a:solidFill>
                <a:latin typeface="Times New Roman"/>
                <a:cs typeface="Times New Roman"/>
              </a:rPr>
              <a:t>as human eye </a:t>
            </a:r>
          </a:p>
          <a:p>
            <a:pPr algn="ctr"/>
            <a:r>
              <a:rPr lang="en-US" dirty="0">
                <a:solidFill>
                  <a:srgbClr val="FFFFFF"/>
                </a:solidFill>
                <a:latin typeface="Times New Roman"/>
                <a:cs typeface="Times New Roman"/>
              </a:rPr>
              <a:t>would see it</a:t>
            </a:r>
          </a:p>
        </p:txBody>
      </p:sp>
    </p:spTree>
    <p:extLst>
      <p:ext uri="{BB962C8B-B14F-4D97-AF65-F5344CB8AC3E}">
        <p14:creationId xmlns:p14="http://schemas.microsoft.com/office/powerpoint/2010/main" val="2150480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A picture containing text, monitor, black, silver&#10;&#10;Description automatically generated">
            <a:extLst>
              <a:ext uri="{FF2B5EF4-FFF2-40B4-BE49-F238E27FC236}">
                <a16:creationId xmlns:a16="http://schemas.microsoft.com/office/drawing/2014/main" id="{D5ECB174-E19A-096B-5ED7-E4C58D99B5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80" y="76200"/>
            <a:ext cx="9137583" cy="6629400"/>
          </a:xfrm>
        </p:spPr>
      </p:pic>
    </p:spTree>
    <p:extLst>
      <p:ext uri="{BB962C8B-B14F-4D97-AF65-F5344CB8AC3E}">
        <p14:creationId xmlns:p14="http://schemas.microsoft.com/office/powerpoint/2010/main" val="1952685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TNO Classes</a:t>
            </a:r>
          </a:p>
        </p:txBody>
      </p:sp>
      <p:sp>
        <p:nvSpPr>
          <p:cNvPr id="3" name="Content Placeholder 2"/>
          <p:cNvSpPr>
            <a:spLocks noGrp="1"/>
          </p:cNvSpPr>
          <p:nvPr>
            <p:ph idx="1"/>
          </p:nvPr>
        </p:nvSpPr>
        <p:spPr>
          <a:xfrm>
            <a:off x="152400" y="1295400"/>
            <a:ext cx="8839200" cy="4525963"/>
          </a:xfrm>
        </p:spPr>
        <p:txBody>
          <a:bodyPr>
            <a:noAutofit/>
          </a:bodyPr>
          <a:lstStyle/>
          <a:p>
            <a:pPr marL="0" indent="0">
              <a:buNone/>
            </a:pPr>
            <a:r>
              <a:rPr lang="en-US" sz="2400" dirty="0">
                <a:solidFill>
                  <a:schemeClr val="bg1"/>
                </a:solidFill>
                <a:latin typeface="Times New Roman"/>
                <a:cs typeface="Times New Roman"/>
              </a:rPr>
              <a:t>Resonant Objects		                                  linked to Neptune</a:t>
            </a:r>
          </a:p>
          <a:p>
            <a:pPr marL="0" indent="0">
              <a:buNone/>
            </a:pPr>
            <a:endParaRPr lang="en-US" sz="2400" dirty="0">
              <a:solidFill>
                <a:schemeClr val="bg1"/>
              </a:solidFill>
              <a:latin typeface="Times New Roman"/>
              <a:cs typeface="Times New Roman"/>
            </a:endParaRPr>
          </a:p>
          <a:p>
            <a:pPr marL="0" indent="0">
              <a:buNone/>
            </a:pPr>
            <a:endParaRPr lang="en-US" sz="2400" dirty="0">
              <a:solidFill>
                <a:schemeClr val="bg1"/>
              </a:solidFill>
              <a:latin typeface="Times New Roman"/>
              <a:cs typeface="Times New Roman"/>
            </a:endParaRPr>
          </a:p>
          <a:p>
            <a:pPr marL="0" indent="0">
              <a:buNone/>
            </a:pPr>
            <a:r>
              <a:rPr lang="en-US" sz="2400" dirty="0">
                <a:solidFill>
                  <a:schemeClr val="bg1"/>
                </a:solidFill>
                <a:latin typeface="Times New Roman"/>
                <a:cs typeface="Times New Roman"/>
              </a:rPr>
              <a:t>Classical KBOs		           orbit roughly where they formed</a:t>
            </a:r>
          </a:p>
          <a:p>
            <a:pPr marL="0" indent="0">
              <a:buNone/>
            </a:pPr>
            <a:endParaRPr lang="en-US" sz="2400" dirty="0">
              <a:solidFill>
                <a:schemeClr val="bg1"/>
              </a:solidFill>
              <a:latin typeface="Times New Roman"/>
              <a:cs typeface="Times New Roman"/>
            </a:endParaRPr>
          </a:p>
          <a:p>
            <a:pPr marL="0" indent="0">
              <a:buNone/>
            </a:pPr>
            <a:endParaRPr lang="en-US" sz="2400" dirty="0">
              <a:solidFill>
                <a:schemeClr val="bg1"/>
              </a:solidFill>
              <a:latin typeface="Times New Roman"/>
              <a:cs typeface="Times New Roman"/>
            </a:endParaRPr>
          </a:p>
          <a:p>
            <a:pPr marL="0" indent="0">
              <a:buNone/>
            </a:pPr>
            <a:r>
              <a:rPr lang="en-US" sz="2400" dirty="0">
                <a:solidFill>
                  <a:schemeClr val="bg1"/>
                </a:solidFill>
                <a:latin typeface="Times New Roman"/>
                <a:cs typeface="Times New Roman"/>
              </a:rPr>
              <a:t>Scattered Disk Objects	                    flung out by Jovian planets</a:t>
            </a:r>
          </a:p>
          <a:p>
            <a:pPr marL="0" indent="0">
              <a:buNone/>
            </a:pPr>
            <a:endParaRPr lang="en-US" sz="2400" dirty="0">
              <a:solidFill>
                <a:schemeClr val="bg1"/>
              </a:solidFill>
              <a:latin typeface="Times New Roman"/>
              <a:cs typeface="Times New Roman"/>
            </a:endParaRPr>
          </a:p>
          <a:p>
            <a:pPr marL="0" indent="0">
              <a:buNone/>
            </a:pPr>
            <a:endParaRPr lang="en-US" sz="2400" dirty="0">
              <a:solidFill>
                <a:schemeClr val="bg1"/>
              </a:solidFill>
              <a:latin typeface="Times New Roman"/>
              <a:cs typeface="Times New Roman"/>
            </a:endParaRPr>
          </a:p>
          <a:p>
            <a:pPr marL="0" indent="0">
              <a:buNone/>
            </a:pPr>
            <a:r>
              <a:rPr lang="en-US" sz="2400" dirty="0">
                <a:solidFill>
                  <a:schemeClr val="bg1"/>
                </a:solidFill>
                <a:latin typeface="Times New Roman"/>
                <a:cs typeface="Times New Roman"/>
              </a:rPr>
              <a:t>Detached Objects		                           unaffected by Neptune</a:t>
            </a:r>
          </a:p>
        </p:txBody>
      </p:sp>
      <p:pic>
        <p:nvPicPr>
          <p:cNvPr id="5" name="Picture 4" descr="A picture containing mammal, big cat, lion, brown&#10;&#10;Description automatically generated">
            <a:extLst>
              <a:ext uri="{FF2B5EF4-FFF2-40B4-BE49-F238E27FC236}">
                <a16:creationId xmlns:a16="http://schemas.microsoft.com/office/drawing/2014/main" id="{01049514-7981-D1CD-98DF-F728B9726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007990"/>
            <a:ext cx="1214438" cy="1309955"/>
          </a:xfrm>
          <a:prstGeom prst="rect">
            <a:avLst/>
          </a:prstGeom>
        </p:spPr>
      </p:pic>
      <p:pic>
        <p:nvPicPr>
          <p:cNvPr id="7" name="Picture 6" descr="A tiger looking at the camera&#10;&#10;Description automatically generated with medium confidence">
            <a:extLst>
              <a:ext uri="{FF2B5EF4-FFF2-40B4-BE49-F238E27FC236}">
                <a16:creationId xmlns:a16="http://schemas.microsoft.com/office/drawing/2014/main" id="{966C2A36-6EEE-3FB9-2B2D-61B8518F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259853"/>
            <a:ext cx="1051278" cy="1247670"/>
          </a:xfrm>
          <a:prstGeom prst="rect">
            <a:avLst/>
          </a:prstGeom>
        </p:spPr>
      </p:pic>
      <p:pic>
        <p:nvPicPr>
          <p:cNvPr id="9" name="Picture 8" descr="A picture containing bear, brown, outdoor, mammal&#10;&#10;Description automatically generated">
            <a:extLst>
              <a:ext uri="{FF2B5EF4-FFF2-40B4-BE49-F238E27FC236}">
                <a16:creationId xmlns:a16="http://schemas.microsoft.com/office/drawing/2014/main" id="{F4791A64-3024-19F6-F8EF-EF6A51A06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2362" y="3581400"/>
            <a:ext cx="1214438" cy="1214438"/>
          </a:xfrm>
          <a:prstGeom prst="rect">
            <a:avLst/>
          </a:prstGeom>
        </p:spPr>
      </p:pic>
      <p:pic>
        <p:nvPicPr>
          <p:cNvPr id="11" name="Picture 10" descr="A close up of a dinosaur&#10;&#10;Description automatically generated with low confidence">
            <a:extLst>
              <a:ext uri="{FF2B5EF4-FFF2-40B4-BE49-F238E27FC236}">
                <a16:creationId xmlns:a16="http://schemas.microsoft.com/office/drawing/2014/main" id="{F459C537-2137-ABAC-2E83-AF7E3526B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6262" y="5059280"/>
            <a:ext cx="1613204" cy="1006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0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mmal, tree, ground&#10;&#10;Description automatically generated">
            <a:extLst>
              <a:ext uri="{FF2B5EF4-FFF2-40B4-BE49-F238E27FC236}">
                <a16:creationId xmlns:a16="http://schemas.microsoft.com/office/drawing/2014/main" id="{6507F599-CEFD-EA0B-7B22-DF19F7250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5" name="Picture 4" descr="A picture containing fungus&#10;&#10;Description automatically generated">
            <a:extLst>
              <a:ext uri="{FF2B5EF4-FFF2-40B4-BE49-F238E27FC236}">
                <a16:creationId xmlns:a16="http://schemas.microsoft.com/office/drawing/2014/main" id="{5A3D74D2-3ABE-1404-8972-4E06920FA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43250" y="857250"/>
            <a:ext cx="6858000" cy="5143500"/>
          </a:xfrm>
          <a:prstGeom prst="rect">
            <a:avLst/>
          </a:prstGeom>
        </p:spPr>
      </p:pic>
    </p:spTree>
    <p:extLst>
      <p:ext uri="{BB962C8B-B14F-4D97-AF65-F5344CB8AC3E}">
        <p14:creationId xmlns:p14="http://schemas.microsoft.com/office/powerpoint/2010/main" val="20808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2849563" y="-384175"/>
            <a:ext cx="4114800" cy="3082925"/>
          </a:xfrm>
          <a:prstGeom prst="rect">
            <a:avLst/>
          </a:prstGeom>
          <a:noFill/>
          <a:ln w="9525">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2754500" y="843221"/>
            <a:ext cx="5829300" cy="1817370"/>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208598" y="847118"/>
            <a:ext cx="8383905" cy="4389120"/>
          </a:xfrm>
          <a:prstGeom prst="rect">
            <a:avLst/>
          </a:prstGeom>
          <a:noFill/>
          <a:ln w="9525">
            <a:noFill/>
            <a:miter lim="800000"/>
            <a:headEnd/>
            <a:tailEnd/>
          </a:ln>
          <a:effectLst/>
        </p:spPr>
      </p:pic>
      <p:pic>
        <p:nvPicPr>
          <p:cNvPr id="8" name="Picture 2"/>
          <p:cNvPicPr>
            <a:picLocks noChangeAspect="1" noChangeArrowheads="1"/>
          </p:cNvPicPr>
          <p:nvPr/>
        </p:nvPicPr>
        <p:blipFill>
          <a:blip r:embed="rId6" cstate="print"/>
          <a:srcRect/>
          <a:stretch>
            <a:fillRect/>
          </a:stretch>
        </p:blipFill>
        <p:spPr bwMode="auto">
          <a:xfrm>
            <a:off x="208598" y="837766"/>
            <a:ext cx="8383905" cy="4389120"/>
          </a:xfrm>
          <a:prstGeom prst="rect">
            <a:avLst/>
          </a:prstGeom>
          <a:noFill/>
          <a:ln w="9525">
            <a:noFill/>
            <a:miter lim="800000"/>
            <a:headEnd/>
            <a:tailEnd/>
          </a:ln>
          <a:effectLst/>
        </p:spPr>
      </p:pic>
      <p:pic>
        <p:nvPicPr>
          <p:cNvPr id="9" name="Picture 2"/>
          <p:cNvPicPr>
            <a:picLocks noChangeAspect="1" noChangeArrowheads="1"/>
          </p:cNvPicPr>
          <p:nvPr/>
        </p:nvPicPr>
        <p:blipFill>
          <a:blip r:embed="rId7" cstate="print"/>
          <a:srcRect/>
          <a:stretch>
            <a:fillRect/>
          </a:stretch>
        </p:blipFill>
        <p:spPr bwMode="auto">
          <a:xfrm>
            <a:off x="208598" y="837766"/>
            <a:ext cx="8615363" cy="4389120"/>
          </a:xfrm>
          <a:prstGeom prst="rect">
            <a:avLst/>
          </a:prstGeom>
          <a:noFill/>
          <a:ln w="9525">
            <a:noFill/>
            <a:miter lim="800000"/>
            <a:headEnd/>
            <a:tailEnd/>
          </a:ln>
          <a:effectLst/>
        </p:spPr>
      </p:pic>
      <p:pic>
        <p:nvPicPr>
          <p:cNvPr id="10" name="Picture 2"/>
          <p:cNvPicPr>
            <a:picLocks noChangeAspect="1" noChangeArrowheads="1"/>
          </p:cNvPicPr>
          <p:nvPr/>
        </p:nvPicPr>
        <p:blipFill>
          <a:blip r:embed="rId8" cstate="print"/>
          <a:srcRect/>
          <a:stretch>
            <a:fillRect/>
          </a:stretch>
        </p:blipFill>
        <p:spPr bwMode="auto">
          <a:xfrm>
            <a:off x="214328" y="795393"/>
            <a:ext cx="8624871" cy="4419600"/>
          </a:xfrm>
          <a:prstGeom prst="rect">
            <a:avLst/>
          </a:prstGeom>
          <a:noFill/>
          <a:ln w="9525">
            <a:noFill/>
            <a:miter lim="800000"/>
            <a:headEnd/>
            <a:tailEnd/>
          </a:ln>
          <a:effectLst/>
        </p:spPr>
      </p:pic>
      <p:pic>
        <p:nvPicPr>
          <p:cNvPr id="2" name="Picture 1" descr="A picture containing mammal, big cat, lion, brown&#10;&#10;Description automatically generated">
            <a:extLst>
              <a:ext uri="{FF2B5EF4-FFF2-40B4-BE49-F238E27FC236}">
                <a16:creationId xmlns:a16="http://schemas.microsoft.com/office/drawing/2014/main" id="{B6DD27BD-F7DC-2100-4CFA-E04C11331D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5317054"/>
            <a:ext cx="1214438" cy="1309955"/>
          </a:xfrm>
          <a:prstGeom prst="rect">
            <a:avLst/>
          </a:prstGeom>
        </p:spPr>
      </p:pic>
      <p:pic>
        <p:nvPicPr>
          <p:cNvPr id="3" name="Picture 2" descr="A tiger looking at the camera&#10;&#10;Description automatically generated with medium confidence">
            <a:extLst>
              <a:ext uri="{FF2B5EF4-FFF2-40B4-BE49-F238E27FC236}">
                <a16:creationId xmlns:a16="http://schemas.microsoft.com/office/drawing/2014/main" id="{15750335-D13B-4F56-320F-D60B1AFDDF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1124" y="5348196"/>
            <a:ext cx="1051278" cy="1247670"/>
          </a:xfrm>
          <a:prstGeom prst="rect">
            <a:avLst/>
          </a:prstGeom>
        </p:spPr>
      </p:pic>
      <p:pic>
        <p:nvPicPr>
          <p:cNvPr id="4" name="Picture 3" descr="A picture containing bear, brown, outdoor, mammal&#10;&#10;Description automatically generated">
            <a:extLst>
              <a:ext uri="{FF2B5EF4-FFF2-40B4-BE49-F238E27FC236}">
                <a16:creationId xmlns:a16="http://schemas.microsoft.com/office/drawing/2014/main" id="{F36444B6-9A8A-767D-AE2D-15DD9004F5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3800" y="450535"/>
            <a:ext cx="1214438" cy="1214438"/>
          </a:xfrm>
          <a:prstGeom prst="rect">
            <a:avLst/>
          </a:prstGeom>
        </p:spPr>
      </p:pic>
      <p:pic>
        <p:nvPicPr>
          <p:cNvPr id="6" name="Picture 5" descr="A close up of a dinosaur&#10;&#10;Description automatically generated with low confidence">
            <a:extLst>
              <a:ext uri="{FF2B5EF4-FFF2-40B4-BE49-F238E27FC236}">
                <a16:creationId xmlns:a16="http://schemas.microsoft.com/office/drawing/2014/main" id="{25311EA6-7C10-363F-1EA3-13A53BCD15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5122" y="3766688"/>
            <a:ext cx="1613204" cy="1006639"/>
          </a:xfrm>
          <a:prstGeom prst="rect">
            <a:avLst/>
          </a:prstGeom>
        </p:spPr>
      </p:pic>
    </p:spTree>
    <p:extLst>
      <p:ext uri="{BB962C8B-B14F-4D97-AF65-F5344CB8AC3E}">
        <p14:creationId xmlns:p14="http://schemas.microsoft.com/office/powerpoint/2010/main" val="3083462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1. Resonant Objects</a:t>
            </a:r>
          </a:p>
        </p:txBody>
      </p:sp>
      <p:sp>
        <p:nvSpPr>
          <p:cNvPr id="3" name="Content Placeholder 2"/>
          <p:cNvSpPr>
            <a:spLocks noGrp="1"/>
          </p:cNvSpPr>
          <p:nvPr>
            <p:ph idx="1"/>
          </p:nvPr>
        </p:nvSpPr>
        <p:spPr>
          <a:xfrm>
            <a:off x="152400" y="1036637"/>
            <a:ext cx="8686800" cy="4525963"/>
          </a:xfrm>
        </p:spPr>
        <p:txBody>
          <a:bodyPr>
            <a:noAutofit/>
          </a:bodyPr>
          <a:lstStyle/>
          <a:p>
            <a:r>
              <a:rPr lang="en-US" sz="2400" dirty="0">
                <a:solidFill>
                  <a:schemeClr val="bg1"/>
                </a:solidFill>
                <a:latin typeface="Times New Roman"/>
                <a:cs typeface="Times New Roman"/>
              </a:rPr>
              <a:t>mean motion resonance with Neptune</a:t>
            </a:r>
          </a:p>
          <a:p>
            <a:r>
              <a:rPr lang="en-US" sz="2400" dirty="0">
                <a:solidFill>
                  <a:schemeClr val="bg1"/>
                </a:solidFill>
                <a:latin typeface="Times New Roman"/>
                <a:cs typeface="Times New Roman"/>
              </a:rPr>
              <a:t>“</a:t>
            </a:r>
            <a:r>
              <a:rPr lang="en-US" sz="2400" dirty="0" err="1">
                <a:solidFill>
                  <a:schemeClr val="bg1"/>
                </a:solidFill>
                <a:latin typeface="Times New Roman"/>
                <a:cs typeface="Times New Roman"/>
              </a:rPr>
              <a:t>Plutinos</a:t>
            </a:r>
            <a:r>
              <a:rPr lang="en-US" sz="2400" dirty="0">
                <a:solidFill>
                  <a:schemeClr val="bg1"/>
                </a:solidFill>
                <a:latin typeface="Times New Roman"/>
                <a:cs typeface="Times New Roman"/>
              </a:rPr>
              <a:t>” at 2:3 </a:t>
            </a:r>
          </a:p>
          <a:p>
            <a:r>
              <a:rPr lang="en-US" sz="2400" dirty="0">
                <a:solidFill>
                  <a:schemeClr val="bg1"/>
                </a:solidFill>
                <a:latin typeface="Times New Roman"/>
                <a:cs typeface="Times New Roman"/>
              </a:rPr>
              <a:t>dynamically stable </a:t>
            </a:r>
          </a:p>
        </p:txBody>
      </p:sp>
      <p:pic>
        <p:nvPicPr>
          <p:cNvPr id="11266" name="Picture 2" descr="File:TheKuiperBelt classes-en.svg"/>
          <p:cNvPicPr>
            <a:picLocks noChangeAspect="1" noChangeArrowheads="1"/>
          </p:cNvPicPr>
          <p:nvPr/>
        </p:nvPicPr>
        <p:blipFill>
          <a:blip r:embed="rId3" cstate="print"/>
          <a:srcRect/>
          <a:stretch>
            <a:fillRect/>
          </a:stretch>
        </p:blipFill>
        <p:spPr bwMode="auto">
          <a:xfrm>
            <a:off x="3200399" y="2057398"/>
            <a:ext cx="5715001" cy="4572002"/>
          </a:xfrm>
          <a:prstGeom prst="rect">
            <a:avLst/>
          </a:prstGeom>
          <a:solidFill>
            <a:schemeClr val="bg1"/>
          </a:solidFill>
        </p:spPr>
      </p:pic>
      <p:pic>
        <p:nvPicPr>
          <p:cNvPr id="4" name="Picture 3" descr="A picture containing mammal, big cat, lion, brown&#10;&#10;Description automatically generated">
            <a:extLst>
              <a:ext uri="{FF2B5EF4-FFF2-40B4-BE49-F238E27FC236}">
                <a16:creationId xmlns:a16="http://schemas.microsoft.com/office/drawing/2014/main" id="{E0F69D1D-28E6-2FD8-811A-8D159A2ED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688421"/>
            <a:ext cx="1214438" cy="1309955"/>
          </a:xfrm>
          <a:prstGeom prst="rect">
            <a:avLst/>
          </a:prstGeom>
        </p:spPr>
      </p:pic>
    </p:spTree>
    <p:extLst>
      <p:ext uri="{BB962C8B-B14F-4D97-AF65-F5344CB8AC3E}">
        <p14:creationId xmlns:p14="http://schemas.microsoft.com/office/powerpoint/2010/main" val="3195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right light in the dark&#10;&#10;Description automatically generated with low confidence">
            <a:extLst>
              <a:ext uri="{FF2B5EF4-FFF2-40B4-BE49-F238E27FC236}">
                <a16:creationId xmlns:a16="http://schemas.microsoft.com/office/drawing/2014/main" id="{1FE5261D-10E7-84A0-CB38-2AD58C0EF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199" y="2438399"/>
            <a:ext cx="4003623" cy="4003623"/>
          </a:xfrm>
          <a:prstGeom prst="rect">
            <a:avLst/>
          </a:prstGeom>
        </p:spPr>
      </p:pic>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2. Classical KBOs</a:t>
            </a:r>
          </a:p>
        </p:txBody>
      </p:sp>
      <p:sp>
        <p:nvSpPr>
          <p:cNvPr id="3" name="Content Placeholder 2"/>
          <p:cNvSpPr>
            <a:spLocks noGrp="1"/>
          </p:cNvSpPr>
          <p:nvPr>
            <p:ph idx="1"/>
          </p:nvPr>
        </p:nvSpPr>
        <p:spPr>
          <a:xfrm>
            <a:off x="152400" y="1143000"/>
            <a:ext cx="7010400" cy="4525963"/>
          </a:xfrm>
        </p:spPr>
        <p:txBody>
          <a:bodyPr>
            <a:noAutofit/>
          </a:bodyPr>
          <a:lstStyle/>
          <a:p>
            <a:r>
              <a:rPr lang="en-US" sz="2400" dirty="0">
                <a:solidFill>
                  <a:schemeClr val="bg1"/>
                </a:solidFill>
                <a:latin typeface="Times New Roman"/>
                <a:cs typeface="Times New Roman"/>
              </a:rPr>
              <a:t>between 2:3 (39.5 AU) and 1:2 resonances (48 AU) </a:t>
            </a:r>
          </a:p>
          <a:p>
            <a:pPr marL="0" indent="0">
              <a:buNone/>
            </a:pPr>
            <a:r>
              <a:rPr lang="en-US" sz="2400" dirty="0">
                <a:solidFill>
                  <a:schemeClr val="bg1"/>
                </a:solidFill>
                <a:latin typeface="Times New Roman"/>
                <a:cs typeface="Times New Roman"/>
              </a:rPr>
              <a:t>	but not including those</a:t>
            </a:r>
          </a:p>
          <a:p>
            <a:pPr marL="0" indent="0">
              <a:buNone/>
            </a:pPr>
            <a:endParaRPr lang="en-US" sz="2400" dirty="0">
              <a:solidFill>
                <a:schemeClr val="bg1"/>
              </a:solidFill>
              <a:latin typeface="Times New Roman"/>
              <a:cs typeface="Times New Roman"/>
            </a:endParaRPr>
          </a:p>
          <a:p>
            <a:r>
              <a:rPr lang="en-US" sz="2400" dirty="0">
                <a:solidFill>
                  <a:schemeClr val="bg1"/>
                </a:solidFill>
                <a:latin typeface="Times New Roman"/>
                <a:cs typeface="Times New Roman"/>
              </a:rPr>
              <a:t>two dynamical classes</a:t>
            </a:r>
          </a:p>
          <a:p>
            <a:pPr marL="0" indent="0">
              <a:buNone/>
            </a:pPr>
            <a:r>
              <a:rPr lang="en-US" sz="2400" dirty="0">
                <a:solidFill>
                  <a:schemeClr val="bg1"/>
                </a:solidFill>
                <a:latin typeface="Times New Roman"/>
                <a:cs typeface="Times New Roman"/>
              </a:rPr>
              <a:t>	“Cold”	e &lt; 0.1 and </a:t>
            </a:r>
            <a:r>
              <a:rPr lang="en-US" sz="2400" dirty="0" err="1">
                <a:solidFill>
                  <a:schemeClr val="bg1"/>
                </a:solidFill>
                <a:latin typeface="Times New Roman"/>
                <a:cs typeface="Times New Roman"/>
              </a:rPr>
              <a:t>i</a:t>
            </a:r>
            <a:r>
              <a:rPr lang="en-US" sz="2400" dirty="0">
                <a:solidFill>
                  <a:schemeClr val="bg1"/>
                </a:solidFill>
                <a:latin typeface="Times New Roman"/>
                <a:cs typeface="Times New Roman"/>
              </a:rPr>
              <a:t> &lt; 10° … redder</a:t>
            </a:r>
          </a:p>
          <a:p>
            <a:pPr marL="0" indent="0">
              <a:buNone/>
            </a:pPr>
            <a:r>
              <a:rPr lang="en-US" sz="2400" dirty="0">
                <a:solidFill>
                  <a:schemeClr val="bg1"/>
                </a:solidFill>
                <a:latin typeface="Times New Roman"/>
                <a:cs typeface="Times New Roman"/>
              </a:rPr>
              <a:t>	“Hot” 	e &gt; 0.1 and </a:t>
            </a:r>
            <a:r>
              <a:rPr lang="en-US" sz="2400" dirty="0" err="1">
                <a:solidFill>
                  <a:schemeClr val="bg1"/>
                </a:solidFill>
                <a:latin typeface="Times New Roman"/>
                <a:cs typeface="Times New Roman"/>
              </a:rPr>
              <a:t>i</a:t>
            </a:r>
            <a:r>
              <a:rPr lang="en-US" sz="2400" dirty="0">
                <a:solidFill>
                  <a:schemeClr val="bg1"/>
                </a:solidFill>
                <a:latin typeface="Times New Roman"/>
                <a:cs typeface="Times New Roman"/>
              </a:rPr>
              <a:t> up to 40°</a:t>
            </a:r>
          </a:p>
        </p:txBody>
      </p:sp>
      <p:sp>
        <p:nvSpPr>
          <p:cNvPr id="6" name="Rectangle 5">
            <a:extLst>
              <a:ext uri="{FF2B5EF4-FFF2-40B4-BE49-F238E27FC236}">
                <a16:creationId xmlns:a16="http://schemas.microsoft.com/office/drawing/2014/main" id="{9069BC05-7EF7-EEBE-ADE1-6447068196AD}"/>
              </a:ext>
            </a:extLst>
          </p:cNvPr>
          <p:cNvSpPr/>
          <p:nvPr/>
        </p:nvSpPr>
        <p:spPr>
          <a:xfrm>
            <a:off x="4495802" y="6324600"/>
            <a:ext cx="4419598" cy="369332"/>
          </a:xfrm>
          <a:prstGeom prst="rect">
            <a:avLst/>
          </a:prstGeom>
        </p:spPr>
        <p:txBody>
          <a:bodyPr wrap="square">
            <a:spAutoFit/>
          </a:bodyPr>
          <a:lstStyle/>
          <a:p>
            <a:r>
              <a:rPr lang="en-US" dirty="0" err="1">
                <a:solidFill>
                  <a:srgbClr val="FFFFFF"/>
                </a:solidFill>
                <a:latin typeface="Times New Roman"/>
                <a:cs typeface="Times New Roman"/>
              </a:rPr>
              <a:t>Makemake</a:t>
            </a:r>
            <a:r>
              <a:rPr lang="en-US" dirty="0">
                <a:solidFill>
                  <a:srgbClr val="FFFFFF"/>
                </a:solidFill>
                <a:latin typeface="Times New Roman"/>
                <a:cs typeface="Times New Roman"/>
              </a:rPr>
              <a:t> and “MK2” … by HST 2015 APR</a:t>
            </a:r>
          </a:p>
        </p:txBody>
      </p:sp>
      <p:pic>
        <p:nvPicPr>
          <p:cNvPr id="4" name="Picture 3" descr="A tiger looking at the camera&#10;&#10;Description automatically generated with medium confidence">
            <a:extLst>
              <a:ext uri="{FF2B5EF4-FFF2-40B4-BE49-F238E27FC236}">
                <a16:creationId xmlns:a16="http://schemas.microsoft.com/office/drawing/2014/main" id="{5D504AAD-9596-6B32-5B01-4A1693517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4267200"/>
            <a:ext cx="1051278" cy="1247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3. Scattered Disk Objects</a:t>
            </a:r>
          </a:p>
        </p:txBody>
      </p:sp>
      <p:sp>
        <p:nvSpPr>
          <p:cNvPr id="3" name="Content Placeholder 2"/>
          <p:cNvSpPr>
            <a:spLocks noGrp="1"/>
          </p:cNvSpPr>
          <p:nvPr>
            <p:ph idx="1"/>
          </p:nvPr>
        </p:nvSpPr>
        <p:spPr>
          <a:xfrm>
            <a:off x="381000" y="1143000"/>
            <a:ext cx="8229600" cy="5410200"/>
          </a:xfrm>
        </p:spPr>
        <p:txBody>
          <a:bodyPr>
            <a:noAutofit/>
          </a:bodyPr>
          <a:lstStyle/>
          <a:p>
            <a:r>
              <a:rPr lang="en-US" dirty="0">
                <a:solidFill>
                  <a:schemeClr val="bg1"/>
                </a:solidFill>
                <a:latin typeface="Times New Roman"/>
                <a:cs typeface="Times New Roman"/>
              </a:rPr>
              <a:t>~35 to 40 AU and beyond</a:t>
            </a:r>
          </a:p>
          <a:p>
            <a:r>
              <a:rPr lang="en-US" dirty="0">
                <a:solidFill>
                  <a:schemeClr val="bg1"/>
                </a:solidFill>
                <a:latin typeface="Times New Roman"/>
                <a:cs typeface="Times New Roman"/>
              </a:rPr>
              <a:t>source of Jupiter family comets</a:t>
            </a:r>
          </a:p>
          <a:p>
            <a:r>
              <a:rPr lang="en-US" dirty="0">
                <a:solidFill>
                  <a:schemeClr val="bg1"/>
                </a:solidFill>
                <a:latin typeface="Times New Roman"/>
                <a:cs typeface="Times New Roman"/>
              </a:rPr>
              <a:t>flung out when Neptune migrated outward</a:t>
            </a:r>
          </a:p>
          <a:p>
            <a:r>
              <a:rPr lang="en-US" dirty="0">
                <a:solidFill>
                  <a:schemeClr val="bg1"/>
                </a:solidFill>
                <a:latin typeface="Times New Roman"/>
                <a:cs typeface="Times New Roman"/>
              </a:rPr>
              <a:t>high eccentricity and inclination</a:t>
            </a:r>
          </a:p>
          <a:p>
            <a:endParaRPr lang="en-US" dirty="0">
              <a:solidFill>
                <a:schemeClr val="bg1"/>
              </a:solidFill>
              <a:latin typeface="Times New Roman"/>
              <a:cs typeface="Times New Roman"/>
            </a:endParaRPr>
          </a:p>
          <a:p>
            <a:r>
              <a:rPr lang="en-US" dirty="0">
                <a:solidFill>
                  <a:schemeClr val="bg1"/>
                </a:solidFill>
                <a:latin typeface="Times New Roman"/>
                <a:cs typeface="Times New Roman"/>
              </a:rPr>
              <a:t>first 1996 TL</a:t>
            </a:r>
            <a:r>
              <a:rPr lang="en-US" baseline="-25000" dirty="0">
                <a:solidFill>
                  <a:schemeClr val="bg1"/>
                </a:solidFill>
                <a:latin typeface="Times New Roman"/>
                <a:cs typeface="Times New Roman"/>
              </a:rPr>
              <a:t>66</a:t>
            </a:r>
            <a:r>
              <a:rPr lang="en-US" dirty="0">
                <a:solidFill>
                  <a:schemeClr val="bg1"/>
                </a:solidFill>
                <a:latin typeface="Times New Roman"/>
                <a:cs typeface="Times New Roman"/>
              </a:rPr>
              <a:t> … a = 89 AU, e = 0.58, </a:t>
            </a:r>
            <a:r>
              <a:rPr lang="en-US" dirty="0" err="1">
                <a:solidFill>
                  <a:srgbClr val="FFFF00"/>
                </a:solidFill>
                <a:latin typeface="Times New Roman"/>
                <a:cs typeface="Times New Roman"/>
              </a:rPr>
              <a:t>i</a:t>
            </a:r>
            <a:r>
              <a:rPr lang="en-US" dirty="0">
                <a:solidFill>
                  <a:srgbClr val="FFFF00"/>
                </a:solidFill>
                <a:latin typeface="Times New Roman"/>
                <a:cs typeface="Times New Roman"/>
              </a:rPr>
              <a:t> = 24°</a:t>
            </a:r>
          </a:p>
          <a:p>
            <a:r>
              <a:rPr lang="en-US" dirty="0">
                <a:solidFill>
                  <a:schemeClr val="bg1"/>
                </a:solidFill>
                <a:latin typeface="Times New Roman"/>
                <a:cs typeface="Times New Roman"/>
              </a:rPr>
              <a:t>also Eris           … a = 68 AU, e = 0.44, </a:t>
            </a:r>
            <a:r>
              <a:rPr lang="en-US" dirty="0" err="1">
                <a:solidFill>
                  <a:srgbClr val="FFFF00"/>
                </a:solidFill>
                <a:latin typeface="Times New Roman"/>
                <a:cs typeface="Times New Roman"/>
              </a:rPr>
              <a:t>i</a:t>
            </a:r>
            <a:r>
              <a:rPr lang="en-US" dirty="0">
                <a:solidFill>
                  <a:srgbClr val="FFFF00"/>
                </a:solidFill>
                <a:latin typeface="Times New Roman"/>
                <a:cs typeface="Times New Roman"/>
              </a:rPr>
              <a:t> = 44°</a:t>
            </a:r>
          </a:p>
          <a:p>
            <a:r>
              <a:rPr lang="en-US" dirty="0">
                <a:solidFill>
                  <a:schemeClr val="bg1"/>
                </a:solidFill>
                <a:latin typeface="Times New Roman"/>
                <a:cs typeface="Times New Roman"/>
              </a:rPr>
              <a:t>scattered and being depleted … OR … </a:t>
            </a:r>
          </a:p>
          <a:p>
            <a:pPr marL="0" indent="0">
              <a:buNone/>
            </a:pPr>
            <a:r>
              <a:rPr lang="en-US" dirty="0">
                <a:solidFill>
                  <a:schemeClr val="bg1"/>
                </a:solidFill>
                <a:latin typeface="Times New Roman"/>
                <a:cs typeface="Times New Roman"/>
              </a:rPr>
              <a:t>   in higher order resonances and ~ stable</a:t>
            </a:r>
          </a:p>
        </p:txBody>
      </p:sp>
      <p:pic>
        <p:nvPicPr>
          <p:cNvPr id="4" name="Picture 3" descr="A picture containing bear, brown, outdoor, mammal&#10;&#10;Description automatically generated">
            <a:extLst>
              <a:ext uri="{FF2B5EF4-FFF2-40B4-BE49-F238E27FC236}">
                <a16:creationId xmlns:a16="http://schemas.microsoft.com/office/drawing/2014/main" id="{2030029B-45AF-FE3C-06ED-3EE76463A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990600"/>
            <a:ext cx="1214438" cy="1214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0C24029F-ECB2-6ECD-B51F-E50116DD5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9" y="1493075"/>
            <a:ext cx="9084922" cy="4755325"/>
          </a:xfrm>
          <a:prstGeom prst="rect">
            <a:avLst/>
          </a:prstGeom>
        </p:spPr>
      </p:pic>
      <p:sp>
        <p:nvSpPr>
          <p:cNvPr id="5" name="Title 1">
            <a:extLst>
              <a:ext uri="{FF2B5EF4-FFF2-40B4-BE49-F238E27FC236}">
                <a16:creationId xmlns:a16="http://schemas.microsoft.com/office/drawing/2014/main" id="{500FD486-8DB9-B0CA-1ECA-739049266F9F}"/>
              </a:ext>
            </a:extLst>
          </p:cNvPr>
          <p:cNvSpPr>
            <a:spLocks noGrp="1"/>
          </p:cNvSpPr>
          <p:nvPr>
            <p:ph type="title"/>
          </p:nvPr>
        </p:nvSpPr>
        <p:spPr>
          <a:xfrm>
            <a:off x="0" y="76200"/>
            <a:ext cx="9144000" cy="1143000"/>
          </a:xfrm>
        </p:spPr>
        <p:txBody>
          <a:bodyPr>
            <a:normAutofit fontScale="90000"/>
          </a:bodyPr>
          <a:lstStyle/>
          <a:p>
            <a:r>
              <a:rPr lang="en-US" b="1" dirty="0">
                <a:solidFill>
                  <a:schemeClr val="bg1"/>
                </a:solidFill>
                <a:latin typeface="Times New Roman"/>
                <a:cs typeface="Times New Roman"/>
              </a:rPr>
              <a:t>(Centaurs and) </a:t>
            </a:r>
            <a:br>
              <a:rPr lang="en-US" b="1" dirty="0">
                <a:solidFill>
                  <a:schemeClr val="bg1"/>
                </a:solidFill>
                <a:latin typeface="Times New Roman"/>
                <a:cs typeface="Times New Roman"/>
              </a:rPr>
            </a:br>
            <a:r>
              <a:rPr lang="en-US" b="1" dirty="0">
                <a:solidFill>
                  <a:schemeClr val="bg1"/>
                </a:solidFill>
                <a:latin typeface="Times New Roman"/>
                <a:cs typeface="Times New Roman"/>
              </a:rPr>
              <a:t>Lions and Tigers and Bears </a:t>
            </a:r>
          </a:p>
        </p:txBody>
      </p:sp>
    </p:spTree>
    <p:extLst>
      <p:ext uri="{BB962C8B-B14F-4D97-AF65-F5344CB8AC3E}">
        <p14:creationId xmlns:p14="http://schemas.microsoft.com/office/powerpoint/2010/main" val="14605926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chemeClr val="bg1"/>
                </a:solidFill>
                <a:latin typeface="Times New Roman"/>
                <a:cs typeface="Times New Roman"/>
              </a:rPr>
              <a:t>4. Detached Objects</a:t>
            </a:r>
          </a:p>
        </p:txBody>
      </p:sp>
      <p:sp>
        <p:nvSpPr>
          <p:cNvPr id="3" name="Content Placeholder 2"/>
          <p:cNvSpPr>
            <a:spLocks noGrp="1"/>
          </p:cNvSpPr>
          <p:nvPr>
            <p:ph idx="1"/>
          </p:nvPr>
        </p:nvSpPr>
        <p:spPr>
          <a:xfrm>
            <a:off x="0" y="1371600"/>
            <a:ext cx="9144000" cy="4525963"/>
          </a:xfrm>
        </p:spPr>
        <p:txBody>
          <a:bodyPr>
            <a:noAutofit/>
          </a:bodyPr>
          <a:lstStyle/>
          <a:p>
            <a:r>
              <a:rPr lang="en-US" dirty="0">
                <a:solidFill>
                  <a:schemeClr val="bg1"/>
                </a:solidFill>
                <a:latin typeface="Times New Roman"/>
                <a:cs typeface="Times New Roman"/>
              </a:rPr>
              <a:t>extended scattered disk/inner </a:t>
            </a:r>
            <a:r>
              <a:rPr lang="en-US" dirty="0" err="1">
                <a:solidFill>
                  <a:schemeClr val="bg1"/>
                </a:solidFill>
                <a:latin typeface="Times New Roman"/>
                <a:cs typeface="Times New Roman"/>
              </a:rPr>
              <a:t>Oort</a:t>
            </a:r>
            <a:r>
              <a:rPr lang="en-US" dirty="0">
                <a:solidFill>
                  <a:schemeClr val="bg1"/>
                </a:solidFill>
                <a:latin typeface="Times New Roman"/>
                <a:cs typeface="Times New Roman"/>
              </a:rPr>
              <a:t> Cloud objects</a:t>
            </a:r>
          </a:p>
          <a:p>
            <a:r>
              <a:rPr lang="en-US" dirty="0">
                <a:solidFill>
                  <a:schemeClr val="bg1"/>
                </a:solidFill>
                <a:latin typeface="Times New Roman"/>
                <a:cs typeface="Times New Roman"/>
              </a:rPr>
              <a:t>resonances:  1:3, 2:7, 3:11, 5:22 and 4:79 and more</a:t>
            </a:r>
          </a:p>
          <a:p>
            <a:pPr marL="0" indent="0">
              <a:buNone/>
            </a:pPr>
            <a:endParaRPr lang="en-US" dirty="0">
              <a:solidFill>
                <a:schemeClr val="bg1"/>
              </a:solidFill>
              <a:latin typeface="Times New Roman"/>
              <a:cs typeface="Times New Roman"/>
            </a:endParaRPr>
          </a:p>
          <a:p>
            <a:r>
              <a:rPr lang="en-US" dirty="0" err="1">
                <a:solidFill>
                  <a:schemeClr val="bg1"/>
                </a:solidFill>
                <a:latin typeface="Times New Roman"/>
                <a:cs typeface="Times New Roman"/>
              </a:rPr>
              <a:t>Sedna</a:t>
            </a:r>
            <a:r>
              <a:rPr lang="en-US" dirty="0">
                <a:solidFill>
                  <a:schemeClr val="bg1"/>
                </a:solidFill>
                <a:latin typeface="Times New Roman"/>
                <a:cs typeface="Times New Roman"/>
              </a:rPr>
              <a:t>		… a = 524 AU, </a:t>
            </a:r>
            <a:r>
              <a:rPr lang="en-US" dirty="0">
                <a:solidFill>
                  <a:srgbClr val="FFFF00"/>
                </a:solidFill>
                <a:latin typeface="Times New Roman"/>
                <a:cs typeface="Times New Roman"/>
              </a:rPr>
              <a:t>e = 0.85</a:t>
            </a:r>
            <a:r>
              <a:rPr lang="en-US" dirty="0">
                <a:solidFill>
                  <a:schemeClr val="bg1"/>
                </a:solidFill>
                <a:latin typeface="Times New Roman"/>
                <a:cs typeface="Times New Roman"/>
              </a:rPr>
              <a:t>, </a:t>
            </a:r>
            <a:r>
              <a:rPr lang="en-US" dirty="0" err="1">
                <a:solidFill>
                  <a:schemeClr val="bg1"/>
                </a:solidFill>
                <a:latin typeface="Times New Roman"/>
                <a:cs typeface="Times New Roman"/>
              </a:rPr>
              <a:t>i</a:t>
            </a:r>
            <a:r>
              <a:rPr lang="en-US" dirty="0">
                <a:solidFill>
                  <a:schemeClr val="bg1"/>
                </a:solidFill>
                <a:latin typeface="Times New Roman"/>
                <a:cs typeface="Times New Roman"/>
              </a:rPr>
              <a:t> = 12°</a:t>
            </a:r>
          </a:p>
          <a:p>
            <a:r>
              <a:rPr lang="en-US" dirty="0">
                <a:solidFill>
                  <a:schemeClr val="bg1"/>
                </a:solidFill>
                <a:latin typeface="Times New Roman"/>
                <a:cs typeface="Times New Roman"/>
              </a:rPr>
              <a:t>2000 CR</a:t>
            </a:r>
            <a:r>
              <a:rPr lang="en-US" baseline="-25000" dirty="0">
                <a:solidFill>
                  <a:schemeClr val="bg1"/>
                </a:solidFill>
                <a:latin typeface="Times New Roman"/>
                <a:cs typeface="Times New Roman"/>
              </a:rPr>
              <a:t>105</a:t>
            </a:r>
            <a:r>
              <a:rPr lang="en-US" dirty="0">
                <a:solidFill>
                  <a:schemeClr val="bg1"/>
                </a:solidFill>
                <a:latin typeface="Times New Roman"/>
                <a:cs typeface="Times New Roman"/>
              </a:rPr>
              <a:t> 	… a = 230 AU, </a:t>
            </a:r>
            <a:r>
              <a:rPr lang="en-US" dirty="0">
                <a:solidFill>
                  <a:srgbClr val="FFFF00"/>
                </a:solidFill>
                <a:latin typeface="Times New Roman"/>
                <a:cs typeface="Times New Roman"/>
              </a:rPr>
              <a:t>e = 0.81</a:t>
            </a:r>
            <a:r>
              <a:rPr lang="en-US" dirty="0">
                <a:solidFill>
                  <a:schemeClr val="bg1"/>
                </a:solidFill>
                <a:latin typeface="Times New Roman"/>
                <a:cs typeface="Times New Roman"/>
              </a:rPr>
              <a:t>, </a:t>
            </a:r>
            <a:r>
              <a:rPr lang="en-US" dirty="0" err="1">
                <a:solidFill>
                  <a:schemeClr val="bg1"/>
                </a:solidFill>
                <a:latin typeface="Times New Roman"/>
                <a:cs typeface="Times New Roman"/>
              </a:rPr>
              <a:t>i</a:t>
            </a:r>
            <a:r>
              <a:rPr lang="en-US" dirty="0">
                <a:solidFill>
                  <a:schemeClr val="bg1"/>
                </a:solidFill>
                <a:latin typeface="Times New Roman"/>
                <a:cs typeface="Times New Roman"/>
              </a:rPr>
              <a:t> = 23°</a:t>
            </a:r>
          </a:p>
          <a:p>
            <a:r>
              <a:rPr lang="en-US" dirty="0">
                <a:solidFill>
                  <a:schemeClr val="bg1"/>
                </a:solidFill>
                <a:latin typeface="Times New Roman"/>
                <a:cs typeface="Times New Roman"/>
              </a:rPr>
              <a:t>2012 VP</a:t>
            </a:r>
            <a:r>
              <a:rPr lang="en-US" baseline="-25000" dirty="0">
                <a:solidFill>
                  <a:schemeClr val="bg1"/>
                </a:solidFill>
                <a:latin typeface="Times New Roman"/>
                <a:cs typeface="Times New Roman"/>
              </a:rPr>
              <a:t>113</a:t>
            </a:r>
            <a:r>
              <a:rPr lang="en-US" dirty="0">
                <a:solidFill>
                  <a:schemeClr val="bg1"/>
                </a:solidFill>
                <a:latin typeface="Times New Roman"/>
                <a:cs typeface="Times New Roman"/>
              </a:rPr>
              <a:t>	… a = 266 AU, </a:t>
            </a:r>
            <a:r>
              <a:rPr lang="en-US" dirty="0">
                <a:solidFill>
                  <a:srgbClr val="FFFF00"/>
                </a:solidFill>
                <a:latin typeface="Times New Roman"/>
                <a:cs typeface="Times New Roman"/>
              </a:rPr>
              <a:t>e = 0.69</a:t>
            </a:r>
            <a:r>
              <a:rPr lang="en-US" dirty="0">
                <a:solidFill>
                  <a:schemeClr val="bg1"/>
                </a:solidFill>
                <a:latin typeface="Times New Roman"/>
                <a:cs typeface="Times New Roman"/>
              </a:rPr>
              <a:t>, </a:t>
            </a:r>
            <a:r>
              <a:rPr lang="en-US" dirty="0" err="1">
                <a:solidFill>
                  <a:schemeClr val="bg1"/>
                </a:solidFill>
                <a:latin typeface="Times New Roman"/>
                <a:cs typeface="Times New Roman"/>
              </a:rPr>
              <a:t>i</a:t>
            </a:r>
            <a:r>
              <a:rPr lang="en-US" dirty="0">
                <a:solidFill>
                  <a:schemeClr val="bg1"/>
                </a:solidFill>
                <a:latin typeface="Times New Roman"/>
                <a:cs typeface="Times New Roman"/>
              </a:rPr>
              <a:t> = 24°</a:t>
            </a:r>
          </a:p>
          <a:p>
            <a:pPr marL="0" indent="0">
              <a:buNone/>
            </a:pPr>
            <a:endParaRPr lang="en-US" dirty="0">
              <a:solidFill>
                <a:schemeClr val="bg1"/>
              </a:solidFill>
              <a:latin typeface="Times New Roman"/>
              <a:cs typeface="Times New Roman"/>
            </a:endParaRPr>
          </a:p>
          <a:p>
            <a:r>
              <a:rPr lang="en-US" dirty="0">
                <a:solidFill>
                  <a:schemeClr val="bg1"/>
                </a:solidFill>
                <a:latin typeface="Times New Roman"/>
                <a:cs typeface="Times New Roman"/>
              </a:rPr>
              <a:t>could not emplaced via Neptune … </a:t>
            </a:r>
          </a:p>
          <a:p>
            <a:pPr marL="0" indent="0">
              <a:buNone/>
            </a:pPr>
            <a:r>
              <a:rPr lang="en-US" dirty="0">
                <a:solidFill>
                  <a:schemeClr val="bg1"/>
                </a:solidFill>
                <a:latin typeface="Times New Roman"/>
                <a:cs typeface="Times New Roman"/>
              </a:rPr>
              <a:t>   passing star … planet 9?</a:t>
            </a:r>
          </a:p>
        </p:txBody>
      </p:sp>
      <p:pic>
        <p:nvPicPr>
          <p:cNvPr id="4" name="Picture 3" descr="A close up of a dinosaur&#10;&#10;Description automatically generated with low confidence">
            <a:extLst>
              <a:ext uri="{FF2B5EF4-FFF2-40B4-BE49-F238E27FC236}">
                <a16:creationId xmlns:a16="http://schemas.microsoft.com/office/drawing/2014/main" id="{63BD1065-6D48-3461-76B7-7DCAED84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5486400"/>
            <a:ext cx="1613204" cy="1006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02" name="Picture 6"/>
          <p:cNvPicPr>
            <a:picLocks noChangeAspect="1" noChangeArrowheads="1"/>
          </p:cNvPicPr>
          <p:nvPr/>
        </p:nvPicPr>
        <p:blipFill>
          <a:blip r:embed="rId3" cstate="print"/>
          <a:srcRect/>
          <a:stretch>
            <a:fillRect/>
          </a:stretch>
        </p:blipFill>
        <p:spPr bwMode="auto">
          <a:xfrm>
            <a:off x="1417320" y="0"/>
            <a:ext cx="7650957" cy="6874654"/>
          </a:xfrm>
          <a:prstGeom prst="rect">
            <a:avLst/>
          </a:prstGeom>
          <a:noFill/>
        </p:spPr>
      </p:pic>
      <p:sp>
        <p:nvSpPr>
          <p:cNvPr id="6" name="TextBox 5"/>
          <p:cNvSpPr txBox="1"/>
          <p:nvPr/>
        </p:nvSpPr>
        <p:spPr>
          <a:xfrm>
            <a:off x="-76200" y="137160"/>
            <a:ext cx="1752600" cy="760208"/>
          </a:xfrm>
          <a:prstGeom prst="rect">
            <a:avLst/>
          </a:prstGeom>
          <a:noFill/>
        </p:spPr>
        <p:txBody>
          <a:bodyPr wrap="square" lIns="82296" tIns="41148" rIns="82296" bIns="41148" rtlCol="0">
            <a:spAutoFit/>
          </a:bodyPr>
          <a:lstStyle/>
          <a:p>
            <a:r>
              <a:rPr lang="en-US" sz="4400" b="1" dirty="0" err="1">
                <a:solidFill>
                  <a:schemeClr val="bg1"/>
                </a:solidFill>
                <a:latin typeface="Times New Roman"/>
                <a:cs typeface="Times New Roman"/>
              </a:rPr>
              <a:t>Sedna</a:t>
            </a:r>
            <a:endParaRPr lang="en-US" sz="4400" b="1" dirty="0">
              <a:solidFill>
                <a:schemeClr val="bg1"/>
              </a:solidFill>
              <a:latin typeface="Times New Roman"/>
              <a:cs typeface="Times New Roman"/>
            </a:endParaRPr>
          </a:p>
        </p:txBody>
      </p:sp>
      <p:sp>
        <p:nvSpPr>
          <p:cNvPr id="7" name="Rectangle 6"/>
          <p:cNvSpPr/>
          <p:nvPr/>
        </p:nvSpPr>
        <p:spPr>
          <a:xfrm>
            <a:off x="0" y="1066800"/>
            <a:ext cx="1561079" cy="1254702"/>
          </a:xfrm>
          <a:prstGeom prst="rect">
            <a:avLst/>
          </a:prstGeom>
        </p:spPr>
        <p:txBody>
          <a:bodyPr wrap="square" lIns="82296" tIns="41148" rIns="82296" bIns="41148">
            <a:spAutoFit/>
          </a:bodyPr>
          <a:lstStyle/>
          <a:p>
            <a:pPr marL="517208" indent="-517208">
              <a:lnSpc>
                <a:spcPct val="95000"/>
              </a:lnSpc>
              <a:buClr>
                <a:srgbClr val="000000"/>
              </a:buClr>
            </a:pPr>
            <a:r>
              <a:rPr lang="en-US" sz="1600" dirty="0">
                <a:solidFill>
                  <a:schemeClr val="bg1"/>
                </a:solidFill>
                <a:latin typeface="Times New Roman"/>
                <a:cs typeface="Times New Roman"/>
              </a:rPr>
              <a:t>P   ~	12,000 yr     </a:t>
            </a:r>
          </a:p>
          <a:p>
            <a:pPr marL="517208" indent="-517208">
              <a:lnSpc>
                <a:spcPct val="95000"/>
              </a:lnSpc>
              <a:buClr>
                <a:srgbClr val="000000"/>
              </a:buClr>
            </a:pPr>
            <a:r>
              <a:rPr lang="en-US" sz="1600" dirty="0">
                <a:solidFill>
                  <a:schemeClr val="bg1"/>
                </a:solidFill>
                <a:latin typeface="Times New Roman"/>
                <a:cs typeface="Times New Roman"/>
              </a:rPr>
              <a:t>e   =	0.85   </a:t>
            </a:r>
          </a:p>
          <a:p>
            <a:pPr marL="517208" indent="-517208">
              <a:lnSpc>
                <a:spcPct val="95000"/>
              </a:lnSpc>
              <a:buClr>
                <a:srgbClr val="000000"/>
              </a:buClr>
            </a:pPr>
            <a:r>
              <a:rPr lang="en-US" sz="1600" dirty="0">
                <a:solidFill>
                  <a:schemeClr val="bg1"/>
                </a:solidFill>
                <a:latin typeface="Times New Roman"/>
                <a:cs typeface="Times New Roman"/>
              </a:rPr>
              <a:t>a   ~	524 AU</a:t>
            </a:r>
          </a:p>
          <a:p>
            <a:pPr marL="517208" indent="-517208">
              <a:lnSpc>
                <a:spcPct val="95000"/>
              </a:lnSpc>
              <a:buClr>
                <a:srgbClr val="000000"/>
              </a:buClr>
            </a:pPr>
            <a:r>
              <a:rPr lang="en-US" sz="1600" dirty="0" err="1">
                <a:solidFill>
                  <a:schemeClr val="bg1"/>
                </a:solidFill>
                <a:latin typeface="Times New Roman"/>
                <a:cs typeface="Times New Roman"/>
              </a:rPr>
              <a:t>ap</a:t>
            </a:r>
            <a:r>
              <a:rPr lang="en-US" sz="1600" dirty="0">
                <a:solidFill>
                  <a:schemeClr val="bg1"/>
                </a:solidFill>
                <a:latin typeface="Times New Roman"/>
                <a:cs typeface="Times New Roman"/>
              </a:rPr>
              <a:t> ~ 	975 AU</a:t>
            </a:r>
          </a:p>
          <a:p>
            <a:pPr marL="517208" indent="-517208">
              <a:lnSpc>
                <a:spcPct val="95000"/>
              </a:lnSpc>
              <a:buClr>
                <a:srgbClr val="000000"/>
              </a:buClr>
            </a:pPr>
            <a:r>
              <a:rPr lang="en-US" sz="1600" dirty="0" err="1">
                <a:solidFill>
                  <a:schemeClr val="bg1"/>
                </a:solidFill>
                <a:latin typeface="Times New Roman"/>
                <a:cs typeface="Times New Roman"/>
              </a:rPr>
              <a:t>pe</a:t>
            </a:r>
            <a:r>
              <a:rPr lang="en-US" sz="1600" dirty="0">
                <a:solidFill>
                  <a:schemeClr val="bg1"/>
                </a:solidFill>
                <a:latin typeface="Times New Roman"/>
                <a:cs typeface="Times New Roman"/>
              </a:rPr>
              <a:t> ~	75 AU</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descr="http://www.johnstonsarchive.net/astro/tnoalb5.gif"/>
          <p:cNvPicPr>
            <a:picLocks noChangeAspect="1" noChangeArrowheads="1"/>
          </p:cNvPicPr>
          <p:nvPr/>
        </p:nvPicPr>
        <p:blipFill>
          <a:blip r:embed="rId3" cstate="print"/>
          <a:srcRect/>
          <a:stretch>
            <a:fillRect/>
          </a:stretch>
        </p:blipFill>
        <p:spPr bwMode="auto">
          <a:xfrm>
            <a:off x="76200" y="18914"/>
            <a:ext cx="8963025" cy="683908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err="1">
                <a:solidFill>
                  <a:schemeClr val="bg1"/>
                </a:solidFill>
                <a:latin typeface="Times New Roman"/>
                <a:cs typeface="Times New Roman"/>
              </a:rPr>
              <a:t>Oort</a:t>
            </a:r>
            <a:r>
              <a:rPr lang="en-US" b="1" dirty="0">
                <a:solidFill>
                  <a:schemeClr val="bg1"/>
                </a:solidFill>
                <a:latin typeface="Times New Roman"/>
                <a:cs typeface="Times New Roman"/>
              </a:rPr>
              <a:t> Cloud</a:t>
            </a:r>
          </a:p>
        </p:txBody>
      </p:sp>
      <p:pic>
        <p:nvPicPr>
          <p:cNvPr id="4" name="Picture 3" descr="oort-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990600"/>
            <a:ext cx="4572000" cy="4572000"/>
          </a:xfrm>
          <a:prstGeom prst="rect">
            <a:avLst/>
          </a:prstGeom>
        </p:spPr>
      </p:pic>
      <p:sp>
        <p:nvSpPr>
          <p:cNvPr id="5" name="Content Placeholder 2"/>
          <p:cNvSpPr txBox="1">
            <a:spLocks/>
          </p:cNvSpPr>
          <p:nvPr/>
        </p:nvSpPr>
        <p:spPr>
          <a:xfrm>
            <a:off x="190500" y="1066800"/>
            <a:ext cx="71247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latin typeface="Times New Roman"/>
                <a:cs typeface="Times New Roman"/>
              </a:rPr>
              <a:t>TNOs with aphelia &gt; 1000 AU</a:t>
            </a:r>
          </a:p>
        </p:txBody>
      </p:sp>
      <p:sp>
        <p:nvSpPr>
          <p:cNvPr id="3" name="Rectangle 2"/>
          <p:cNvSpPr/>
          <p:nvPr/>
        </p:nvSpPr>
        <p:spPr>
          <a:xfrm>
            <a:off x="762000" y="1981200"/>
            <a:ext cx="3657600" cy="2893100"/>
          </a:xfrm>
          <a:prstGeom prst="rect">
            <a:avLst/>
          </a:prstGeom>
        </p:spPr>
        <p:txBody>
          <a:bodyPr wrap="square">
            <a:spAutoFit/>
          </a:bodyPr>
          <a:lstStyle/>
          <a:p>
            <a:r>
              <a:rPr lang="en-US" sz="1400" dirty="0">
                <a:solidFill>
                  <a:srgbClr val="FFFFFF"/>
                </a:solidFill>
                <a:latin typeface="Times New Roman"/>
                <a:cs typeface="Times New Roman"/>
              </a:rPr>
              <a:t>2017 MB7	     8114 ± 500 AU</a:t>
            </a:r>
          </a:p>
          <a:p>
            <a:r>
              <a:rPr lang="en-US" sz="1400" dirty="0">
                <a:solidFill>
                  <a:srgbClr val="FFFFFF"/>
                </a:solidFill>
                <a:latin typeface="Times New Roman"/>
                <a:cs typeface="Times New Roman"/>
              </a:rPr>
              <a:t>2014 FE72 	     3390 ± 1400</a:t>
            </a:r>
          </a:p>
          <a:p>
            <a:r>
              <a:rPr lang="en-US" sz="1400" dirty="0">
                <a:solidFill>
                  <a:srgbClr val="FFFFFF"/>
                </a:solidFill>
                <a:latin typeface="Times New Roman"/>
                <a:cs typeface="Times New Roman"/>
              </a:rPr>
              <a:t>2012 DR30 	     3248.7 ± 7.5</a:t>
            </a:r>
          </a:p>
          <a:p>
            <a:r>
              <a:rPr lang="en-US" sz="1400" dirty="0">
                <a:solidFill>
                  <a:srgbClr val="FFFFFF"/>
                </a:solidFill>
                <a:latin typeface="Times New Roman"/>
                <a:cs typeface="Times New Roman"/>
              </a:rPr>
              <a:t>2016 FL59 	     2454 ± 250000 (33 day </a:t>
            </a:r>
            <a:r>
              <a:rPr lang="en-US" sz="1400" dirty="0" err="1">
                <a:solidFill>
                  <a:srgbClr val="FFFFFF"/>
                </a:solidFill>
                <a:latin typeface="Times New Roman"/>
                <a:cs typeface="Times New Roman"/>
              </a:rPr>
              <a:t>obs</a:t>
            </a:r>
            <a:r>
              <a:rPr lang="en-US" sz="1400" dirty="0">
                <a:solidFill>
                  <a:srgbClr val="FFFFFF"/>
                </a:solidFill>
                <a:latin typeface="Times New Roman"/>
                <a:cs typeface="Times New Roman"/>
              </a:rPr>
              <a:t> arc)</a:t>
            </a:r>
          </a:p>
          <a:p>
            <a:r>
              <a:rPr lang="en-US" sz="1400" dirty="0">
                <a:solidFill>
                  <a:srgbClr val="FFFFFF"/>
                </a:solidFill>
                <a:latin typeface="Times New Roman"/>
                <a:cs typeface="Times New Roman"/>
              </a:rPr>
              <a:t>2005 VX3 	     2081 ± 430</a:t>
            </a:r>
          </a:p>
          <a:p>
            <a:r>
              <a:rPr lang="en-US" sz="1400" dirty="0">
                <a:solidFill>
                  <a:srgbClr val="FFFFFF"/>
                </a:solidFill>
                <a:latin typeface="Times New Roman"/>
                <a:cs typeface="Times New Roman"/>
              </a:rPr>
              <a:t>2013 BL76 	     2064.1 ± 5.1</a:t>
            </a:r>
          </a:p>
          <a:p>
            <a:r>
              <a:rPr lang="en-US" sz="1400" dirty="0">
                <a:solidFill>
                  <a:srgbClr val="FFFFFF"/>
                </a:solidFill>
                <a:latin typeface="Times New Roman"/>
                <a:cs typeface="Times New Roman"/>
              </a:rPr>
              <a:t>2015 TG387	     2037 ± 340</a:t>
            </a:r>
          </a:p>
          <a:p>
            <a:r>
              <a:rPr lang="en-US" sz="1400" dirty="0">
                <a:solidFill>
                  <a:srgbClr val="FFFFFF"/>
                </a:solidFill>
                <a:latin typeface="Times New Roman"/>
                <a:cs typeface="Times New Roman"/>
              </a:rPr>
              <a:t>2015 KG163     1612 ± 12</a:t>
            </a:r>
          </a:p>
          <a:p>
            <a:r>
              <a:rPr lang="en-US" sz="1400" dirty="0">
                <a:solidFill>
                  <a:srgbClr val="FFFFFF"/>
                </a:solidFill>
                <a:latin typeface="Times New Roman"/>
                <a:cs typeface="Times New Roman"/>
              </a:rPr>
              <a:t>2006 SQ372	     1547 ± 2</a:t>
            </a:r>
          </a:p>
          <a:p>
            <a:r>
              <a:rPr lang="en-US" sz="1400" dirty="0">
                <a:solidFill>
                  <a:srgbClr val="FFFFFF"/>
                </a:solidFill>
                <a:latin typeface="Times New Roman"/>
                <a:cs typeface="Times New Roman"/>
              </a:rPr>
              <a:t>2013 SY99	     1297 ± 41</a:t>
            </a:r>
          </a:p>
          <a:p>
            <a:r>
              <a:rPr lang="en-US" sz="1400" dirty="0">
                <a:solidFill>
                  <a:srgbClr val="FFFFFF"/>
                </a:solidFill>
                <a:latin typeface="Times New Roman"/>
                <a:cs typeface="Times New Roman"/>
              </a:rPr>
              <a:t>2002 RN109     1126 ± 49</a:t>
            </a:r>
          </a:p>
          <a:p>
            <a:r>
              <a:rPr lang="en-US" sz="1400" dirty="0">
                <a:solidFill>
                  <a:srgbClr val="FFFFFF"/>
                </a:solidFill>
                <a:latin typeface="Times New Roman"/>
                <a:cs typeface="Times New Roman"/>
              </a:rPr>
              <a:t>2013 AZ60 	     1062.00 ± 0.49</a:t>
            </a:r>
          </a:p>
          <a:p>
            <a:r>
              <a:rPr lang="en-US" sz="1400" dirty="0">
                <a:solidFill>
                  <a:srgbClr val="FFFFFF"/>
                </a:solidFill>
                <a:latin typeface="Times New Roman"/>
                <a:cs typeface="Times New Roman"/>
              </a:rPr>
              <a:t>2000 OO67 	     1000.3 ± 3.8</a:t>
            </a:r>
          </a:p>
        </p:txBody>
      </p:sp>
      <p:sp>
        <p:nvSpPr>
          <p:cNvPr id="6" name="Content Placeholder 2"/>
          <p:cNvSpPr txBox="1">
            <a:spLocks/>
          </p:cNvSpPr>
          <p:nvPr/>
        </p:nvSpPr>
        <p:spPr>
          <a:xfrm>
            <a:off x="381000" y="5334000"/>
            <a:ext cx="87630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latin typeface="Times New Roman"/>
                <a:cs typeface="Times New Roman"/>
              </a:rPr>
              <a:t>probably no distinct boundary to Oort cloud</a:t>
            </a:r>
          </a:p>
          <a:p>
            <a:r>
              <a:rPr lang="en-US" dirty="0">
                <a:solidFill>
                  <a:schemeClr val="bg1"/>
                </a:solidFill>
                <a:latin typeface="Times New Roman"/>
                <a:cs typeface="Times New Roman"/>
              </a:rPr>
              <a:t>source of Halley family comets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190500" y="1066800"/>
            <a:ext cx="71247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latin typeface="Times New Roman"/>
                <a:cs typeface="Times New Roman"/>
              </a:rPr>
              <a:t>TNOs with aphelia &gt; 1000 AU</a:t>
            </a:r>
          </a:p>
        </p:txBody>
      </p:sp>
      <p:pic>
        <p:nvPicPr>
          <p:cNvPr id="10" name="Picture 9" descr="Diagram&#10;&#10;Description automatically generated">
            <a:extLst>
              <a:ext uri="{FF2B5EF4-FFF2-40B4-BE49-F238E27FC236}">
                <a16:creationId xmlns:a16="http://schemas.microsoft.com/office/drawing/2014/main" id="{27DDA791-9173-2212-E0E2-9DE20D4B5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090473"/>
          </a:xfrm>
          <a:prstGeom prst="rect">
            <a:avLst/>
          </a:prstGeom>
        </p:spPr>
      </p:pic>
      <p:sp>
        <p:nvSpPr>
          <p:cNvPr id="12" name="TextBox 11">
            <a:extLst>
              <a:ext uri="{FF2B5EF4-FFF2-40B4-BE49-F238E27FC236}">
                <a16:creationId xmlns:a16="http://schemas.microsoft.com/office/drawing/2014/main" id="{16BF198C-35C5-ACE5-CEF6-D37125D61F92}"/>
              </a:ext>
            </a:extLst>
          </p:cNvPr>
          <p:cNvSpPr txBox="1"/>
          <p:nvPr/>
        </p:nvSpPr>
        <p:spPr>
          <a:xfrm>
            <a:off x="1600200" y="6096000"/>
            <a:ext cx="6096000" cy="36933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https://</a:t>
            </a:r>
            <a:r>
              <a:rPr lang="en-US" dirty="0" err="1">
                <a:solidFill>
                  <a:schemeClr val="bg1"/>
                </a:solidFill>
                <a:latin typeface="Times New Roman" panose="02020603050405020304" pitchFamily="18" charset="0"/>
                <a:cs typeface="Times New Roman" panose="02020603050405020304" pitchFamily="18" charset="0"/>
              </a:rPr>
              <a:t>commons.wikimedia.org</a:t>
            </a:r>
            <a:r>
              <a:rPr lang="en-US" dirty="0">
                <a:solidFill>
                  <a:schemeClr val="bg1"/>
                </a:solidFill>
                <a:latin typeface="Times New Roman" panose="02020603050405020304" pitchFamily="18" charset="0"/>
                <a:cs typeface="Times New Roman" panose="02020603050405020304" pitchFamily="18" charset="0"/>
              </a:rPr>
              <a:t>/w/</a:t>
            </a:r>
            <a:r>
              <a:rPr lang="en-US" dirty="0" err="1">
                <a:solidFill>
                  <a:schemeClr val="bg1"/>
                </a:solidFill>
                <a:latin typeface="Times New Roman" panose="02020603050405020304" pitchFamily="18" charset="0"/>
                <a:cs typeface="Times New Roman" panose="02020603050405020304" pitchFamily="18" charset="0"/>
              </a:rPr>
              <a:t>index.php?curid</a:t>
            </a:r>
            <a:r>
              <a:rPr lang="en-US" dirty="0">
                <a:solidFill>
                  <a:schemeClr val="bg1"/>
                </a:solidFill>
                <a:latin typeface="Times New Roman" panose="02020603050405020304" pitchFamily="18" charset="0"/>
                <a:cs typeface="Times New Roman" panose="02020603050405020304" pitchFamily="18" charset="0"/>
              </a:rPr>
              <a:t>=28366203</a:t>
            </a:r>
          </a:p>
        </p:txBody>
      </p:sp>
      <p:sp>
        <p:nvSpPr>
          <p:cNvPr id="13" name="Rectangle 12">
            <a:extLst>
              <a:ext uri="{FF2B5EF4-FFF2-40B4-BE49-F238E27FC236}">
                <a16:creationId xmlns:a16="http://schemas.microsoft.com/office/drawing/2014/main" id="{62F7D6B6-1809-8332-48B2-DA3E25A59EC3}"/>
              </a:ext>
            </a:extLst>
          </p:cNvPr>
          <p:cNvSpPr/>
          <p:nvPr/>
        </p:nvSpPr>
        <p:spPr>
          <a:xfrm>
            <a:off x="8458200" y="1721964"/>
            <a:ext cx="381000" cy="14784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11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yellow flowers&#10;&#10;Description automatically generated with medium confidence">
            <a:extLst>
              <a:ext uri="{FF2B5EF4-FFF2-40B4-BE49-F238E27FC236}">
                <a16:creationId xmlns:a16="http://schemas.microsoft.com/office/drawing/2014/main" id="{D6A094D0-163A-B123-9135-8F6C6CD5D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3578" y="857250"/>
            <a:ext cx="6858000" cy="5143500"/>
          </a:xfrm>
          <a:prstGeom prst="rect">
            <a:avLst/>
          </a:prstGeom>
        </p:spPr>
      </p:pic>
      <p:pic>
        <p:nvPicPr>
          <p:cNvPr id="4" name="Picture 3" descr="A picture containing outdoor&#10;&#10;Description automatically generated">
            <a:extLst>
              <a:ext uri="{FF2B5EF4-FFF2-40B4-BE49-F238E27FC236}">
                <a16:creationId xmlns:a16="http://schemas.microsoft.com/office/drawing/2014/main" id="{29BF737E-98E1-5108-918A-A9425F1EC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43250" y="857250"/>
            <a:ext cx="6858000" cy="5143500"/>
          </a:xfrm>
          <a:prstGeom prst="rect">
            <a:avLst/>
          </a:prstGeom>
        </p:spPr>
      </p:pic>
    </p:spTree>
    <p:extLst>
      <p:ext uri="{BB962C8B-B14F-4D97-AF65-F5344CB8AC3E}">
        <p14:creationId xmlns:p14="http://schemas.microsoft.com/office/powerpoint/2010/main" val="23031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86800" cy="1143000"/>
          </a:xfrm>
        </p:spPr>
        <p:txBody>
          <a:bodyPr>
            <a:normAutofit/>
          </a:bodyPr>
          <a:lstStyle/>
          <a:p>
            <a:r>
              <a:rPr lang="en-US" b="1" dirty="0">
                <a:solidFill>
                  <a:schemeClr val="bg1"/>
                </a:solidFill>
                <a:latin typeface="Times New Roman"/>
                <a:cs typeface="Times New Roman"/>
              </a:rPr>
              <a:t>Nice Model </a:t>
            </a:r>
            <a:r>
              <a:rPr lang="en-US" sz="2200" dirty="0" err="1">
                <a:solidFill>
                  <a:schemeClr val="bg1"/>
                </a:solidFill>
                <a:latin typeface="Times New Roman"/>
                <a:cs typeface="Times New Roman"/>
              </a:rPr>
              <a:t>Tsiganis</a:t>
            </a:r>
            <a:r>
              <a:rPr lang="en-US" sz="2200" dirty="0">
                <a:solidFill>
                  <a:schemeClr val="bg1"/>
                </a:solidFill>
                <a:latin typeface="Times New Roman"/>
                <a:cs typeface="Times New Roman"/>
              </a:rPr>
              <a:t> et al. (2005) and Gnomes et al. (2005)</a:t>
            </a:r>
            <a:endParaRPr lang="en-US" dirty="0">
              <a:solidFill>
                <a:schemeClr val="bg1"/>
              </a:solidFill>
              <a:latin typeface="Times New Roman"/>
              <a:cs typeface="Times New Roman"/>
            </a:endParaRPr>
          </a:p>
        </p:txBody>
      </p:sp>
      <p:sp>
        <p:nvSpPr>
          <p:cNvPr id="3" name="Content Placeholder 2"/>
          <p:cNvSpPr>
            <a:spLocks noGrp="1"/>
          </p:cNvSpPr>
          <p:nvPr>
            <p:ph idx="1"/>
          </p:nvPr>
        </p:nvSpPr>
        <p:spPr>
          <a:xfrm>
            <a:off x="0" y="3733800"/>
            <a:ext cx="9144000" cy="3048000"/>
          </a:xfrm>
        </p:spPr>
        <p:txBody>
          <a:bodyPr>
            <a:noAutofit/>
          </a:bodyPr>
          <a:lstStyle/>
          <a:p>
            <a:r>
              <a:rPr lang="en-US" sz="1800" dirty="0">
                <a:solidFill>
                  <a:schemeClr val="bg1"/>
                </a:solidFill>
                <a:latin typeface="Times New Roman"/>
                <a:cs typeface="Times New Roman"/>
              </a:rPr>
              <a:t>(left) before Jupiter/Saturn 2:1 resonance</a:t>
            </a:r>
          </a:p>
          <a:p>
            <a:r>
              <a:rPr lang="en-US" sz="1800" dirty="0">
                <a:solidFill>
                  <a:schemeClr val="bg1"/>
                </a:solidFill>
                <a:latin typeface="Times New Roman"/>
                <a:cs typeface="Times New Roman"/>
              </a:rPr>
              <a:t>(mid) scattering of </a:t>
            </a:r>
            <a:r>
              <a:rPr lang="en-US" sz="1800" dirty="0" err="1">
                <a:solidFill>
                  <a:schemeClr val="bg1"/>
                </a:solidFill>
                <a:latin typeface="Times New Roman"/>
                <a:cs typeface="Times New Roman"/>
              </a:rPr>
              <a:t>Kuiper</a:t>
            </a:r>
            <a:r>
              <a:rPr lang="en-US" sz="1800" dirty="0">
                <a:solidFill>
                  <a:schemeClr val="bg1"/>
                </a:solidFill>
                <a:latin typeface="Times New Roman"/>
                <a:cs typeface="Times New Roman"/>
              </a:rPr>
              <a:t> belt objects into </a:t>
            </a:r>
            <a:r>
              <a:rPr lang="en-US" sz="1800">
                <a:solidFill>
                  <a:schemeClr val="bg1"/>
                </a:solidFill>
                <a:latin typeface="Times New Roman"/>
                <a:cs typeface="Times New Roman"/>
              </a:rPr>
              <a:t>the Solar </a:t>
            </a:r>
            <a:r>
              <a:rPr lang="en-US" sz="1800" dirty="0">
                <a:solidFill>
                  <a:schemeClr val="bg1"/>
                </a:solidFill>
                <a:latin typeface="Times New Roman"/>
                <a:cs typeface="Times New Roman"/>
              </a:rPr>
              <a:t>S</a:t>
            </a:r>
            <a:r>
              <a:rPr lang="en-US" sz="1800">
                <a:solidFill>
                  <a:schemeClr val="bg1"/>
                </a:solidFill>
                <a:latin typeface="Times New Roman"/>
                <a:cs typeface="Times New Roman"/>
              </a:rPr>
              <a:t>ystem </a:t>
            </a:r>
            <a:r>
              <a:rPr lang="en-US" sz="1800" dirty="0">
                <a:solidFill>
                  <a:schemeClr val="bg1"/>
                </a:solidFill>
                <a:latin typeface="Times New Roman"/>
                <a:cs typeface="Times New Roman"/>
              </a:rPr>
              <a:t>after the orbital shift of Neptune</a:t>
            </a:r>
          </a:p>
          <a:p>
            <a:r>
              <a:rPr lang="en-US" sz="1800" dirty="0">
                <a:solidFill>
                  <a:schemeClr val="bg1"/>
                </a:solidFill>
                <a:latin typeface="Times New Roman"/>
                <a:cs typeface="Times New Roman"/>
              </a:rPr>
              <a:t>(right) after ejection of </a:t>
            </a:r>
            <a:r>
              <a:rPr lang="en-US" sz="1800" dirty="0" err="1">
                <a:solidFill>
                  <a:schemeClr val="bg1"/>
                </a:solidFill>
                <a:latin typeface="Times New Roman"/>
                <a:cs typeface="Times New Roman"/>
              </a:rPr>
              <a:t>Kuiper</a:t>
            </a:r>
            <a:r>
              <a:rPr lang="en-US" sz="1800" dirty="0">
                <a:solidFill>
                  <a:schemeClr val="bg1"/>
                </a:solidFill>
                <a:latin typeface="Times New Roman"/>
                <a:cs typeface="Times New Roman"/>
              </a:rPr>
              <a:t> Belt bodies by Jupiter</a:t>
            </a:r>
          </a:p>
          <a:p>
            <a:r>
              <a:rPr lang="en-US" sz="1800" dirty="0">
                <a:solidFill>
                  <a:schemeClr val="bg1"/>
                </a:solidFill>
                <a:latin typeface="Times New Roman"/>
                <a:cs typeface="Times New Roman"/>
              </a:rPr>
              <a:t>Neptune migration of ∼7 or 8 AU over 10 </a:t>
            </a:r>
            <a:r>
              <a:rPr lang="en-US" sz="1800" dirty="0" err="1">
                <a:solidFill>
                  <a:schemeClr val="bg1"/>
                </a:solidFill>
                <a:latin typeface="Times New Roman"/>
                <a:cs typeface="Times New Roman"/>
              </a:rPr>
              <a:t>Myr</a:t>
            </a:r>
            <a:r>
              <a:rPr lang="en-US" sz="1800" dirty="0">
                <a:solidFill>
                  <a:schemeClr val="bg1"/>
                </a:solidFill>
                <a:latin typeface="Times New Roman"/>
                <a:cs typeface="Times New Roman"/>
              </a:rPr>
              <a:t> could account for the resonant populations</a:t>
            </a:r>
          </a:p>
          <a:p>
            <a:r>
              <a:rPr lang="en-US" sz="1800" dirty="0">
                <a:solidFill>
                  <a:schemeClr val="bg1"/>
                </a:solidFill>
                <a:latin typeface="Times New Roman"/>
                <a:cs typeface="Times New Roman"/>
              </a:rPr>
              <a:t>scattered disk explained by long term </a:t>
            </a:r>
            <a:r>
              <a:rPr lang="en-US" sz="1800" dirty="0" err="1">
                <a:solidFill>
                  <a:schemeClr val="bg1"/>
                </a:solidFill>
                <a:latin typeface="Times New Roman"/>
                <a:cs typeface="Times New Roman"/>
              </a:rPr>
              <a:t>perihelic</a:t>
            </a:r>
            <a:r>
              <a:rPr lang="en-US" sz="1800" dirty="0">
                <a:solidFill>
                  <a:schemeClr val="bg1"/>
                </a:solidFill>
                <a:latin typeface="Times New Roman"/>
                <a:cs typeface="Times New Roman"/>
              </a:rPr>
              <a:t> interactions with Neptune</a:t>
            </a:r>
          </a:p>
          <a:p>
            <a:r>
              <a:rPr lang="en-US" sz="1800" dirty="0">
                <a:solidFill>
                  <a:schemeClr val="bg1"/>
                </a:solidFill>
                <a:latin typeface="Times New Roman"/>
                <a:cs typeface="Times New Roman"/>
              </a:rPr>
              <a:t>accounts for late heavy bombardment period at 3.8-3.9 </a:t>
            </a:r>
            <a:r>
              <a:rPr lang="en-US" sz="1800" dirty="0" err="1">
                <a:solidFill>
                  <a:schemeClr val="bg1"/>
                </a:solidFill>
                <a:latin typeface="Times New Roman"/>
                <a:cs typeface="Times New Roman"/>
              </a:rPr>
              <a:t>Gyr</a:t>
            </a:r>
            <a:endParaRPr lang="en-US" sz="1800" dirty="0">
              <a:solidFill>
                <a:schemeClr val="bg1"/>
              </a:solidFill>
              <a:latin typeface="Times New Roman"/>
              <a:cs typeface="Times New Roman"/>
            </a:endParaRPr>
          </a:p>
          <a:p>
            <a:r>
              <a:rPr lang="en-US" sz="1800" dirty="0">
                <a:solidFill>
                  <a:schemeClr val="bg1"/>
                </a:solidFill>
                <a:latin typeface="Times New Roman"/>
                <a:cs typeface="Times New Roman"/>
              </a:rPr>
              <a:t>explains Hot but not Cold classical KB</a:t>
            </a:r>
          </a:p>
          <a:p>
            <a:r>
              <a:rPr lang="en-US" sz="1800" dirty="0">
                <a:solidFill>
                  <a:schemeClr val="bg1"/>
                </a:solidFill>
                <a:latin typeface="Times New Roman"/>
                <a:cs typeface="Times New Roman"/>
              </a:rPr>
              <a:t>alternative is scattering and chaotic capture by an eccentric Neptune (</a:t>
            </a:r>
            <a:r>
              <a:rPr lang="fr-FR" sz="1800" dirty="0" err="1">
                <a:solidFill>
                  <a:schemeClr val="bg1"/>
                </a:solidFill>
                <a:latin typeface="Times New Roman"/>
                <a:cs typeface="Times New Roman"/>
              </a:rPr>
              <a:t>Levison</a:t>
            </a:r>
            <a:r>
              <a:rPr lang="fr-FR" sz="1800" dirty="0">
                <a:solidFill>
                  <a:schemeClr val="bg1"/>
                </a:solidFill>
                <a:latin typeface="Times New Roman"/>
                <a:cs typeface="Times New Roman"/>
              </a:rPr>
              <a:t> et al. 2008)</a:t>
            </a:r>
            <a:endParaRPr lang="en-US" sz="1800" dirty="0">
              <a:solidFill>
                <a:schemeClr val="bg1"/>
              </a:solidFill>
              <a:latin typeface="Times New Roman"/>
              <a:cs typeface="Times New Roman"/>
            </a:endParaRPr>
          </a:p>
        </p:txBody>
      </p:sp>
      <p:pic>
        <p:nvPicPr>
          <p:cNvPr id="3074" name="Picture 2" descr="http://upload.wikimedia.org/wikipedia/commons/0/0f/Lhborbits.png"/>
          <p:cNvPicPr>
            <a:picLocks noChangeAspect="1" noChangeArrowheads="1"/>
          </p:cNvPicPr>
          <p:nvPr/>
        </p:nvPicPr>
        <p:blipFill>
          <a:blip r:embed="rId2" cstate="print"/>
          <a:srcRect/>
          <a:stretch>
            <a:fillRect/>
          </a:stretch>
        </p:blipFill>
        <p:spPr bwMode="auto">
          <a:xfrm>
            <a:off x="-76200" y="609600"/>
            <a:ext cx="9296400" cy="31033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Times New Roman" charset="0"/>
                <a:ea typeface="ＭＳ Ｐゴシック" charset="0"/>
                <a:cs typeface="ＭＳ Ｐゴシック" charset="0"/>
              </a:defRPr>
            </a:lvl1pPr>
            <a:lvl2pPr marL="742950" indent="-285750" eaLnBrk="0" hangingPunct="0">
              <a:defRPr sz="2400" i="1">
                <a:solidFill>
                  <a:schemeClr val="tx1"/>
                </a:solidFill>
                <a:latin typeface="Times New Roman" charset="0"/>
                <a:ea typeface="ＭＳ Ｐゴシック" charset="0"/>
              </a:defRPr>
            </a:lvl2pPr>
            <a:lvl3pPr marL="1143000" indent="-228600" eaLnBrk="0" hangingPunct="0">
              <a:defRPr sz="2400" i="1">
                <a:solidFill>
                  <a:schemeClr val="tx1"/>
                </a:solidFill>
                <a:latin typeface="Times New Roman" charset="0"/>
                <a:ea typeface="ＭＳ Ｐゴシック" charset="0"/>
              </a:defRPr>
            </a:lvl3pPr>
            <a:lvl4pPr marL="1600200" indent="-228600" eaLnBrk="0" hangingPunct="0">
              <a:defRPr sz="2400" i="1">
                <a:solidFill>
                  <a:schemeClr val="tx1"/>
                </a:solidFill>
                <a:latin typeface="Times New Roman" charset="0"/>
                <a:ea typeface="ＭＳ Ｐゴシック" charset="0"/>
              </a:defRPr>
            </a:lvl4pPr>
            <a:lvl5pPr marL="2057400" indent="-228600" eaLnBrk="0" hangingPunct="0">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0"/>
              </a:defRPr>
            </a:lvl9pPr>
          </a:lstStyle>
          <a:p>
            <a:pPr algn="ctr" eaLnBrk="1" hangingPunct="1">
              <a:defRPr/>
            </a:pPr>
            <a:r>
              <a:rPr lang="en-US" sz="6000" b="1" kern="0" dirty="0">
                <a:solidFill>
                  <a:srgbClr val="000000"/>
                </a:solidFill>
              </a:rPr>
              <a:t>…………………………</a:t>
            </a:r>
          </a:p>
          <a:p>
            <a:pPr algn="ctr" eaLnBrk="1" hangingPunct="1">
              <a:defRPr/>
            </a:pPr>
            <a:endParaRPr lang="en-US" sz="4000" b="1" kern="0" dirty="0">
              <a:solidFill>
                <a:srgbClr val="FF0000"/>
              </a:solidFill>
            </a:endParaRPr>
          </a:p>
        </p:txBody>
      </p:sp>
    </p:spTree>
    <p:extLst>
      <p:ext uri="{BB962C8B-B14F-4D97-AF65-F5344CB8AC3E}">
        <p14:creationId xmlns:p14="http://schemas.microsoft.com/office/powerpoint/2010/main" val="12314970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609600" y="0"/>
            <a:ext cx="8001000" cy="990600"/>
          </a:xfrm>
        </p:spPr>
        <p:txBody>
          <a:bodyPr/>
          <a:lstStyle/>
          <a:p>
            <a:pPr eaLnBrk="1" hangingPunct="1"/>
            <a:r>
              <a:rPr lang="en-US" b="1" dirty="0">
                <a:latin typeface="Times New Roman" charset="0"/>
                <a:ea typeface="ＭＳ Ｐゴシック" charset="0"/>
                <a:cs typeface="ＭＳ Ｐゴシック" charset="0"/>
              </a:rPr>
              <a:t>Solar System Explorers</a:t>
            </a:r>
          </a:p>
        </p:txBody>
      </p:sp>
      <p:sp>
        <p:nvSpPr>
          <p:cNvPr id="72706" name="Text Box 3"/>
          <p:cNvSpPr txBox="1">
            <a:spLocks noChangeArrowheads="1"/>
          </p:cNvSpPr>
          <p:nvPr/>
        </p:nvSpPr>
        <p:spPr bwMode="auto">
          <a:xfrm>
            <a:off x="152400" y="841711"/>
            <a:ext cx="8839200" cy="5940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fontAlgn="base" hangingPunct="1">
              <a:spcBef>
                <a:spcPct val="0"/>
              </a:spcBef>
              <a:spcAft>
                <a:spcPct val="0"/>
              </a:spcAft>
            </a:pPr>
            <a:r>
              <a:rPr lang="en-US" baseline="0" dirty="0">
                <a:solidFill>
                  <a:srgbClr val="000000"/>
                </a:solidFill>
              </a:rPr>
              <a:t>Name a Jupiter Trojan, Centaur, or TNO with </a:t>
            </a:r>
            <a:r>
              <a:rPr lang="en-US" baseline="0" dirty="0" err="1">
                <a:solidFill>
                  <a:srgbClr val="000000"/>
                </a:solidFill>
              </a:rPr>
              <a:t>semimajor</a:t>
            </a:r>
            <a:r>
              <a:rPr lang="en-US" baseline="0" dirty="0">
                <a:solidFill>
                  <a:srgbClr val="000000"/>
                </a:solidFill>
              </a:rPr>
              <a:t> axis of at least 5 AU</a:t>
            </a:r>
          </a:p>
          <a:p>
            <a:pPr eaLnBrk="1" fontAlgn="base" hangingPunct="1">
              <a:spcBef>
                <a:spcPct val="0"/>
              </a:spcBef>
              <a:spcAft>
                <a:spcPct val="0"/>
              </a:spcAft>
            </a:pPr>
            <a:r>
              <a:rPr lang="en-US" altLang="ja-JP" baseline="0" dirty="0">
                <a:solidFill>
                  <a:srgbClr val="000000"/>
                </a:solidFill>
              </a:rPr>
              <a:t>and describe three of its physical characteristics, e.g., </a:t>
            </a:r>
            <a:r>
              <a:rPr lang="en-US" altLang="ja-JP" i="1" baseline="0" dirty="0">
                <a:solidFill>
                  <a:srgbClr val="000000"/>
                </a:solidFill>
              </a:rPr>
              <a:t>Pluto has density 1.86 g/cm</a:t>
            </a:r>
            <a:r>
              <a:rPr lang="en-US" altLang="ja-JP" i="1" baseline="30000" dirty="0">
                <a:solidFill>
                  <a:srgbClr val="000000"/>
                </a:solidFill>
              </a:rPr>
              <a:t>3</a:t>
            </a:r>
            <a:r>
              <a:rPr lang="en-US" altLang="ja-JP" i="1" baseline="0" dirty="0">
                <a:solidFill>
                  <a:srgbClr val="000000"/>
                </a:solidFill>
              </a:rPr>
              <a:t> and is </a:t>
            </a:r>
            <a:r>
              <a:rPr lang="en-US" altLang="ja-JP" i="1" baseline="0">
                <a:solidFill>
                  <a:srgbClr val="000000"/>
                </a:solidFill>
              </a:rPr>
              <a:t>roughly 60/40</a:t>
            </a:r>
            <a:r>
              <a:rPr lang="en-US" altLang="ja-JP" i="1" baseline="0" dirty="0">
                <a:solidFill>
                  <a:srgbClr val="000000"/>
                </a:solidFill>
              </a:rPr>
              <a:t>% rock/ice by mass, where the ice is primarily N</a:t>
            </a:r>
            <a:r>
              <a:rPr lang="en-US" altLang="ja-JP" i="1" dirty="0">
                <a:solidFill>
                  <a:srgbClr val="000000"/>
                </a:solidFill>
              </a:rPr>
              <a:t>2</a:t>
            </a:r>
            <a:r>
              <a:rPr lang="en-US" altLang="ja-JP" baseline="0" dirty="0">
                <a:solidFill>
                  <a:srgbClr val="000000"/>
                </a:solidFill>
              </a:rPr>
              <a:t>.</a:t>
            </a:r>
            <a:endParaRPr lang="en-US" altLang="ja-JP" sz="1600" baseline="0" dirty="0">
              <a:solidFill>
                <a:srgbClr val="000000"/>
              </a:solidFill>
            </a:endParaRPr>
          </a:p>
          <a:p>
            <a:pPr eaLnBrk="1" fontAlgn="base" hangingPunct="1">
              <a:spcBef>
                <a:spcPct val="0"/>
              </a:spcBef>
              <a:spcAft>
                <a:spcPct val="0"/>
              </a:spcAft>
            </a:pPr>
            <a:r>
              <a:rPr lang="en-US" sz="1600" baseline="0" dirty="0">
                <a:solidFill>
                  <a:srgbClr val="000000"/>
                </a:solidFill>
              </a:rPr>
              <a:t>1. </a:t>
            </a:r>
          </a:p>
          <a:p>
            <a:pPr eaLnBrk="1" fontAlgn="base" hangingPunct="1">
              <a:spcBef>
                <a:spcPct val="0"/>
              </a:spcBef>
              <a:spcAft>
                <a:spcPct val="0"/>
              </a:spcAft>
            </a:pPr>
            <a:r>
              <a:rPr lang="en-US" sz="1600" baseline="0" dirty="0">
                <a:solidFill>
                  <a:srgbClr val="000000"/>
                </a:solidFill>
              </a:rPr>
              <a:t>2. </a:t>
            </a:r>
          </a:p>
          <a:p>
            <a:pPr eaLnBrk="1" fontAlgn="base" hangingPunct="1">
              <a:spcBef>
                <a:spcPct val="0"/>
              </a:spcBef>
              <a:spcAft>
                <a:spcPct val="0"/>
              </a:spcAft>
            </a:pPr>
            <a:r>
              <a:rPr lang="en-US" sz="1600" baseline="0" dirty="0">
                <a:solidFill>
                  <a:srgbClr val="000000"/>
                </a:solidFill>
              </a:rPr>
              <a:t>3. </a:t>
            </a:r>
          </a:p>
          <a:p>
            <a:pPr eaLnBrk="1" fontAlgn="base" hangingPunct="1">
              <a:spcBef>
                <a:spcPct val="0"/>
              </a:spcBef>
              <a:spcAft>
                <a:spcPct val="0"/>
              </a:spcAft>
            </a:pPr>
            <a:r>
              <a:rPr lang="en-US" sz="1600" baseline="0" dirty="0">
                <a:solidFill>
                  <a:srgbClr val="000000"/>
                </a:solidFill>
              </a:rPr>
              <a:t>4. </a:t>
            </a:r>
          </a:p>
          <a:p>
            <a:pPr eaLnBrk="1" fontAlgn="base" hangingPunct="1">
              <a:spcBef>
                <a:spcPct val="0"/>
              </a:spcBef>
              <a:spcAft>
                <a:spcPct val="0"/>
              </a:spcAft>
            </a:pPr>
            <a:r>
              <a:rPr lang="en-US" sz="1600" baseline="0" dirty="0">
                <a:solidFill>
                  <a:srgbClr val="000000"/>
                </a:solidFill>
              </a:rPr>
              <a:t>5. </a:t>
            </a:r>
          </a:p>
          <a:p>
            <a:pPr eaLnBrk="1" fontAlgn="base" hangingPunct="1">
              <a:spcBef>
                <a:spcPct val="0"/>
              </a:spcBef>
              <a:spcAft>
                <a:spcPct val="0"/>
              </a:spcAft>
            </a:pPr>
            <a:r>
              <a:rPr lang="en-US" sz="1600" baseline="0" dirty="0">
                <a:solidFill>
                  <a:srgbClr val="000000"/>
                </a:solidFill>
              </a:rPr>
              <a:t>6. </a:t>
            </a:r>
          </a:p>
          <a:p>
            <a:pPr eaLnBrk="1" fontAlgn="base" hangingPunct="1">
              <a:spcBef>
                <a:spcPct val="0"/>
              </a:spcBef>
              <a:spcAft>
                <a:spcPct val="0"/>
              </a:spcAft>
            </a:pPr>
            <a:r>
              <a:rPr lang="en-US" sz="1600" baseline="0" dirty="0">
                <a:solidFill>
                  <a:srgbClr val="000000"/>
                </a:solidFill>
              </a:rPr>
              <a:t>7. </a:t>
            </a:r>
          </a:p>
          <a:p>
            <a:pPr eaLnBrk="1" fontAlgn="base" hangingPunct="1">
              <a:spcBef>
                <a:spcPct val="0"/>
              </a:spcBef>
              <a:spcAft>
                <a:spcPct val="0"/>
              </a:spcAft>
            </a:pPr>
            <a:r>
              <a:rPr lang="en-US" sz="1600" baseline="0" dirty="0">
                <a:solidFill>
                  <a:srgbClr val="000000"/>
                </a:solidFill>
              </a:rPr>
              <a:t>8. </a:t>
            </a:r>
          </a:p>
          <a:p>
            <a:pPr eaLnBrk="1" fontAlgn="base" hangingPunct="1">
              <a:spcBef>
                <a:spcPct val="0"/>
              </a:spcBef>
              <a:spcAft>
                <a:spcPct val="0"/>
              </a:spcAft>
            </a:pPr>
            <a:r>
              <a:rPr lang="en-US" sz="1600" baseline="0" dirty="0">
                <a:solidFill>
                  <a:srgbClr val="000000"/>
                </a:solidFill>
              </a:rPr>
              <a:t>9. </a:t>
            </a:r>
          </a:p>
          <a:p>
            <a:pPr eaLnBrk="1" fontAlgn="base" hangingPunct="1">
              <a:spcBef>
                <a:spcPct val="0"/>
              </a:spcBef>
              <a:spcAft>
                <a:spcPct val="0"/>
              </a:spcAft>
            </a:pPr>
            <a:r>
              <a:rPr lang="en-US" sz="1600" baseline="0" dirty="0">
                <a:solidFill>
                  <a:srgbClr val="000000"/>
                </a:solidFill>
              </a:rPr>
              <a:t>10. </a:t>
            </a:r>
          </a:p>
          <a:p>
            <a:pPr eaLnBrk="1" fontAlgn="base" hangingPunct="1">
              <a:spcBef>
                <a:spcPct val="0"/>
              </a:spcBef>
              <a:spcAft>
                <a:spcPct val="0"/>
              </a:spcAft>
            </a:pPr>
            <a:r>
              <a:rPr lang="en-US" sz="1600" baseline="0" dirty="0">
                <a:solidFill>
                  <a:srgbClr val="000000"/>
                </a:solidFill>
              </a:rPr>
              <a:t>11. </a:t>
            </a:r>
          </a:p>
          <a:p>
            <a:pPr eaLnBrk="1" fontAlgn="base" hangingPunct="1">
              <a:spcBef>
                <a:spcPct val="0"/>
              </a:spcBef>
              <a:spcAft>
                <a:spcPct val="0"/>
              </a:spcAft>
            </a:pPr>
            <a:r>
              <a:rPr lang="en-US" sz="1600" baseline="0" dirty="0">
                <a:solidFill>
                  <a:srgbClr val="000000"/>
                </a:solidFill>
              </a:rPr>
              <a:t>12. </a:t>
            </a:r>
          </a:p>
          <a:p>
            <a:pPr eaLnBrk="1" fontAlgn="base" hangingPunct="1">
              <a:spcBef>
                <a:spcPct val="0"/>
              </a:spcBef>
              <a:spcAft>
                <a:spcPct val="0"/>
              </a:spcAft>
            </a:pPr>
            <a:r>
              <a:rPr lang="en-US" sz="1600" baseline="0" dirty="0">
                <a:solidFill>
                  <a:srgbClr val="000000"/>
                </a:solidFill>
              </a:rPr>
              <a:t>13. </a:t>
            </a:r>
          </a:p>
          <a:p>
            <a:pPr eaLnBrk="1" fontAlgn="base" hangingPunct="1">
              <a:spcBef>
                <a:spcPct val="0"/>
              </a:spcBef>
              <a:spcAft>
                <a:spcPct val="0"/>
              </a:spcAft>
            </a:pPr>
            <a:r>
              <a:rPr lang="en-US" sz="1600" baseline="0" dirty="0">
                <a:solidFill>
                  <a:srgbClr val="000000"/>
                </a:solidFill>
              </a:rPr>
              <a:t>14. </a:t>
            </a:r>
          </a:p>
          <a:p>
            <a:pPr eaLnBrk="1" fontAlgn="base" hangingPunct="1">
              <a:spcBef>
                <a:spcPct val="0"/>
              </a:spcBef>
              <a:spcAft>
                <a:spcPct val="0"/>
              </a:spcAft>
            </a:pPr>
            <a:r>
              <a:rPr lang="en-US" sz="1600" baseline="0" dirty="0">
                <a:solidFill>
                  <a:srgbClr val="000000"/>
                </a:solidFill>
              </a:rPr>
              <a:t>15. </a:t>
            </a:r>
          </a:p>
          <a:p>
            <a:pPr eaLnBrk="1" fontAlgn="base" hangingPunct="1">
              <a:spcBef>
                <a:spcPct val="0"/>
              </a:spcBef>
              <a:spcAft>
                <a:spcPct val="0"/>
              </a:spcAft>
            </a:pPr>
            <a:r>
              <a:rPr lang="en-US" sz="1600" baseline="0" dirty="0">
                <a:solidFill>
                  <a:srgbClr val="000000"/>
                </a:solidFill>
              </a:rPr>
              <a:t>16. </a:t>
            </a:r>
          </a:p>
          <a:p>
            <a:pPr eaLnBrk="1" fontAlgn="base" hangingPunct="1">
              <a:spcBef>
                <a:spcPct val="0"/>
              </a:spcBef>
              <a:spcAft>
                <a:spcPct val="0"/>
              </a:spcAft>
            </a:pPr>
            <a:r>
              <a:rPr lang="en-US" sz="1600" baseline="0" dirty="0">
                <a:solidFill>
                  <a:srgbClr val="000000"/>
                </a:solidFill>
              </a:rPr>
              <a:t>17. </a:t>
            </a:r>
          </a:p>
          <a:p>
            <a:pPr eaLnBrk="1" fontAlgn="base" hangingPunct="1">
              <a:spcBef>
                <a:spcPct val="0"/>
              </a:spcBef>
              <a:spcAft>
                <a:spcPct val="0"/>
              </a:spcAft>
            </a:pPr>
            <a:r>
              <a:rPr lang="en-US" sz="1600" baseline="0" dirty="0">
                <a:solidFill>
                  <a:srgbClr val="000000"/>
                </a:solidFill>
              </a:rPr>
              <a:t>18. </a:t>
            </a:r>
          </a:p>
          <a:p>
            <a:pPr eaLnBrk="1" fontAlgn="base" hangingPunct="1">
              <a:spcBef>
                <a:spcPct val="0"/>
              </a:spcBef>
              <a:spcAft>
                <a:spcPct val="0"/>
              </a:spcAft>
            </a:pPr>
            <a:r>
              <a:rPr lang="en-US" sz="1600" baseline="0" dirty="0">
                <a:solidFill>
                  <a:srgbClr val="000000"/>
                </a:solidFill>
              </a:rPr>
              <a:t>19. </a:t>
            </a:r>
          </a:p>
          <a:p>
            <a:pPr eaLnBrk="1" fontAlgn="base" hangingPunct="1">
              <a:spcBef>
                <a:spcPct val="0"/>
              </a:spcBef>
              <a:spcAft>
                <a:spcPct val="0"/>
              </a:spcAft>
            </a:pPr>
            <a:r>
              <a:rPr lang="en-US" sz="1600" baseline="0" dirty="0">
                <a:solidFill>
                  <a:srgbClr val="000000"/>
                </a:solidFill>
              </a:rPr>
              <a:t>20. </a:t>
            </a:r>
          </a:p>
        </p:txBody>
      </p:sp>
    </p:spTree>
    <p:extLst>
      <p:ext uri="{BB962C8B-B14F-4D97-AF65-F5344CB8AC3E}">
        <p14:creationId xmlns:p14="http://schemas.microsoft.com/office/powerpoint/2010/main" val="985215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ttp://www.johnstonsarchive.net/astro/tnoscompare.jpg"/>
          <p:cNvPicPr>
            <a:picLocks noChangeAspect="1" noChangeArrowheads="1"/>
          </p:cNvPicPr>
          <p:nvPr/>
        </p:nvPicPr>
        <p:blipFill>
          <a:blip r:embed="rId2" cstate="print"/>
          <a:srcRect/>
          <a:stretch>
            <a:fillRect/>
          </a:stretch>
        </p:blipFill>
        <p:spPr bwMode="auto">
          <a:xfrm>
            <a:off x="1447800" y="-228600"/>
            <a:ext cx="6230471" cy="7061200"/>
          </a:xfrm>
          <a:prstGeom prst="rect">
            <a:avLst/>
          </a:prstGeom>
          <a:noFill/>
        </p:spPr>
      </p:pic>
      <p:sp>
        <p:nvSpPr>
          <p:cNvPr id="5" name="Content Placeholder 2"/>
          <p:cNvSpPr txBox="1">
            <a:spLocks/>
          </p:cNvSpPr>
          <p:nvPr/>
        </p:nvSpPr>
        <p:spPr>
          <a:xfrm>
            <a:off x="6096000" y="6248400"/>
            <a:ext cx="2856386"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Font typeface="Arial" pitchFamily="34" charset="0"/>
              <a:buNone/>
            </a:pPr>
            <a:r>
              <a:rPr lang="en-US" sz="2400" dirty="0" err="1">
                <a:latin typeface="Times New Roman"/>
                <a:cs typeface="Times New Roman"/>
              </a:rPr>
              <a:t>johnstonsarchive.net</a:t>
            </a:r>
            <a:endParaRPr lang="en-US" sz="2400" dirty="0">
              <a:latin typeface="Times New Roman"/>
              <a:cs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3" cstate="print"/>
          <a:srcRect l="7810" r="10696"/>
          <a:stretch>
            <a:fillRect/>
          </a:stretch>
        </p:blipFill>
        <p:spPr bwMode="auto">
          <a:xfrm>
            <a:off x="-476188" y="68580"/>
            <a:ext cx="10096376" cy="6583680"/>
          </a:xfrm>
          <a:prstGeom prst="rect">
            <a:avLst/>
          </a:prstGeom>
          <a:noFill/>
        </p:spPr>
      </p:pic>
      <p:sp>
        <p:nvSpPr>
          <p:cNvPr id="5" name="Rectangle 4"/>
          <p:cNvSpPr/>
          <p:nvPr/>
        </p:nvSpPr>
        <p:spPr>
          <a:xfrm>
            <a:off x="5989320" y="5334000"/>
            <a:ext cx="3154680" cy="1545038"/>
          </a:xfrm>
          <a:prstGeom prst="rect">
            <a:avLst/>
          </a:prstGeom>
        </p:spPr>
        <p:txBody>
          <a:bodyPr wrap="square" lIns="82296" tIns="41148" rIns="82296" bIns="41148">
            <a:spAutoFit/>
          </a:bodyPr>
          <a:lstStyle/>
          <a:p>
            <a:pPr>
              <a:lnSpc>
                <a:spcPct val="95000"/>
              </a:lnSpc>
            </a:pPr>
            <a:r>
              <a:rPr lang="en-US" sz="1600" dirty="0">
                <a:solidFill>
                  <a:srgbClr val="FF0000"/>
                </a:solidFill>
                <a:latin typeface="Arial" pitchFamily="34" charset="0"/>
              </a:rPr>
              <a:t>red: </a:t>
            </a:r>
            <a:r>
              <a:rPr lang="en-US" sz="1600" dirty="0" err="1">
                <a:solidFill>
                  <a:srgbClr val="FF0000"/>
                </a:solidFill>
                <a:latin typeface="Arial" pitchFamily="34" charset="0"/>
              </a:rPr>
              <a:t>trojans</a:t>
            </a:r>
            <a:r>
              <a:rPr lang="en-US" sz="1600" dirty="0">
                <a:solidFill>
                  <a:srgbClr val="FF0000"/>
                </a:solidFill>
                <a:latin typeface="Arial" pitchFamily="34" charset="0"/>
              </a:rPr>
              <a:t> 4,079 </a:t>
            </a:r>
            <a:endParaRPr lang="en-US" sz="1600" dirty="0">
              <a:solidFill>
                <a:srgbClr val="FF0000"/>
              </a:solidFill>
            </a:endParaRPr>
          </a:p>
          <a:p>
            <a:pPr>
              <a:lnSpc>
                <a:spcPct val="95000"/>
              </a:lnSpc>
            </a:pPr>
            <a:r>
              <a:rPr lang="en-US" sz="1600" dirty="0">
                <a:solidFill>
                  <a:srgbClr val="FFFF00"/>
                </a:solidFill>
                <a:latin typeface="Arial" pitchFamily="34" charset="0"/>
              </a:rPr>
              <a:t>yellow: centaurs 184</a:t>
            </a:r>
            <a:endParaRPr lang="en-US" sz="1600" dirty="0">
              <a:solidFill>
                <a:srgbClr val="FFFF00"/>
              </a:solidFill>
            </a:endParaRPr>
          </a:p>
          <a:p>
            <a:pPr>
              <a:lnSpc>
                <a:spcPct val="95000"/>
              </a:lnSpc>
            </a:pPr>
            <a:r>
              <a:rPr lang="en-US" sz="1600" dirty="0">
                <a:solidFill>
                  <a:schemeClr val="bg1"/>
                </a:solidFill>
                <a:latin typeface="Arial" pitchFamily="34" charset="0"/>
              </a:rPr>
              <a:t>white: </a:t>
            </a:r>
            <a:r>
              <a:rPr lang="en-US" sz="1600" dirty="0" err="1">
                <a:solidFill>
                  <a:schemeClr val="bg1"/>
                </a:solidFill>
                <a:latin typeface="Arial" pitchFamily="34" charset="0"/>
              </a:rPr>
              <a:t>plutinos</a:t>
            </a:r>
            <a:r>
              <a:rPr lang="en-US" sz="1600" dirty="0">
                <a:solidFill>
                  <a:schemeClr val="bg1"/>
                </a:solidFill>
                <a:latin typeface="Arial" pitchFamily="34" charset="0"/>
              </a:rPr>
              <a:t> 220</a:t>
            </a:r>
            <a:endParaRPr lang="en-US" sz="1600" dirty="0">
              <a:solidFill>
                <a:schemeClr val="bg1"/>
              </a:solidFill>
            </a:endParaRPr>
          </a:p>
          <a:p>
            <a:pPr>
              <a:lnSpc>
                <a:spcPct val="95000"/>
              </a:lnSpc>
            </a:pPr>
            <a:r>
              <a:rPr lang="en-US" sz="1600" dirty="0">
                <a:solidFill>
                  <a:srgbClr val="00B0F0"/>
                </a:solidFill>
                <a:latin typeface="Arial" pitchFamily="34" charset="0"/>
              </a:rPr>
              <a:t>cyan: other resonant TNOs 24</a:t>
            </a:r>
            <a:endParaRPr lang="en-US" sz="1600" dirty="0">
              <a:solidFill>
                <a:srgbClr val="00B0F0"/>
              </a:solidFill>
            </a:endParaRPr>
          </a:p>
          <a:p>
            <a:pPr>
              <a:lnSpc>
                <a:spcPct val="95000"/>
              </a:lnSpc>
            </a:pPr>
            <a:r>
              <a:rPr lang="en-US" sz="1600" dirty="0">
                <a:solidFill>
                  <a:srgbClr val="00B050"/>
                </a:solidFill>
                <a:latin typeface="Arial" pitchFamily="34" charset="0"/>
              </a:rPr>
              <a:t>green: </a:t>
            </a:r>
            <a:r>
              <a:rPr lang="en-US" sz="1600" dirty="0" err="1">
                <a:solidFill>
                  <a:srgbClr val="00B050"/>
                </a:solidFill>
                <a:latin typeface="Arial" pitchFamily="34" charset="0"/>
              </a:rPr>
              <a:t>cubewano</a:t>
            </a:r>
            <a:r>
              <a:rPr lang="en-US" sz="1600" dirty="0">
                <a:solidFill>
                  <a:srgbClr val="00B050"/>
                </a:solidFill>
                <a:latin typeface="Arial" pitchFamily="34" charset="0"/>
              </a:rPr>
              <a:t> 824</a:t>
            </a:r>
            <a:endParaRPr lang="en-US" sz="1600" dirty="0">
              <a:solidFill>
                <a:srgbClr val="00B050"/>
              </a:solidFill>
            </a:endParaRPr>
          </a:p>
          <a:p>
            <a:pPr>
              <a:lnSpc>
                <a:spcPct val="95000"/>
              </a:lnSpc>
            </a:pPr>
            <a:r>
              <a:rPr lang="en-US" sz="1600" dirty="0">
                <a:solidFill>
                  <a:srgbClr val="FF0066"/>
                </a:solidFill>
                <a:latin typeface="Arial" pitchFamily="34" charset="0"/>
              </a:rPr>
              <a:t>magenta: SDOs 139</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225" y="152400"/>
            <a:ext cx="9098281" cy="3584723"/>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5720" y="3505200"/>
            <a:ext cx="9029700" cy="347643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srcRect l="9000" r="8782"/>
          <a:stretch>
            <a:fillRect/>
          </a:stretch>
        </p:blipFill>
        <p:spPr bwMode="auto">
          <a:xfrm>
            <a:off x="0" y="304800"/>
            <a:ext cx="9740496" cy="6400800"/>
          </a:xfrm>
          <a:prstGeom prst="rect">
            <a:avLst/>
          </a:prstGeom>
          <a:noFill/>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dropbox\My Dropbox\Emboss\ahist.jpg"/>
          <p:cNvPicPr>
            <a:picLocks noChangeAspect="1" noChangeArrowheads="1"/>
          </p:cNvPicPr>
          <p:nvPr/>
        </p:nvPicPr>
        <p:blipFill>
          <a:blip r:embed="rId3" cstate="print"/>
          <a:srcRect/>
          <a:stretch>
            <a:fillRect/>
          </a:stretch>
        </p:blipFill>
        <p:spPr bwMode="auto">
          <a:xfrm>
            <a:off x="-1" y="416052"/>
            <a:ext cx="9144001" cy="5961889"/>
          </a:xfrm>
          <a:prstGeom prst="rect">
            <a:avLst/>
          </a:prstGeom>
          <a:noFill/>
        </p:spPr>
      </p:pic>
      <p:sp>
        <p:nvSpPr>
          <p:cNvPr id="3" name="TextBox 2"/>
          <p:cNvSpPr txBox="1"/>
          <p:nvPr/>
        </p:nvSpPr>
        <p:spPr>
          <a:xfrm>
            <a:off x="1211580" y="270302"/>
            <a:ext cx="891540" cy="360099"/>
          </a:xfrm>
          <a:prstGeom prst="rect">
            <a:avLst/>
          </a:prstGeom>
          <a:noFill/>
        </p:spPr>
        <p:txBody>
          <a:bodyPr wrap="square" lIns="82296" tIns="41148" rIns="82296" bIns="41148" rtlCol="0">
            <a:spAutoFit/>
          </a:bodyPr>
          <a:lstStyle/>
          <a:p>
            <a:r>
              <a:rPr lang="en-US" dirty="0">
                <a:solidFill>
                  <a:srgbClr val="FF0000"/>
                </a:solidFill>
              </a:rPr>
              <a:t>2873</a:t>
            </a:r>
          </a:p>
        </p:txBody>
      </p:sp>
      <p:sp>
        <p:nvSpPr>
          <p:cNvPr id="4" name="Down Arrow 3"/>
          <p:cNvSpPr/>
          <p:nvPr/>
        </p:nvSpPr>
        <p:spPr>
          <a:xfrm flipV="1">
            <a:off x="868680" y="205740"/>
            <a:ext cx="342900" cy="342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a:p>
        </p:txBody>
      </p:sp>
      <p:cxnSp>
        <p:nvCxnSpPr>
          <p:cNvPr id="6" name="Straight Connector 5"/>
          <p:cNvCxnSpPr/>
          <p:nvPr/>
        </p:nvCxnSpPr>
        <p:spPr>
          <a:xfrm rot="10800000" flipV="1">
            <a:off x="971093" y="377190"/>
            <a:ext cx="0" cy="3086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59829" y="133142"/>
            <a:ext cx="891540" cy="360099"/>
          </a:xfrm>
          <a:prstGeom prst="rect">
            <a:avLst/>
          </a:prstGeom>
          <a:noFill/>
        </p:spPr>
        <p:txBody>
          <a:bodyPr wrap="square" lIns="82296" tIns="41148" rIns="82296" bIns="41148" rtlCol="0">
            <a:spAutoFit/>
          </a:bodyPr>
          <a:lstStyle/>
          <a:p>
            <a:r>
              <a:rPr lang="en-US" dirty="0">
                <a:solidFill>
                  <a:srgbClr val="46F12F"/>
                </a:solidFill>
              </a:rPr>
              <a:t>257</a:t>
            </a:r>
          </a:p>
        </p:txBody>
      </p:sp>
      <p:sp>
        <p:nvSpPr>
          <p:cNvPr id="7" name="Rectangle 6"/>
          <p:cNvSpPr/>
          <p:nvPr/>
        </p:nvSpPr>
        <p:spPr>
          <a:xfrm>
            <a:off x="1676400" y="1828800"/>
            <a:ext cx="3154680" cy="784830"/>
          </a:xfrm>
          <a:prstGeom prst="rect">
            <a:avLst/>
          </a:prstGeom>
        </p:spPr>
        <p:txBody>
          <a:bodyPr wrap="square" lIns="82296" tIns="41148" rIns="82296" bIns="41148">
            <a:spAutoFit/>
          </a:bodyPr>
          <a:lstStyle/>
          <a:p>
            <a:pPr>
              <a:lnSpc>
                <a:spcPct val="95000"/>
              </a:lnSpc>
            </a:pPr>
            <a:r>
              <a:rPr lang="en-US" sz="1600" dirty="0">
                <a:solidFill>
                  <a:srgbClr val="FF0000"/>
                </a:solidFill>
                <a:latin typeface="Arial" pitchFamily="34" charset="0"/>
              </a:rPr>
              <a:t>red: </a:t>
            </a:r>
            <a:r>
              <a:rPr lang="en-US" sz="1600" dirty="0" err="1">
                <a:solidFill>
                  <a:srgbClr val="FF0000"/>
                </a:solidFill>
                <a:latin typeface="Arial" pitchFamily="34" charset="0"/>
              </a:rPr>
              <a:t>trojans</a:t>
            </a:r>
            <a:r>
              <a:rPr lang="en-US" sz="1600" dirty="0">
                <a:solidFill>
                  <a:srgbClr val="FF0000"/>
                </a:solidFill>
                <a:latin typeface="Arial" pitchFamily="34" charset="0"/>
              </a:rPr>
              <a:t>  </a:t>
            </a:r>
            <a:endParaRPr lang="en-US" sz="1600" dirty="0">
              <a:solidFill>
                <a:srgbClr val="FF0000"/>
              </a:solidFill>
            </a:endParaRPr>
          </a:p>
          <a:p>
            <a:pPr>
              <a:lnSpc>
                <a:spcPct val="95000"/>
              </a:lnSpc>
            </a:pPr>
            <a:r>
              <a:rPr lang="en-US" sz="1600" dirty="0">
                <a:solidFill>
                  <a:srgbClr val="FFFF00"/>
                </a:solidFill>
                <a:latin typeface="Arial" pitchFamily="34" charset="0"/>
              </a:rPr>
              <a:t>yellow: centaurs </a:t>
            </a:r>
            <a:endParaRPr lang="en-US" sz="1600" dirty="0">
              <a:solidFill>
                <a:srgbClr val="00B0F0"/>
              </a:solidFill>
            </a:endParaRPr>
          </a:p>
          <a:p>
            <a:pPr>
              <a:lnSpc>
                <a:spcPct val="95000"/>
              </a:lnSpc>
            </a:pPr>
            <a:r>
              <a:rPr lang="en-US" sz="1600" dirty="0">
                <a:solidFill>
                  <a:srgbClr val="00B050"/>
                </a:solidFill>
                <a:latin typeface="Arial" pitchFamily="34" charset="0"/>
              </a:rPr>
              <a:t>green: TNOs </a:t>
            </a:r>
            <a:endParaRPr lang="en-US" sz="1600" dirty="0">
              <a:solidFill>
                <a:srgbClr val="00B050"/>
              </a:solidFill>
            </a:endParaRPr>
          </a:p>
        </p:txBody>
      </p:sp>
      <p:sp>
        <p:nvSpPr>
          <p:cNvPr id="8" name="Rectangle 7"/>
          <p:cNvSpPr/>
          <p:nvPr/>
        </p:nvSpPr>
        <p:spPr>
          <a:xfrm>
            <a:off x="5906589" y="838200"/>
            <a:ext cx="162197" cy="1524000"/>
          </a:xfrm>
          <a:prstGeom prst="rect">
            <a:avLst/>
          </a:prstGeom>
          <a:solidFill>
            <a:srgbClr val="12F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34000" y="1219200"/>
            <a:ext cx="685800" cy="369332"/>
          </a:xfrm>
          <a:prstGeom prst="rect">
            <a:avLst/>
          </a:prstGeom>
          <a:noFill/>
        </p:spPr>
        <p:txBody>
          <a:bodyPr wrap="square" rtlCol="0">
            <a:spAutoFit/>
          </a:bodyPr>
          <a:lstStyle/>
          <a:p>
            <a:r>
              <a:rPr lang="en-US" dirty="0">
                <a:solidFill>
                  <a:srgbClr val="12FA3E"/>
                </a:solidFill>
              </a:rPr>
              <a:t>2:3</a:t>
            </a:r>
          </a:p>
        </p:txBody>
      </p:sp>
      <p:sp>
        <p:nvSpPr>
          <p:cNvPr id="11" name="TextBox 10"/>
          <p:cNvSpPr txBox="1"/>
          <p:nvPr/>
        </p:nvSpPr>
        <p:spPr>
          <a:xfrm>
            <a:off x="7162800" y="3810000"/>
            <a:ext cx="1524000" cy="923330"/>
          </a:xfrm>
          <a:prstGeom prst="rect">
            <a:avLst/>
          </a:prstGeom>
          <a:noFill/>
        </p:spPr>
        <p:txBody>
          <a:bodyPr wrap="square" rtlCol="0">
            <a:spAutoFit/>
          </a:bodyPr>
          <a:lstStyle/>
          <a:p>
            <a:r>
              <a:rPr lang="en-US" dirty="0" err="1">
                <a:solidFill>
                  <a:srgbClr val="12FA3E"/>
                </a:solidFill>
              </a:rPr>
              <a:t>Kuiper</a:t>
            </a:r>
            <a:r>
              <a:rPr lang="en-US" dirty="0">
                <a:solidFill>
                  <a:srgbClr val="12FA3E"/>
                </a:solidFill>
              </a:rPr>
              <a:t> Cliff</a:t>
            </a:r>
          </a:p>
          <a:p>
            <a:r>
              <a:rPr lang="en-US" dirty="0">
                <a:solidFill>
                  <a:srgbClr val="12FA3E"/>
                </a:solidFill>
              </a:rPr>
              <a:t>Real edge or gap?</a:t>
            </a:r>
          </a:p>
        </p:txBody>
      </p:sp>
      <p:sp>
        <p:nvSpPr>
          <p:cNvPr id="12" name="TextBox 11"/>
          <p:cNvSpPr txBox="1"/>
          <p:nvPr/>
        </p:nvSpPr>
        <p:spPr>
          <a:xfrm>
            <a:off x="7010400" y="1371600"/>
            <a:ext cx="685800" cy="369332"/>
          </a:xfrm>
          <a:prstGeom prst="rect">
            <a:avLst/>
          </a:prstGeom>
          <a:noFill/>
        </p:spPr>
        <p:txBody>
          <a:bodyPr wrap="square" rtlCol="0">
            <a:spAutoFit/>
          </a:bodyPr>
          <a:lstStyle/>
          <a:p>
            <a:r>
              <a:rPr lang="en-US" dirty="0">
                <a:solidFill>
                  <a:srgbClr val="12FA3E"/>
                </a:solidFill>
              </a:rPr>
              <a:t>1:2</a:t>
            </a:r>
          </a:p>
        </p:txBody>
      </p:sp>
      <p:sp>
        <p:nvSpPr>
          <p:cNvPr id="13" name="TextBox 12"/>
          <p:cNvSpPr txBox="1"/>
          <p:nvPr/>
        </p:nvSpPr>
        <p:spPr>
          <a:xfrm>
            <a:off x="7924800" y="5345668"/>
            <a:ext cx="685800" cy="369332"/>
          </a:xfrm>
          <a:prstGeom prst="rect">
            <a:avLst/>
          </a:prstGeom>
          <a:noFill/>
        </p:spPr>
        <p:txBody>
          <a:bodyPr wrap="square" rtlCol="0">
            <a:spAutoFit/>
          </a:bodyPr>
          <a:lstStyle/>
          <a:p>
            <a:r>
              <a:rPr lang="en-US" dirty="0">
                <a:solidFill>
                  <a:srgbClr val="12FA3E"/>
                </a:solidFill>
              </a:rPr>
              <a:t>2:5</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C:\dropbox\My Dropbox\Emboss\hhist1.jpg"/>
          <p:cNvPicPr>
            <a:picLocks noChangeAspect="1" noChangeArrowheads="1"/>
          </p:cNvPicPr>
          <p:nvPr/>
        </p:nvPicPr>
        <p:blipFill>
          <a:blip r:embed="rId3" cstate="print"/>
          <a:srcRect/>
          <a:stretch>
            <a:fillRect/>
          </a:stretch>
        </p:blipFill>
        <p:spPr bwMode="auto">
          <a:xfrm>
            <a:off x="-7011" y="411481"/>
            <a:ext cx="9151011" cy="5966459"/>
          </a:xfrm>
          <a:prstGeom prst="rect">
            <a:avLst/>
          </a:prstGeom>
          <a:noFill/>
        </p:spPr>
      </p:pic>
      <p:grpSp>
        <p:nvGrpSpPr>
          <p:cNvPr id="9" name="Group 8"/>
          <p:cNvGrpSpPr/>
          <p:nvPr/>
        </p:nvGrpSpPr>
        <p:grpSpPr>
          <a:xfrm>
            <a:off x="342900" y="3842489"/>
            <a:ext cx="1973580" cy="1674364"/>
            <a:chOff x="381000" y="4269431"/>
            <a:chExt cx="2192867" cy="1860404"/>
          </a:xfrm>
        </p:grpSpPr>
        <p:sp>
          <p:nvSpPr>
            <p:cNvPr id="5" name="TextBox 4"/>
            <p:cNvSpPr txBox="1"/>
            <p:nvPr/>
          </p:nvSpPr>
          <p:spPr>
            <a:xfrm>
              <a:off x="381000" y="5719466"/>
              <a:ext cx="762000" cy="410369"/>
            </a:xfrm>
            <a:prstGeom prst="rect">
              <a:avLst/>
            </a:prstGeom>
            <a:noFill/>
          </p:spPr>
          <p:txBody>
            <a:bodyPr wrap="square" rtlCol="0">
              <a:spAutoFit/>
            </a:bodyPr>
            <a:lstStyle/>
            <a:p>
              <a:r>
                <a:rPr lang="en-US" dirty="0">
                  <a:solidFill>
                    <a:srgbClr val="46F12F"/>
                  </a:solidFill>
                </a:rPr>
                <a:t>Eris</a:t>
              </a:r>
            </a:p>
          </p:txBody>
        </p:sp>
        <p:sp>
          <p:nvSpPr>
            <p:cNvPr id="6" name="TextBox 5"/>
            <p:cNvSpPr txBox="1"/>
            <p:nvPr/>
          </p:nvSpPr>
          <p:spPr>
            <a:xfrm>
              <a:off x="723900" y="4731095"/>
              <a:ext cx="1562100" cy="410369"/>
            </a:xfrm>
            <a:prstGeom prst="rect">
              <a:avLst/>
            </a:prstGeom>
            <a:noFill/>
          </p:spPr>
          <p:txBody>
            <a:bodyPr wrap="square" rtlCol="0">
              <a:spAutoFit/>
            </a:bodyPr>
            <a:lstStyle/>
            <a:p>
              <a:r>
                <a:rPr lang="en-US" dirty="0" err="1">
                  <a:solidFill>
                    <a:srgbClr val="46F12F"/>
                  </a:solidFill>
                </a:rPr>
                <a:t>Makemake</a:t>
              </a:r>
              <a:endParaRPr lang="en-US" dirty="0">
                <a:solidFill>
                  <a:srgbClr val="46F12F"/>
                </a:solidFill>
              </a:endParaRPr>
            </a:p>
          </p:txBody>
        </p:sp>
        <p:sp>
          <p:nvSpPr>
            <p:cNvPr id="7" name="TextBox 6"/>
            <p:cNvSpPr txBox="1"/>
            <p:nvPr/>
          </p:nvSpPr>
          <p:spPr>
            <a:xfrm>
              <a:off x="723900" y="5257798"/>
              <a:ext cx="838200" cy="410369"/>
            </a:xfrm>
            <a:prstGeom prst="rect">
              <a:avLst/>
            </a:prstGeom>
            <a:noFill/>
          </p:spPr>
          <p:txBody>
            <a:bodyPr wrap="square" rtlCol="0">
              <a:spAutoFit/>
            </a:bodyPr>
            <a:lstStyle/>
            <a:p>
              <a:r>
                <a:rPr lang="en-US" dirty="0">
                  <a:solidFill>
                    <a:srgbClr val="46F12F"/>
                  </a:solidFill>
                </a:rPr>
                <a:t>Pluto</a:t>
              </a:r>
            </a:p>
          </p:txBody>
        </p:sp>
        <p:sp>
          <p:nvSpPr>
            <p:cNvPr id="8" name="TextBox 7"/>
            <p:cNvSpPr txBox="1"/>
            <p:nvPr/>
          </p:nvSpPr>
          <p:spPr>
            <a:xfrm>
              <a:off x="1354667" y="4269431"/>
              <a:ext cx="1219200" cy="410369"/>
            </a:xfrm>
            <a:prstGeom prst="rect">
              <a:avLst/>
            </a:prstGeom>
            <a:noFill/>
          </p:spPr>
          <p:txBody>
            <a:bodyPr wrap="square" rtlCol="0">
              <a:spAutoFit/>
            </a:bodyPr>
            <a:lstStyle/>
            <a:p>
              <a:r>
                <a:rPr lang="en-US" dirty="0" err="1">
                  <a:solidFill>
                    <a:srgbClr val="46F12F"/>
                  </a:solidFill>
                </a:rPr>
                <a:t>Haumea</a:t>
              </a:r>
              <a:endParaRPr lang="en-US" dirty="0">
                <a:solidFill>
                  <a:srgbClr val="46F12F"/>
                </a:solidFill>
              </a:endParaRPr>
            </a:p>
          </p:txBody>
        </p:sp>
      </p:grpSp>
      <p:sp>
        <p:nvSpPr>
          <p:cNvPr id="10" name="Rectangle 9"/>
          <p:cNvSpPr/>
          <p:nvPr/>
        </p:nvSpPr>
        <p:spPr>
          <a:xfrm>
            <a:off x="381000" y="914400"/>
            <a:ext cx="3154680" cy="784830"/>
          </a:xfrm>
          <a:prstGeom prst="rect">
            <a:avLst/>
          </a:prstGeom>
        </p:spPr>
        <p:txBody>
          <a:bodyPr wrap="square" lIns="82296" tIns="41148" rIns="82296" bIns="41148">
            <a:spAutoFit/>
          </a:bodyPr>
          <a:lstStyle/>
          <a:p>
            <a:pPr>
              <a:lnSpc>
                <a:spcPct val="95000"/>
              </a:lnSpc>
            </a:pPr>
            <a:r>
              <a:rPr lang="en-US" sz="1600" dirty="0">
                <a:solidFill>
                  <a:srgbClr val="FF0000"/>
                </a:solidFill>
                <a:latin typeface="Arial" pitchFamily="34" charset="0"/>
              </a:rPr>
              <a:t>red: </a:t>
            </a:r>
            <a:r>
              <a:rPr lang="en-US" sz="1600" dirty="0" err="1">
                <a:solidFill>
                  <a:srgbClr val="FF0000"/>
                </a:solidFill>
                <a:latin typeface="Arial" pitchFamily="34" charset="0"/>
              </a:rPr>
              <a:t>trojans</a:t>
            </a:r>
            <a:r>
              <a:rPr lang="en-US" sz="1600" dirty="0">
                <a:solidFill>
                  <a:srgbClr val="FF0000"/>
                </a:solidFill>
                <a:latin typeface="Arial" pitchFamily="34" charset="0"/>
              </a:rPr>
              <a:t>  </a:t>
            </a:r>
            <a:endParaRPr lang="en-US" sz="1600" dirty="0">
              <a:solidFill>
                <a:srgbClr val="FF0000"/>
              </a:solidFill>
            </a:endParaRPr>
          </a:p>
          <a:p>
            <a:pPr>
              <a:lnSpc>
                <a:spcPct val="95000"/>
              </a:lnSpc>
            </a:pPr>
            <a:r>
              <a:rPr lang="en-US" sz="1600" dirty="0">
                <a:solidFill>
                  <a:srgbClr val="FFFF00"/>
                </a:solidFill>
                <a:latin typeface="Arial" pitchFamily="34" charset="0"/>
              </a:rPr>
              <a:t>yellow: centaurs </a:t>
            </a:r>
            <a:endParaRPr lang="en-US" sz="1600" dirty="0">
              <a:solidFill>
                <a:srgbClr val="00B0F0"/>
              </a:solidFill>
            </a:endParaRPr>
          </a:p>
          <a:p>
            <a:pPr>
              <a:lnSpc>
                <a:spcPct val="95000"/>
              </a:lnSpc>
            </a:pPr>
            <a:r>
              <a:rPr lang="en-US" sz="1600" dirty="0">
                <a:solidFill>
                  <a:srgbClr val="00B050"/>
                </a:solidFill>
                <a:latin typeface="Arial" pitchFamily="34" charset="0"/>
              </a:rPr>
              <a:t>green:  TNOs</a:t>
            </a:r>
            <a:endParaRPr lang="en-US" sz="1600" dirty="0">
              <a:solidFill>
                <a:srgbClr val="FF0066"/>
              </a:solidFill>
              <a:latin typeface="Arial"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Dropbox\gsu\Spring 12\Planetary Science lecture\cutaway.jpg"/>
          <p:cNvPicPr>
            <a:picLocks noChangeAspect="1" noChangeArrowheads="1"/>
          </p:cNvPicPr>
          <p:nvPr/>
        </p:nvPicPr>
        <p:blipFill>
          <a:blip r:embed="rId2" cstate="print"/>
          <a:srcRect/>
          <a:stretch>
            <a:fillRect/>
          </a:stretch>
        </p:blipFill>
        <p:spPr bwMode="auto">
          <a:xfrm>
            <a:off x="-1" y="0"/>
            <a:ext cx="7578587"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ountain, sky, nature&#10;&#10;Description automatically generated">
            <a:extLst>
              <a:ext uri="{FF2B5EF4-FFF2-40B4-BE49-F238E27FC236}">
                <a16:creationId xmlns:a16="http://schemas.microsoft.com/office/drawing/2014/main" id="{46B53B98-E421-D911-915A-4BE50AF71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A person lying in a chair on the beach&#10;&#10;Description automatically generated with low confidence">
            <a:extLst>
              <a:ext uri="{FF2B5EF4-FFF2-40B4-BE49-F238E27FC236}">
                <a16:creationId xmlns:a16="http://schemas.microsoft.com/office/drawing/2014/main" id="{75DEE106-33B2-4FCD-48CA-D6C2A4FA2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214370"/>
            <a:ext cx="5615668" cy="4429259"/>
          </a:xfrm>
          <a:prstGeom prst="rect">
            <a:avLst/>
          </a:prstGeom>
        </p:spPr>
      </p:pic>
    </p:spTree>
    <p:extLst>
      <p:ext uri="{BB962C8B-B14F-4D97-AF65-F5344CB8AC3E}">
        <p14:creationId xmlns:p14="http://schemas.microsoft.com/office/powerpoint/2010/main" val="10869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chemeClr val="bg1"/>
                </a:solidFill>
                <a:latin typeface="Times New Roman"/>
                <a:cs typeface="Times New Roman"/>
              </a:rPr>
              <a:t>Compositions</a:t>
            </a:r>
          </a:p>
        </p:txBody>
      </p:sp>
      <p:sp>
        <p:nvSpPr>
          <p:cNvPr id="3" name="Content Placeholder 2"/>
          <p:cNvSpPr>
            <a:spLocks noGrp="1"/>
          </p:cNvSpPr>
          <p:nvPr>
            <p:ph idx="1"/>
          </p:nvPr>
        </p:nvSpPr>
        <p:spPr>
          <a:xfrm>
            <a:off x="0" y="914400"/>
            <a:ext cx="9144000" cy="5715000"/>
          </a:xfrm>
        </p:spPr>
        <p:txBody>
          <a:bodyPr>
            <a:noAutofit/>
          </a:bodyPr>
          <a:lstStyle/>
          <a:p>
            <a:r>
              <a:rPr lang="en-US" dirty="0">
                <a:solidFill>
                  <a:schemeClr val="bg1"/>
                </a:solidFill>
                <a:latin typeface="Times New Roman"/>
                <a:cs typeface="Times New Roman"/>
              </a:rPr>
              <a:t>extremely faint … even for 8-10m class telescopes</a:t>
            </a:r>
          </a:p>
          <a:p>
            <a:r>
              <a:rPr lang="en-US" dirty="0">
                <a:solidFill>
                  <a:schemeClr val="bg1"/>
                </a:solidFill>
                <a:latin typeface="Times New Roman"/>
                <a:cs typeface="Times New Roman"/>
              </a:rPr>
              <a:t>low temp (&lt; 50K) low density (1-2 g/cm</a:t>
            </a:r>
            <a:r>
              <a:rPr lang="en-US" baseline="30000" dirty="0">
                <a:solidFill>
                  <a:schemeClr val="bg1"/>
                </a:solidFill>
                <a:latin typeface="Times New Roman"/>
                <a:cs typeface="Times New Roman"/>
              </a:rPr>
              <a:t>3</a:t>
            </a:r>
            <a:r>
              <a:rPr lang="en-US" dirty="0">
                <a:solidFill>
                  <a:schemeClr val="bg1"/>
                </a:solidFill>
                <a:latin typeface="Times New Roman"/>
                <a:cs typeface="Times New Roman"/>
              </a:rPr>
              <a:t>)</a:t>
            </a:r>
          </a:p>
          <a:p>
            <a:r>
              <a:rPr lang="en-US" dirty="0">
                <a:solidFill>
                  <a:schemeClr val="bg1"/>
                </a:solidFill>
                <a:latin typeface="Times New Roman"/>
                <a:cs typeface="Times New Roman"/>
              </a:rPr>
              <a:t>colors (</a:t>
            </a:r>
            <a:r>
              <a:rPr lang="en-US" dirty="0" err="1">
                <a:solidFill>
                  <a:schemeClr val="bg1"/>
                </a:solidFill>
                <a:latin typeface="Times New Roman"/>
                <a:cs typeface="Times New Roman"/>
              </a:rPr>
              <a:t>phot</a:t>
            </a:r>
            <a:r>
              <a:rPr lang="en-US" dirty="0">
                <a:solidFill>
                  <a:schemeClr val="bg1"/>
                </a:solidFill>
                <a:latin typeface="Times New Roman"/>
                <a:cs typeface="Times New Roman"/>
              </a:rPr>
              <a:t> for ~few hundred, classification)</a:t>
            </a:r>
          </a:p>
          <a:p>
            <a:pPr marL="0" indent="0">
              <a:buNone/>
            </a:pPr>
            <a:r>
              <a:rPr lang="en-US" dirty="0">
                <a:solidFill>
                  <a:schemeClr val="bg1"/>
                </a:solidFill>
                <a:latin typeface="Times New Roman"/>
                <a:cs typeface="Times New Roman"/>
              </a:rPr>
              <a:t>    … grey to very red </a:t>
            </a:r>
            <a:endParaRPr lang="en-US" dirty="0">
              <a:solidFill>
                <a:schemeClr val="bg1"/>
              </a:solidFill>
              <a:latin typeface="Times New Roman"/>
              <a:cs typeface="Times New Roman"/>
              <a:sym typeface="Wingdings" pitchFamily="2" charset="2"/>
            </a:endParaRPr>
          </a:p>
          <a:p>
            <a:r>
              <a:rPr lang="en-US" dirty="0">
                <a:solidFill>
                  <a:schemeClr val="bg1"/>
                </a:solidFill>
                <a:latin typeface="Times New Roman"/>
                <a:cs typeface="Times New Roman"/>
                <a:sym typeface="Wingdings" pitchFamily="2" charset="2"/>
              </a:rPr>
              <a:t>composition (spec for a handful)</a:t>
            </a:r>
          </a:p>
          <a:p>
            <a:pPr marL="0" indent="0">
              <a:buNone/>
            </a:pPr>
            <a:r>
              <a:rPr lang="en-US" dirty="0">
                <a:solidFill>
                  <a:schemeClr val="bg1"/>
                </a:solidFill>
                <a:latin typeface="Times New Roman"/>
                <a:cs typeface="Times New Roman"/>
              </a:rPr>
              <a:t>    … CH</a:t>
            </a:r>
            <a:r>
              <a:rPr lang="en-US" baseline="-25000" dirty="0">
                <a:solidFill>
                  <a:schemeClr val="bg1"/>
                </a:solidFill>
                <a:latin typeface="Times New Roman"/>
                <a:cs typeface="Times New Roman"/>
              </a:rPr>
              <a:t>4</a:t>
            </a:r>
            <a:r>
              <a:rPr lang="en-US" dirty="0">
                <a:solidFill>
                  <a:schemeClr val="bg1"/>
                </a:solidFill>
                <a:latin typeface="Times New Roman"/>
                <a:cs typeface="Times New Roman"/>
              </a:rPr>
              <a:t> (on 3 largest TNOs), NH</a:t>
            </a:r>
            <a:r>
              <a:rPr lang="en-US" baseline="-25000" dirty="0">
                <a:solidFill>
                  <a:schemeClr val="bg1"/>
                </a:solidFill>
                <a:latin typeface="Times New Roman"/>
                <a:cs typeface="Times New Roman"/>
              </a:rPr>
              <a:t>3</a:t>
            </a:r>
            <a:r>
              <a:rPr lang="en-US" dirty="0">
                <a:solidFill>
                  <a:schemeClr val="bg1"/>
                </a:solidFill>
                <a:latin typeface="Times New Roman"/>
                <a:cs typeface="Times New Roman"/>
              </a:rPr>
              <a:t>, H</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O, N</a:t>
            </a:r>
            <a:r>
              <a:rPr lang="en-US" baseline="-25000" dirty="0">
                <a:solidFill>
                  <a:schemeClr val="bg1"/>
                </a:solidFill>
                <a:latin typeface="Times New Roman"/>
                <a:cs typeface="Times New Roman"/>
              </a:rPr>
              <a:t>2</a:t>
            </a:r>
            <a:r>
              <a:rPr lang="en-US" dirty="0">
                <a:solidFill>
                  <a:schemeClr val="bg1"/>
                </a:solidFill>
                <a:latin typeface="Times New Roman"/>
                <a:cs typeface="Times New Roman"/>
              </a:rPr>
              <a:t>, CO</a:t>
            </a:r>
          </a:p>
          <a:p>
            <a:pPr marL="0" indent="0">
              <a:buNone/>
            </a:pPr>
            <a:r>
              <a:rPr lang="en-US" dirty="0">
                <a:solidFill>
                  <a:schemeClr val="bg1"/>
                </a:solidFill>
                <a:latin typeface="Times New Roman"/>
                <a:cs typeface="Times New Roman"/>
              </a:rPr>
              <a:t>    … similar to comets</a:t>
            </a:r>
            <a:endParaRPr lang="en-US" dirty="0">
              <a:solidFill>
                <a:schemeClr val="bg1"/>
              </a:solidFill>
              <a:latin typeface="Times New Roman"/>
              <a:cs typeface="Times New Roman"/>
              <a:sym typeface="Wingdings" pitchFamily="2" charset="2"/>
            </a:endParaRPr>
          </a:p>
          <a:p>
            <a:r>
              <a:rPr lang="en-US" dirty="0">
                <a:solidFill>
                  <a:schemeClr val="bg1"/>
                </a:solidFill>
                <a:latin typeface="Times New Roman"/>
                <a:cs typeface="Times New Roman"/>
                <a:sym typeface="Wingdings" pitchFamily="2" charset="2"/>
              </a:rPr>
              <a:t>outgassing, impacts, radiation processing, </a:t>
            </a:r>
            <a:r>
              <a:rPr lang="en-US" dirty="0" err="1">
                <a:solidFill>
                  <a:schemeClr val="bg1"/>
                </a:solidFill>
                <a:latin typeface="Times New Roman"/>
                <a:cs typeface="Times New Roman"/>
                <a:sym typeface="Wingdings" pitchFamily="2" charset="2"/>
              </a:rPr>
              <a:t>cryovolcanism</a:t>
            </a:r>
            <a:r>
              <a:rPr lang="en-US" dirty="0">
                <a:solidFill>
                  <a:schemeClr val="bg1"/>
                </a:solidFill>
                <a:latin typeface="Times New Roman"/>
                <a:cs typeface="Times New Roman"/>
                <a:sym typeface="Wingdings" pitchFamily="2" charset="2"/>
              </a:rPr>
              <a:t>? (resurfacing and methane replenishment)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lstStyle/>
          <a:p>
            <a:pPr algn="r"/>
            <a:r>
              <a:rPr lang="en-US" b="1" dirty="0">
                <a:solidFill>
                  <a:schemeClr val="bg1"/>
                </a:solidFill>
                <a:latin typeface="Times New Roman"/>
                <a:cs typeface="Times New Roman"/>
              </a:rPr>
              <a:t>Colors</a:t>
            </a:r>
          </a:p>
        </p:txBody>
      </p:sp>
      <p:sp>
        <p:nvSpPr>
          <p:cNvPr id="3" name="Content Placeholder 2"/>
          <p:cNvSpPr>
            <a:spLocks noGrp="1"/>
          </p:cNvSpPr>
          <p:nvPr>
            <p:ph idx="1"/>
          </p:nvPr>
        </p:nvSpPr>
        <p:spPr>
          <a:xfrm>
            <a:off x="6934200" y="1447800"/>
            <a:ext cx="2362200" cy="4953000"/>
          </a:xfrm>
        </p:spPr>
        <p:txBody>
          <a:bodyPr>
            <a:noAutofit/>
          </a:bodyPr>
          <a:lstStyle/>
          <a:p>
            <a:r>
              <a:rPr lang="en-US" sz="1600" dirty="0">
                <a:solidFill>
                  <a:schemeClr val="bg1"/>
                </a:solidFill>
                <a:latin typeface="Times New Roman"/>
                <a:cs typeface="Times New Roman"/>
              </a:rPr>
              <a:t>Centaurs bimodal </a:t>
            </a:r>
          </a:p>
          <a:p>
            <a:r>
              <a:rPr lang="en-US" sz="1600" dirty="0">
                <a:solidFill>
                  <a:schemeClr val="bg1"/>
                </a:solidFill>
                <a:latin typeface="Times New Roman"/>
                <a:cs typeface="Times New Roman"/>
              </a:rPr>
              <a:t>TNOs </a:t>
            </a:r>
            <a:r>
              <a:rPr lang="en-US" sz="1600" dirty="0" err="1">
                <a:solidFill>
                  <a:schemeClr val="bg1"/>
                </a:solidFill>
                <a:latin typeface="Times New Roman"/>
                <a:cs typeface="Times New Roman"/>
              </a:rPr>
              <a:t>unimodal</a:t>
            </a:r>
            <a:endParaRPr lang="en-US" sz="1600" dirty="0">
              <a:solidFill>
                <a:schemeClr val="bg1"/>
              </a:solidFill>
              <a:latin typeface="Times New Roman"/>
              <a:cs typeface="Times New Roman"/>
            </a:endParaRPr>
          </a:p>
          <a:p>
            <a:r>
              <a:rPr lang="en-US" sz="1600" dirty="0">
                <a:solidFill>
                  <a:schemeClr val="bg1"/>
                </a:solidFill>
                <a:latin typeface="Times New Roman"/>
                <a:cs typeface="Times New Roman"/>
              </a:rPr>
              <a:t>mixed population?</a:t>
            </a:r>
          </a:p>
          <a:p>
            <a:pPr marL="0" indent="0">
              <a:buNone/>
            </a:pPr>
            <a:endParaRPr lang="en-US" sz="1600" dirty="0">
              <a:solidFill>
                <a:schemeClr val="bg1"/>
              </a:solidFill>
              <a:latin typeface="Times New Roman"/>
              <a:cs typeface="Times New Roman"/>
            </a:endParaRPr>
          </a:p>
          <a:p>
            <a:pPr marL="0" indent="0">
              <a:buNone/>
            </a:pPr>
            <a:endParaRPr lang="en-US" sz="1600" dirty="0">
              <a:solidFill>
                <a:schemeClr val="bg1"/>
              </a:solidFill>
              <a:latin typeface="Times New Roman"/>
              <a:cs typeface="Times New Roman"/>
            </a:endParaRPr>
          </a:p>
          <a:p>
            <a:r>
              <a:rPr lang="en-US" sz="1600" dirty="0">
                <a:solidFill>
                  <a:schemeClr val="bg1"/>
                </a:solidFill>
                <a:latin typeface="Times New Roman"/>
                <a:cs typeface="Times New Roman"/>
              </a:rPr>
              <a:t>color range from composition?</a:t>
            </a:r>
          </a:p>
          <a:p>
            <a:pPr marL="0" indent="0">
              <a:buNone/>
            </a:pPr>
            <a:r>
              <a:rPr lang="en-US" sz="1600" dirty="0">
                <a:solidFill>
                  <a:schemeClr val="bg1"/>
                </a:solidFill>
                <a:latin typeface="Times New Roman"/>
                <a:cs typeface="Times New Roman"/>
              </a:rPr>
              <a:t>       but low temp range</a:t>
            </a:r>
          </a:p>
          <a:p>
            <a:r>
              <a:rPr lang="en-US" sz="1600" dirty="0">
                <a:solidFill>
                  <a:schemeClr val="bg1"/>
                </a:solidFill>
                <a:latin typeface="Times New Roman"/>
                <a:cs typeface="Times New Roman"/>
              </a:rPr>
              <a:t>same initial composition and processed over time?</a:t>
            </a:r>
          </a:p>
          <a:p>
            <a:r>
              <a:rPr lang="en-US" sz="1600" dirty="0">
                <a:solidFill>
                  <a:schemeClr val="bg1"/>
                </a:solidFill>
                <a:latin typeface="Times New Roman"/>
                <a:cs typeface="Times New Roman"/>
              </a:rPr>
              <a:t>collisions?</a:t>
            </a:r>
          </a:p>
          <a:p>
            <a:endParaRPr lang="en-US" sz="1600" dirty="0">
              <a:solidFill>
                <a:schemeClr val="bg1"/>
              </a:solidFill>
              <a:latin typeface="Times New Roman"/>
              <a:cs typeface="Times New Roman"/>
            </a:endParaRPr>
          </a:p>
          <a:p>
            <a:r>
              <a:rPr lang="en-US" sz="1600" dirty="0">
                <a:solidFill>
                  <a:schemeClr val="bg1"/>
                </a:solidFill>
                <a:latin typeface="Times New Roman"/>
                <a:cs typeface="Times New Roman"/>
              </a:rPr>
              <a:t>reddening</a:t>
            </a:r>
          </a:p>
          <a:p>
            <a:r>
              <a:rPr lang="en-US" sz="1600" dirty="0">
                <a:solidFill>
                  <a:schemeClr val="bg1"/>
                </a:solidFill>
                <a:latin typeface="Times New Roman"/>
                <a:cs typeface="Times New Roman"/>
              </a:rPr>
              <a:t>young surface creates</a:t>
            </a:r>
          </a:p>
          <a:p>
            <a:pPr marL="0" indent="0">
              <a:buNone/>
            </a:pPr>
            <a:r>
              <a:rPr lang="en-US" sz="1600" dirty="0">
                <a:solidFill>
                  <a:schemeClr val="bg1"/>
                </a:solidFill>
                <a:latin typeface="Times New Roman"/>
                <a:cs typeface="Times New Roman"/>
              </a:rPr>
              <a:t>       high albedo</a:t>
            </a:r>
          </a:p>
        </p:txBody>
      </p:sp>
      <p:pic>
        <p:nvPicPr>
          <p:cNvPr id="96258" name="Picture 2"/>
          <p:cNvPicPr>
            <a:picLocks noChangeAspect="1" noChangeArrowheads="1"/>
          </p:cNvPicPr>
          <p:nvPr/>
        </p:nvPicPr>
        <p:blipFill>
          <a:blip r:embed="rId3" cstate="print"/>
          <a:srcRect/>
          <a:stretch>
            <a:fillRect/>
          </a:stretch>
        </p:blipFill>
        <p:spPr bwMode="auto">
          <a:xfrm>
            <a:off x="0" y="31750"/>
            <a:ext cx="6953250" cy="3352800"/>
          </a:xfrm>
          <a:prstGeom prst="rect">
            <a:avLst/>
          </a:prstGeom>
          <a:noFill/>
          <a:ln w="9525">
            <a:noFill/>
            <a:miter lim="800000"/>
            <a:headEnd/>
            <a:tailEnd/>
          </a:ln>
        </p:spPr>
      </p:pic>
      <p:pic>
        <p:nvPicPr>
          <p:cNvPr id="96259" name="Picture 3"/>
          <p:cNvPicPr>
            <a:picLocks noChangeAspect="1" noChangeArrowheads="1"/>
          </p:cNvPicPr>
          <p:nvPr/>
        </p:nvPicPr>
        <p:blipFill>
          <a:blip r:embed="rId4" cstate="print"/>
          <a:srcRect/>
          <a:stretch>
            <a:fillRect/>
          </a:stretch>
        </p:blipFill>
        <p:spPr bwMode="auto">
          <a:xfrm>
            <a:off x="-49015" y="3413125"/>
            <a:ext cx="6983216" cy="3429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0400" y="6324600"/>
            <a:ext cx="2133600" cy="533400"/>
          </a:xfrm>
        </p:spPr>
        <p:txBody>
          <a:bodyPr>
            <a:normAutofit/>
          </a:bodyPr>
          <a:lstStyle/>
          <a:p>
            <a:pPr>
              <a:buNone/>
            </a:pPr>
            <a:r>
              <a:rPr lang="en-US" sz="1800" dirty="0" err="1">
                <a:solidFill>
                  <a:schemeClr val="bg1"/>
                </a:solidFill>
                <a:latin typeface="Times New Roman"/>
                <a:cs typeface="Times New Roman"/>
              </a:rPr>
              <a:t>Licandro</a:t>
            </a:r>
            <a:r>
              <a:rPr lang="en-US" sz="1800" dirty="0">
                <a:solidFill>
                  <a:schemeClr val="bg1"/>
                </a:solidFill>
                <a:latin typeface="Times New Roman"/>
                <a:cs typeface="Times New Roman"/>
              </a:rPr>
              <a:t> et al. 2006</a:t>
            </a:r>
          </a:p>
        </p:txBody>
      </p:sp>
      <p:pic>
        <p:nvPicPr>
          <p:cNvPr id="1028" name="Picture 4"/>
          <p:cNvPicPr>
            <a:picLocks noChangeAspect="1" noChangeArrowheads="1"/>
          </p:cNvPicPr>
          <p:nvPr/>
        </p:nvPicPr>
        <p:blipFill>
          <a:blip r:embed="rId2" cstate="print"/>
          <a:srcRect/>
          <a:stretch>
            <a:fillRect/>
          </a:stretch>
        </p:blipFill>
        <p:spPr bwMode="auto">
          <a:xfrm>
            <a:off x="533400" y="777586"/>
            <a:ext cx="7924800" cy="5470814"/>
          </a:xfrm>
          <a:prstGeom prst="rect">
            <a:avLst/>
          </a:prstGeom>
          <a:noFill/>
          <a:ln w="9525">
            <a:noFill/>
            <a:miter lim="800000"/>
            <a:headEnd/>
            <a:tailEnd/>
          </a:ln>
        </p:spPr>
      </p:pic>
      <p:sp>
        <p:nvSpPr>
          <p:cNvPr id="7" name="Content Placeholder 2"/>
          <p:cNvSpPr txBox="1">
            <a:spLocks/>
          </p:cNvSpPr>
          <p:nvPr/>
        </p:nvSpPr>
        <p:spPr>
          <a:xfrm>
            <a:off x="1600200" y="4648200"/>
            <a:ext cx="1447800" cy="381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err="1">
                <a:ln>
                  <a:noFill/>
                </a:ln>
                <a:solidFill>
                  <a:schemeClr val="tx1"/>
                </a:solidFill>
                <a:effectLst/>
                <a:uLnTx/>
                <a:uFillTx/>
                <a:latin typeface="Times New Roman"/>
                <a:ea typeface="+mn-ea"/>
                <a:cs typeface="Times New Roman"/>
              </a:rPr>
              <a:t>Makemake</a:t>
            </a:r>
            <a:endParaRPr kumimoji="0" lang="en-US" sz="1800" b="0" i="0" u="none" strike="noStrike" kern="1200" cap="none" spc="0" normalizeH="0" baseline="0" noProof="0" dirty="0">
              <a:ln>
                <a:noFill/>
              </a:ln>
              <a:solidFill>
                <a:schemeClr val="tx1"/>
              </a:solidFill>
              <a:effectLst/>
              <a:uLnTx/>
              <a:uFillTx/>
              <a:latin typeface="Times New Roman"/>
              <a:ea typeface="+mn-ea"/>
              <a:cs typeface="Times New Roman"/>
            </a:endParaRPr>
          </a:p>
        </p:txBody>
      </p:sp>
      <p:sp>
        <p:nvSpPr>
          <p:cNvPr id="2" name="Title 1"/>
          <p:cNvSpPr>
            <a:spLocks noGrp="1"/>
          </p:cNvSpPr>
          <p:nvPr>
            <p:ph type="title"/>
          </p:nvPr>
        </p:nvSpPr>
        <p:spPr>
          <a:xfrm>
            <a:off x="457200" y="76200"/>
            <a:ext cx="8229600" cy="563562"/>
          </a:xfrm>
        </p:spPr>
        <p:txBody>
          <a:bodyPr>
            <a:noAutofit/>
          </a:bodyPr>
          <a:lstStyle/>
          <a:p>
            <a:r>
              <a:rPr lang="en-US" b="1" dirty="0">
                <a:solidFill>
                  <a:schemeClr val="bg1"/>
                </a:solidFill>
                <a:latin typeface="Times New Roman"/>
                <a:cs typeface="Times New Roman"/>
              </a:rPr>
              <a:t>Spectra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791200"/>
            <a:ext cx="8991600" cy="1066800"/>
          </a:xfrm>
        </p:spPr>
        <p:txBody>
          <a:bodyPr>
            <a:noAutofit/>
          </a:bodyPr>
          <a:lstStyle/>
          <a:p>
            <a:pPr algn="ctr">
              <a:buNone/>
            </a:pPr>
            <a:r>
              <a:rPr lang="en-US" sz="1800" dirty="0">
                <a:solidFill>
                  <a:schemeClr val="bg1"/>
                </a:solidFill>
                <a:latin typeface="Times New Roman"/>
                <a:cs typeface="Times New Roman"/>
              </a:rPr>
              <a:t>O-H, C-N, N-H molecular bands apparent, H</a:t>
            </a:r>
            <a:r>
              <a:rPr lang="en-US" sz="1800" baseline="-25000" dirty="0">
                <a:solidFill>
                  <a:schemeClr val="bg1"/>
                </a:solidFill>
                <a:latin typeface="Times New Roman"/>
                <a:cs typeface="Times New Roman"/>
              </a:rPr>
              <a:t>2</a:t>
            </a:r>
            <a:r>
              <a:rPr lang="en-US" sz="1800" dirty="0">
                <a:solidFill>
                  <a:schemeClr val="bg1"/>
                </a:solidFill>
                <a:latin typeface="Times New Roman"/>
                <a:cs typeface="Times New Roman"/>
              </a:rPr>
              <a:t>O and CH</a:t>
            </a:r>
            <a:r>
              <a:rPr lang="en-US" sz="1800" baseline="-25000" dirty="0">
                <a:solidFill>
                  <a:schemeClr val="bg1"/>
                </a:solidFill>
                <a:latin typeface="Times New Roman"/>
                <a:cs typeface="Times New Roman"/>
              </a:rPr>
              <a:t>4</a:t>
            </a:r>
            <a:r>
              <a:rPr lang="en-US" sz="1800" dirty="0">
                <a:solidFill>
                  <a:schemeClr val="bg1"/>
                </a:solidFill>
                <a:latin typeface="Times New Roman"/>
                <a:cs typeface="Times New Roman"/>
              </a:rPr>
              <a:t> in largest KBOs</a:t>
            </a:r>
          </a:p>
          <a:p>
            <a:pPr algn="ctr">
              <a:buNone/>
            </a:pPr>
            <a:r>
              <a:rPr lang="en-US" sz="1800" dirty="0">
                <a:solidFill>
                  <a:schemeClr val="bg1"/>
                </a:solidFill>
                <a:latin typeface="Times New Roman"/>
                <a:cs typeface="Times New Roman"/>
              </a:rPr>
              <a:t>influenced by physical state and grain size, shape, and temperature</a:t>
            </a:r>
          </a:p>
          <a:p>
            <a:pPr algn="ctr">
              <a:buNone/>
            </a:pPr>
            <a:r>
              <a:rPr lang="en-US" sz="1800" dirty="0">
                <a:solidFill>
                  <a:schemeClr val="bg1"/>
                </a:solidFill>
                <a:latin typeface="Times New Roman"/>
                <a:cs typeface="Times New Roman"/>
              </a:rPr>
              <a:t>from </a:t>
            </a:r>
            <a:r>
              <a:rPr lang="en-US" sz="1800" dirty="0" err="1">
                <a:solidFill>
                  <a:schemeClr val="bg1"/>
                </a:solidFill>
                <a:latin typeface="Times New Roman"/>
                <a:cs typeface="Times New Roman"/>
              </a:rPr>
              <a:t>Jewitt</a:t>
            </a:r>
            <a:r>
              <a:rPr lang="en-US" sz="1800" dirty="0">
                <a:solidFill>
                  <a:schemeClr val="bg1"/>
                </a:solidFill>
                <a:latin typeface="Times New Roman"/>
                <a:cs typeface="Times New Roman"/>
              </a:rPr>
              <a:t> and </a:t>
            </a:r>
            <a:r>
              <a:rPr lang="en-US" sz="1800" dirty="0" err="1">
                <a:solidFill>
                  <a:schemeClr val="bg1"/>
                </a:solidFill>
                <a:latin typeface="Times New Roman"/>
                <a:cs typeface="Times New Roman"/>
              </a:rPr>
              <a:t>Luu</a:t>
            </a:r>
            <a:r>
              <a:rPr lang="en-US" sz="1800" dirty="0">
                <a:solidFill>
                  <a:schemeClr val="bg1"/>
                </a:solidFill>
                <a:latin typeface="Times New Roman"/>
                <a:cs typeface="Times New Roman"/>
              </a:rPr>
              <a:t> (2004)</a:t>
            </a:r>
          </a:p>
          <a:p>
            <a:endParaRPr lang="en-US" sz="1800" dirty="0">
              <a:solidFill>
                <a:schemeClr val="bg1"/>
              </a:solidFill>
            </a:endParaRPr>
          </a:p>
        </p:txBody>
      </p:sp>
      <p:pic>
        <p:nvPicPr>
          <p:cNvPr id="98306" name="Picture 2"/>
          <p:cNvPicPr>
            <a:picLocks noChangeAspect="1" noChangeArrowheads="1"/>
          </p:cNvPicPr>
          <p:nvPr/>
        </p:nvPicPr>
        <p:blipFill>
          <a:blip r:embed="rId3" cstate="print"/>
          <a:srcRect/>
          <a:stretch>
            <a:fillRect/>
          </a:stretch>
        </p:blipFill>
        <p:spPr bwMode="auto">
          <a:xfrm>
            <a:off x="0" y="228600"/>
            <a:ext cx="7087500" cy="5334000"/>
          </a:xfrm>
          <a:prstGeom prst="rect">
            <a:avLst/>
          </a:prstGeom>
          <a:noFill/>
          <a:ln w="9525">
            <a:noFill/>
            <a:miter lim="800000"/>
            <a:headEnd/>
            <a:tailEnd/>
          </a:ln>
        </p:spPr>
      </p:pic>
      <p:sp>
        <p:nvSpPr>
          <p:cNvPr id="2" name="Title 1"/>
          <p:cNvSpPr>
            <a:spLocks noGrp="1"/>
          </p:cNvSpPr>
          <p:nvPr>
            <p:ph type="title"/>
          </p:nvPr>
        </p:nvSpPr>
        <p:spPr>
          <a:xfrm>
            <a:off x="-76200" y="152400"/>
            <a:ext cx="8229600" cy="1143000"/>
          </a:xfrm>
        </p:spPr>
        <p:txBody>
          <a:bodyPr/>
          <a:lstStyle/>
          <a:p>
            <a:r>
              <a:rPr lang="en-US" b="1" dirty="0" err="1">
                <a:latin typeface="Times New Roman"/>
                <a:cs typeface="Times New Roman"/>
              </a:rPr>
              <a:t>Quaoar</a:t>
            </a:r>
            <a:endParaRPr lang="en-US" b="1" dirty="0">
              <a:latin typeface="Times New Roman"/>
              <a:cs typeface="Times New Roman"/>
            </a:endParaRPr>
          </a:p>
        </p:txBody>
      </p:sp>
      <p:sp>
        <p:nvSpPr>
          <p:cNvPr id="8" name="Content Placeholder 2"/>
          <p:cNvSpPr txBox="1">
            <a:spLocks/>
          </p:cNvSpPr>
          <p:nvPr/>
        </p:nvSpPr>
        <p:spPr>
          <a:xfrm>
            <a:off x="1600200" y="1936750"/>
            <a:ext cx="914400" cy="457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dirty="0">
                <a:solidFill>
                  <a:srgbClr val="FF0000"/>
                </a:solidFill>
                <a:latin typeface="Times New Roman"/>
                <a:cs typeface="Times New Roman"/>
              </a:rPr>
              <a:t>H</a:t>
            </a:r>
            <a:r>
              <a:rPr lang="en-US" baseline="-25000" dirty="0">
                <a:solidFill>
                  <a:srgbClr val="FF0000"/>
                </a:solidFill>
                <a:latin typeface="Times New Roman"/>
                <a:cs typeface="Times New Roman"/>
              </a:rPr>
              <a:t>2</a:t>
            </a:r>
            <a:r>
              <a:rPr lang="en-US" dirty="0">
                <a:solidFill>
                  <a:srgbClr val="FF0000"/>
                </a:solidFill>
                <a:latin typeface="Times New Roman"/>
                <a:cs typeface="Times New Roman"/>
              </a:rPr>
              <a:t>O ice</a:t>
            </a:r>
            <a:endParaRPr lang="en-US" noProof="0" dirty="0">
              <a:solidFill>
                <a:srgbClr val="FF0000"/>
              </a:solidFill>
              <a:latin typeface="Times New Roman"/>
              <a:cs typeface="Times New Roman"/>
            </a:endParaRPr>
          </a:p>
        </p:txBody>
      </p:sp>
      <p:sp>
        <p:nvSpPr>
          <p:cNvPr id="9" name="Content Placeholder 2"/>
          <p:cNvSpPr txBox="1">
            <a:spLocks/>
          </p:cNvSpPr>
          <p:nvPr/>
        </p:nvSpPr>
        <p:spPr>
          <a:xfrm>
            <a:off x="2133600" y="1447800"/>
            <a:ext cx="2057400" cy="609600"/>
          </a:xfrm>
          <a:prstGeom prst="rect">
            <a:avLst/>
          </a:prstGeom>
        </p:spPr>
        <p:txBody>
          <a:bodyPr vert="horz" lIns="91440" tIns="45720" rIns="91440" bIns="45720" rtlCol="0">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dirty="0">
                <a:latin typeface="Times New Roman"/>
                <a:cs typeface="Times New Roman"/>
              </a:rPr>
              <a:t>crystalline ice feature</a:t>
            </a:r>
          </a:p>
          <a:p>
            <a:pPr marL="342900" marR="0" lvl="0" indent="-342900" algn="ctr" defTabSz="914400" rtl="0" eaLnBrk="1" fontAlgn="auto" latinLnBrk="0" hangingPunct="1">
              <a:lnSpc>
                <a:spcPct val="100000"/>
              </a:lnSpc>
              <a:spcBef>
                <a:spcPct val="20000"/>
              </a:spcBef>
              <a:spcAft>
                <a:spcPts val="0"/>
              </a:spcAft>
              <a:buClrTx/>
              <a:buSzTx/>
              <a:tabLst/>
              <a:defRPr/>
            </a:pPr>
            <a:r>
              <a:rPr lang="en-US" noProof="0" dirty="0">
                <a:latin typeface="Times New Roman"/>
                <a:cs typeface="Times New Roman"/>
              </a:rPr>
              <a:t>(1.65</a:t>
            </a:r>
            <a:r>
              <a:rPr lang="en-US" dirty="0">
                <a:latin typeface="Times New Roman"/>
                <a:cs typeface="Times New Roman"/>
                <a:sym typeface="Mathematica1"/>
              </a:rPr>
              <a:t> microns</a:t>
            </a:r>
            <a:r>
              <a:rPr lang="en-US" noProof="0" dirty="0">
                <a:latin typeface="Times New Roman"/>
                <a:cs typeface="Times New Roman"/>
                <a:sym typeface="Mathematica1"/>
              </a:rPr>
              <a:t>)</a:t>
            </a:r>
            <a:endParaRPr lang="en-US" noProof="0" dirty="0">
              <a:latin typeface="Times New Roman"/>
              <a:cs typeface="Times New Roman"/>
            </a:endParaRPr>
          </a:p>
        </p:txBody>
      </p:sp>
      <p:cxnSp>
        <p:nvCxnSpPr>
          <p:cNvPr id="11" name="Straight Arrow Connector 10"/>
          <p:cNvCxnSpPr/>
          <p:nvPr/>
        </p:nvCxnSpPr>
        <p:spPr>
          <a:xfrm>
            <a:off x="3505200" y="2057400"/>
            <a:ext cx="76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086600" y="407075"/>
            <a:ext cx="2057400" cy="2862323"/>
          </a:xfrm>
          <a:prstGeom prst="rect">
            <a:avLst/>
          </a:prstGeom>
        </p:spPr>
        <p:txBody>
          <a:bodyPr wrap="square">
            <a:spAutoFit/>
          </a:bodyPr>
          <a:lstStyle/>
          <a:p>
            <a:r>
              <a:rPr lang="en-US" dirty="0">
                <a:solidFill>
                  <a:schemeClr val="bg1"/>
                </a:solidFill>
                <a:latin typeface="Times New Roman"/>
                <a:cs typeface="Times New Roman"/>
              </a:rPr>
              <a:t>crystalline (not amorphous) ice</a:t>
            </a:r>
          </a:p>
          <a:p>
            <a:r>
              <a:rPr lang="en-US" dirty="0">
                <a:solidFill>
                  <a:schemeClr val="bg1"/>
                </a:solidFill>
                <a:latin typeface="Times New Roman"/>
                <a:cs typeface="Times New Roman"/>
              </a:rPr>
              <a:t>heated &gt; 110 K</a:t>
            </a:r>
          </a:p>
          <a:p>
            <a:pPr>
              <a:buFont typeface="Arial" pitchFamily="34" charset="0"/>
              <a:buChar char="•"/>
            </a:pPr>
            <a:r>
              <a:rPr lang="en-US" dirty="0">
                <a:solidFill>
                  <a:schemeClr val="bg1"/>
                </a:solidFill>
                <a:latin typeface="Times New Roman"/>
                <a:cs typeface="Times New Roman"/>
              </a:rPr>
              <a:t> radioactive decay?</a:t>
            </a:r>
          </a:p>
          <a:p>
            <a:pPr>
              <a:buFont typeface="Arial" pitchFamily="34" charset="0"/>
              <a:buChar char="•"/>
            </a:pPr>
            <a:r>
              <a:rPr lang="en-US" dirty="0">
                <a:solidFill>
                  <a:schemeClr val="bg1"/>
                </a:solidFill>
                <a:latin typeface="Times New Roman"/>
                <a:cs typeface="Times New Roman"/>
              </a:rPr>
              <a:t> impacts? </a:t>
            </a:r>
            <a:r>
              <a:rPr lang="en-US" dirty="0">
                <a:solidFill>
                  <a:schemeClr val="bg1"/>
                </a:solidFill>
                <a:latin typeface="Times New Roman"/>
                <a:cs typeface="Times New Roman"/>
                <a:sym typeface="Wingdings" pitchFamily="2" charset="2"/>
              </a:rPr>
              <a:t></a:t>
            </a:r>
          </a:p>
          <a:p>
            <a:endParaRPr lang="en-US" dirty="0">
              <a:solidFill>
                <a:schemeClr val="bg1"/>
              </a:solidFill>
              <a:latin typeface="Times New Roman"/>
              <a:cs typeface="Times New Roman"/>
              <a:sym typeface="Wingdings" pitchFamily="2" charset="2"/>
            </a:endParaRPr>
          </a:p>
          <a:p>
            <a:r>
              <a:rPr lang="en-US" dirty="0">
                <a:solidFill>
                  <a:schemeClr val="bg1"/>
                </a:solidFill>
                <a:latin typeface="Times New Roman"/>
                <a:cs typeface="Times New Roman"/>
                <a:sym typeface="Wingdings" pitchFamily="2" charset="2"/>
              </a:rPr>
              <a:t>crystalline ice is recent or replenished</a:t>
            </a:r>
          </a:p>
          <a:p>
            <a:r>
              <a:rPr lang="en-US" dirty="0">
                <a:solidFill>
                  <a:schemeClr val="bg1"/>
                </a:solidFill>
                <a:latin typeface="Times New Roman"/>
                <a:cs typeface="Times New Roman"/>
                <a:sym typeface="Wingdings" pitchFamily="2" charset="2"/>
              </a:rPr>
              <a:t>(10 </a:t>
            </a:r>
            <a:r>
              <a:rPr lang="en-US" dirty="0" err="1">
                <a:solidFill>
                  <a:schemeClr val="bg1"/>
                </a:solidFill>
                <a:latin typeface="Times New Roman"/>
                <a:cs typeface="Times New Roman"/>
                <a:sym typeface="Wingdings" pitchFamily="2" charset="2"/>
              </a:rPr>
              <a:t>Myr</a:t>
            </a:r>
            <a:r>
              <a:rPr lang="en-US" dirty="0">
                <a:solidFill>
                  <a:schemeClr val="bg1"/>
                </a:solidFill>
                <a:latin typeface="Times New Roman"/>
                <a:cs typeface="Times New Roman"/>
                <a:sym typeface="Wingdings" pitchFamily="2" charset="2"/>
              </a:rPr>
              <a:t>)</a:t>
            </a:r>
          </a:p>
        </p:txBody>
      </p:sp>
      <p:sp>
        <p:nvSpPr>
          <p:cNvPr id="7" name="Content Placeholder 2"/>
          <p:cNvSpPr txBox="1">
            <a:spLocks/>
          </p:cNvSpPr>
          <p:nvPr/>
        </p:nvSpPr>
        <p:spPr>
          <a:xfrm>
            <a:off x="2895600" y="3886200"/>
            <a:ext cx="3352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2000" noProof="0" dirty="0">
                <a:latin typeface="Times New Roman"/>
                <a:cs typeface="Times New Roman"/>
              </a:rPr>
              <a:t>strong absorption </a:t>
            </a:r>
            <a:r>
              <a:rPr lang="en-US" sz="2000" dirty="0">
                <a:latin typeface="Times New Roman"/>
                <a:cs typeface="Times New Roman"/>
              </a:rPr>
              <a:t>b</a:t>
            </a:r>
            <a:r>
              <a:rPr kumimoji="0" lang="en-US" sz="2000" b="0" i="0" u="none" strike="noStrike" kern="1200" cap="none" spc="0" normalizeH="0" baseline="0" noProof="0" dirty="0">
                <a:ln>
                  <a:noFill/>
                </a:ln>
                <a:solidFill>
                  <a:schemeClr val="tx1"/>
                </a:solidFill>
                <a:effectLst/>
                <a:uLnTx/>
                <a:uFillTx/>
                <a:latin typeface="Times New Roman"/>
                <a:cs typeface="Times New Roman"/>
              </a:rPr>
              <a:t>y Earth</a:t>
            </a:r>
            <a:r>
              <a:rPr kumimoji="0" lang="en-US" sz="2000" b="0" i="0" u="none" strike="noStrike" kern="1200" cap="none" spc="0" normalizeH="0" noProof="0" dirty="0">
                <a:ln>
                  <a:noFill/>
                </a:ln>
                <a:solidFill>
                  <a:schemeClr val="tx1"/>
                </a:solidFill>
                <a:effectLst/>
                <a:uLnTx/>
                <a:uFillTx/>
                <a:latin typeface="Times New Roman"/>
                <a:cs typeface="Times New Roman"/>
              </a:rPr>
              <a:t> </a:t>
            </a:r>
            <a:r>
              <a:rPr kumimoji="0" lang="en-US" sz="2000" b="0" i="0" u="none" strike="noStrike" kern="1200" cap="none" spc="0" normalizeH="0" baseline="0" noProof="0" dirty="0" err="1">
                <a:ln>
                  <a:noFill/>
                </a:ln>
                <a:solidFill>
                  <a:schemeClr val="tx1"/>
                </a:solidFill>
                <a:effectLst/>
                <a:uLnTx/>
                <a:uFillTx/>
                <a:latin typeface="Times New Roman"/>
                <a:cs typeface="Times New Roman"/>
              </a:rPr>
              <a:t>atm</a:t>
            </a:r>
            <a:endParaRPr kumimoji="0" lang="en-US" sz="2000" b="0" i="0" u="none" strike="noStrike" kern="1200" cap="none" spc="0" normalizeH="0" baseline="0" noProof="0" dirty="0">
              <a:ln>
                <a:noFill/>
              </a:ln>
              <a:solidFill>
                <a:schemeClr val="tx1"/>
              </a:solidFill>
              <a:effectLst/>
              <a:uLnTx/>
              <a:uFillTx/>
              <a:latin typeface="Times New Roman"/>
              <a:cs typeface="Times New Roman"/>
            </a:endParaRPr>
          </a:p>
        </p:txBody>
      </p:sp>
      <p:sp>
        <p:nvSpPr>
          <p:cNvPr id="13" name="Content Placeholder 2"/>
          <p:cNvSpPr txBox="1">
            <a:spLocks/>
          </p:cNvSpPr>
          <p:nvPr/>
        </p:nvSpPr>
        <p:spPr>
          <a:xfrm>
            <a:off x="3124200" y="2971800"/>
            <a:ext cx="914400" cy="457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dirty="0">
                <a:solidFill>
                  <a:srgbClr val="FF0000"/>
                </a:solidFill>
                <a:latin typeface="Times New Roman"/>
                <a:cs typeface="Times New Roman"/>
              </a:rPr>
              <a:t>H</a:t>
            </a:r>
            <a:r>
              <a:rPr lang="en-US" baseline="-25000" dirty="0">
                <a:solidFill>
                  <a:srgbClr val="FF0000"/>
                </a:solidFill>
                <a:latin typeface="Times New Roman"/>
                <a:cs typeface="Times New Roman"/>
              </a:rPr>
              <a:t>2</a:t>
            </a:r>
            <a:r>
              <a:rPr lang="en-US" dirty="0">
                <a:solidFill>
                  <a:srgbClr val="FF0000"/>
                </a:solidFill>
                <a:latin typeface="Times New Roman"/>
                <a:cs typeface="Times New Roman"/>
              </a:rPr>
              <a:t>O ice</a:t>
            </a:r>
            <a:endParaRPr lang="en-US" noProof="0" dirty="0">
              <a:solidFill>
                <a:srgbClr val="FF0000"/>
              </a:solidFill>
              <a:latin typeface="Times New Roman"/>
              <a:cs typeface="Times New Roman"/>
            </a:endParaRPr>
          </a:p>
        </p:txBody>
      </p:sp>
      <p:sp>
        <p:nvSpPr>
          <p:cNvPr id="14" name="Content Placeholder 2"/>
          <p:cNvSpPr txBox="1">
            <a:spLocks/>
          </p:cNvSpPr>
          <p:nvPr/>
        </p:nvSpPr>
        <p:spPr>
          <a:xfrm>
            <a:off x="5181600" y="3200400"/>
            <a:ext cx="914400" cy="457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dirty="0">
                <a:solidFill>
                  <a:srgbClr val="FF0000"/>
                </a:solidFill>
                <a:latin typeface="Times New Roman"/>
                <a:cs typeface="Times New Roman"/>
              </a:rPr>
              <a:t>H</a:t>
            </a:r>
            <a:r>
              <a:rPr lang="en-US" baseline="-25000" dirty="0">
                <a:solidFill>
                  <a:srgbClr val="FF0000"/>
                </a:solidFill>
                <a:latin typeface="Times New Roman"/>
                <a:cs typeface="Times New Roman"/>
              </a:rPr>
              <a:t>2</a:t>
            </a:r>
            <a:r>
              <a:rPr lang="en-US" dirty="0">
                <a:solidFill>
                  <a:srgbClr val="FF0000"/>
                </a:solidFill>
                <a:latin typeface="Times New Roman"/>
                <a:cs typeface="Times New Roman"/>
              </a:rPr>
              <a:t>O ice</a:t>
            </a:r>
            <a:endParaRPr lang="en-US" noProof="0" dirty="0">
              <a:solidFill>
                <a:srgbClr val="FF0000"/>
              </a:solidFill>
              <a:latin typeface="Times New Roman"/>
              <a:cs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229600" cy="6705600"/>
          </a:xfrm>
        </p:spPr>
        <p:txBody>
          <a:bodyPr>
            <a:noAutofit/>
          </a:bodyPr>
          <a:lstStyle/>
          <a:p>
            <a:pPr>
              <a:buNone/>
            </a:pPr>
            <a:r>
              <a:rPr lang="en-US" sz="2400" b="1" dirty="0">
                <a:solidFill>
                  <a:schemeClr val="bg1"/>
                </a:solidFill>
                <a:latin typeface="Times New Roman"/>
                <a:cs typeface="Times New Roman"/>
              </a:rPr>
              <a:t> </a:t>
            </a:r>
            <a:r>
              <a:rPr lang="en-US" sz="4400" b="1" dirty="0">
                <a:solidFill>
                  <a:schemeClr val="bg1"/>
                </a:solidFill>
                <a:latin typeface="Times New Roman"/>
                <a:cs typeface="Times New Roman"/>
              </a:rPr>
              <a:t>Eris (2003 UB</a:t>
            </a:r>
            <a:r>
              <a:rPr lang="en-US" sz="4400" b="1" baseline="-25000" dirty="0">
                <a:solidFill>
                  <a:schemeClr val="bg1"/>
                </a:solidFill>
                <a:latin typeface="Times New Roman"/>
                <a:cs typeface="Times New Roman"/>
              </a:rPr>
              <a:t>313</a:t>
            </a:r>
            <a:r>
              <a:rPr lang="en-US" sz="4400" b="1" dirty="0">
                <a:solidFill>
                  <a:schemeClr val="bg1"/>
                </a:solidFill>
                <a:latin typeface="Times New Roman"/>
                <a:cs typeface="Times New Roman"/>
              </a:rPr>
              <a:t>)	</a:t>
            </a:r>
          </a:p>
          <a:p>
            <a:endParaRPr lang="en-US" sz="1800" dirty="0">
              <a:solidFill>
                <a:schemeClr val="bg1"/>
              </a:solidFill>
              <a:latin typeface="Times New Roman"/>
              <a:cs typeface="Times New Roman"/>
            </a:endParaRPr>
          </a:p>
          <a:p>
            <a:r>
              <a:rPr lang="en-US" sz="1800" dirty="0">
                <a:solidFill>
                  <a:schemeClr val="bg1"/>
                </a:solidFill>
                <a:latin typeface="Times New Roman"/>
                <a:cs typeface="Times New Roman"/>
              </a:rPr>
              <a:t>SDO, 557 yr period</a:t>
            </a:r>
          </a:p>
          <a:p>
            <a:r>
              <a:rPr lang="en-US" sz="1800" dirty="0">
                <a:solidFill>
                  <a:schemeClr val="bg1"/>
                </a:solidFill>
                <a:latin typeface="Times New Roman"/>
                <a:cs typeface="Times New Roman"/>
              </a:rPr>
              <a:t>V=18.7, R=18.3</a:t>
            </a:r>
          </a:p>
          <a:p>
            <a:pPr marL="0" indent="0">
              <a:buNone/>
            </a:pPr>
            <a:endParaRPr lang="en-US" sz="1800" dirty="0">
              <a:solidFill>
                <a:schemeClr val="bg1"/>
              </a:solidFill>
              <a:latin typeface="Times New Roman"/>
              <a:cs typeface="Times New Roman"/>
            </a:endParaRPr>
          </a:p>
          <a:p>
            <a:r>
              <a:rPr lang="en-US" sz="1800" dirty="0">
                <a:solidFill>
                  <a:schemeClr val="bg1"/>
                </a:solidFill>
                <a:latin typeface="Times New Roman"/>
                <a:cs typeface="Times New Roman"/>
              </a:rPr>
              <a:t>diameter</a:t>
            </a:r>
          </a:p>
          <a:p>
            <a:pPr marL="457200" lvl="1" indent="0">
              <a:buNone/>
            </a:pPr>
            <a:r>
              <a:rPr lang="en-US" sz="1800" dirty="0">
                <a:solidFill>
                  <a:schemeClr val="bg1"/>
                </a:solidFill>
                <a:latin typeface="Times New Roman"/>
                <a:cs typeface="Times New Roman"/>
              </a:rPr>
              <a:t>	Spitzer: 2600-3400 km </a:t>
            </a:r>
          </a:p>
          <a:p>
            <a:pPr marL="457200" lvl="1" indent="0">
              <a:buNone/>
            </a:pPr>
            <a:r>
              <a:rPr lang="en-US" sz="1800" dirty="0">
                <a:solidFill>
                  <a:schemeClr val="bg1"/>
                </a:solidFill>
                <a:latin typeface="Times New Roman"/>
                <a:cs typeface="Times New Roman"/>
              </a:rPr>
              <a:t>	HST (Brown et al.): 2300-2500 km (barely resolved)</a:t>
            </a:r>
          </a:p>
          <a:p>
            <a:pPr marL="457200" lvl="1" indent="0">
              <a:buNone/>
            </a:pPr>
            <a:r>
              <a:rPr lang="en-US" sz="1800" dirty="0">
                <a:solidFill>
                  <a:schemeClr val="bg1"/>
                </a:solidFill>
                <a:latin typeface="Times New Roman"/>
                <a:cs typeface="Times New Roman"/>
              </a:rPr>
              <a:t>	occultation: 2326</a:t>
            </a:r>
            <a:r>
              <a:rPr lang="en-US" sz="1800" dirty="0">
                <a:solidFill>
                  <a:schemeClr val="bg1"/>
                </a:solidFill>
                <a:latin typeface="Times New Roman"/>
                <a:cs typeface="Times New Roman"/>
                <a:sym typeface="Mathematica1"/>
              </a:rPr>
              <a:t> +/- 12</a:t>
            </a:r>
            <a:r>
              <a:rPr lang="en-US" sz="1800" dirty="0">
                <a:solidFill>
                  <a:schemeClr val="bg1"/>
                </a:solidFill>
                <a:latin typeface="Times New Roman"/>
                <a:cs typeface="Times New Roman"/>
              </a:rPr>
              <a:t> km (Pluto is 2360)</a:t>
            </a:r>
          </a:p>
          <a:p>
            <a:pPr marL="457200" lvl="1" indent="0">
              <a:buNone/>
            </a:pPr>
            <a:r>
              <a:rPr lang="en-US" sz="1800" dirty="0">
                <a:solidFill>
                  <a:schemeClr val="bg1"/>
                </a:solidFill>
                <a:latin typeface="Times New Roman"/>
                <a:cs typeface="Times New Roman"/>
              </a:rPr>
              <a:t>	density 2.5 g/cm</a:t>
            </a:r>
            <a:r>
              <a:rPr lang="en-US" sz="1800" baseline="30000" dirty="0">
                <a:solidFill>
                  <a:schemeClr val="bg1"/>
                </a:solidFill>
                <a:latin typeface="Times New Roman"/>
                <a:cs typeface="Times New Roman"/>
              </a:rPr>
              <a:t>3</a:t>
            </a:r>
            <a:r>
              <a:rPr lang="en-US" sz="1800" dirty="0">
                <a:solidFill>
                  <a:schemeClr val="bg1"/>
                </a:solidFill>
                <a:latin typeface="Times New Roman"/>
                <a:cs typeface="Times New Roman"/>
              </a:rPr>
              <a:t> ... mostly rocky</a:t>
            </a:r>
          </a:p>
          <a:p>
            <a:pPr marL="457200" lvl="1" indent="0">
              <a:buNone/>
            </a:pPr>
            <a:r>
              <a:rPr lang="en-US" sz="1800" baseline="30000" dirty="0">
                <a:solidFill>
                  <a:schemeClr val="bg1"/>
                </a:solidFill>
                <a:latin typeface="Times New Roman"/>
                <a:cs typeface="Times New Roman"/>
              </a:rPr>
              <a:t>	</a:t>
            </a:r>
            <a:r>
              <a:rPr lang="en-US" sz="1800" dirty="0">
                <a:solidFill>
                  <a:schemeClr val="bg1"/>
                </a:solidFill>
                <a:latin typeface="Times New Roman"/>
                <a:cs typeface="Times New Roman"/>
              </a:rPr>
              <a:t>most massive TNO … 27% &gt; Pluto</a:t>
            </a:r>
          </a:p>
          <a:p>
            <a:pPr marL="457200" lvl="1" indent="0">
              <a:buNone/>
            </a:pPr>
            <a:endParaRPr lang="en-US" sz="1800" dirty="0">
              <a:solidFill>
                <a:schemeClr val="bg1"/>
              </a:solidFill>
              <a:latin typeface="Times New Roman"/>
              <a:cs typeface="Times New Roman"/>
            </a:endParaRPr>
          </a:p>
          <a:p>
            <a:r>
              <a:rPr lang="en-US" sz="1800" dirty="0">
                <a:solidFill>
                  <a:schemeClr val="bg1"/>
                </a:solidFill>
                <a:latin typeface="Times New Roman"/>
                <a:cs typeface="Times New Roman"/>
              </a:rPr>
              <a:t>96% albedo! (most TNOs 10-20%)</a:t>
            </a:r>
          </a:p>
          <a:p>
            <a:r>
              <a:rPr lang="en-US" sz="1800" dirty="0">
                <a:solidFill>
                  <a:schemeClr val="bg1"/>
                </a:solidFill>
                <a:latin typeface="Times New Roman"/>
                <a:cs typeface="Times New Roman"/>
              </a:rPr>
              <a:t>methane dominated surface, like Pluto but less red</a:t>
            </a:r>
          </a:p>
          <a:p>
            <a:pPr marL="0" indent="0">
              <a:buNone/>
            </a:pPr>
            <a:r>
              <a:rPr lang="en-US" sz="1800" dirty="0">
                <a:solidFill>
                  <a:schemeClr val="bg1"/>
                </a:solidFill>
                <a:latin typeface="Times New Roman"/>
                <a:cs typeface="Times New Roman"/>
              </a:rPr>
              <a:t>	~30 K, methane is </a:t>
            </a:r>
            <a:r>
              <a:rPr lang="en-US" sz="1800" dirty="0" err="1">
                <a:solidFill>
                  <a:schemeClr val="bg1"/>
                </a:solidFill>
                <a:latin typeface="Times New Roman"/>
                <a:cs typeface="Times New Roman"/>
              </a:rPr>
              <a:t>involatile</a:t>
            </a:r>
            <a:r>
              <a:rPr lang="en-US" sz="1800" dirty="0">
                <a:solidFill>
                  <a:schemeClr val="bg1"/>
                </a:solidFill>
                <a:latin typeface="Times New Roman"/>
                <a:cs typeface="Times New Roman"/>
              </a:rPr>
              <a:t> … pure methane ice</a:t>
            </a:r>
          </a:p>
          <a:p>
            <a:pPr marL="0" indent="0">
              <a:buNone/>
            </a:pPr>
            <a:r>
              <a:rPr lang="en-US" sz="1800" dirty="0">
                <a:solidFill>
                  <a:schemeClr val="bg1"/>
                </a:solidFill>
                <a:latin typeface="Times New Roman"/>
                <a:cs typeface="Times New Roman"/>
              </a:rPr>
              <a:t>	may become volatile and mix as approaches the Sun</a:t>
            </a:r>
          </a:p>
          <a:p>
            <a:pPr marL="0" indent="0">
              <a:buNone/>
            </a:pPr>
            <a:endParaRPr lang="en-US" sz="1800" dirty="0">
              <a:solidFill>
                <a:schemeClr val="bg1"/>
              </a:solidFill>
              <a:latin typeface="Times New Roman"/>
              <a:cs typeface="Times New Roman"/>
            </a:endParaRPr>
          </a:p>
          <a:p>
            <a:r>
              <a:rPr lang="en-US" sz="1800" dirty="0">
                <a:solidFill>
                  <a:schemeClr val="bg1"/>
                </a:solidFill>
                <a:latin typeface="Times New Roman"/>
                <a:cs typeface="Times New Roman"/>
              </a:rPr>
              <a:t>similar to Pluto in size and appearance but very different on the inside</a:t>
            </a:r>
          </a:p>
        </p:txBody>
      </p:sp>
      <p:pic>
        <p:nvPicPr>
          <p:cNvPr id="25602" name="Picture 2" descr="Star occulted by Eris"/>
          <p:cNvPicPr>
            <a:picLocks noChangeAspect="1" noChangeArrowheads="1" noCrop="1"/>
          </p:cNvPicPr>
          <p:nvPr/>
        </p:nvPicPr>
        <p:blipFill>
          <a:blip r:embed="rId3" cstate="print"/>
          <a:srcRect/>
          <a:stretch>
            <a:fillRect/>
          </a:stretch>
        </p:blipFill>
        <p:spPr bwMode="auto">
          <a:xfrm>
            <a:off x="6248400" y="2971800"/>
            <a:ext cx="2895600" cy="2895600"/>
          </a:xfrm>
          <a:prstGeom prst="rect">
            <a:avLst/>
          </a:prstGeom>
          <a:noFill/>
        </p:spPr>
      </p:pic>
      <p:pic>
        <p:nvPicPr>
          <p:cNvPr id="25604" name="Picture 4" descr="http://upload.wikimedia.org/wikipedia/commons/thumb/c/c4/Animation_showing_movement_of_2003_UB313-2-.gif/220px-Animation_showing_movement_of_2003_UB313-2-.gif"/>
          <p:cNvPicPr>
            <a:picLocks noChangeAspect="1" noChangeArrowheads="1" noCrop="1"/>
          </p:cNvPicPr>
          <p:nvPr/>
        </p:nvPicPr>
        <p:blipFill>
          <a:blip r:embed="rId4" cstate="print"/>
          <a:srcRect/>
          <a:stretch>
            <a:fillRect/>
          </a:stretch>
        </p:blipFill>
        <p:spPr bwMode="auto">
          <a:xfrm>
            <a:off x="6248400" y="0"/>
            <a:ext cx="2895600" cy="28956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fade">
                                      <p:cBhvr>
                                        <p:cTn id="30" dur="500"/>
                                        <p:tgtEl>
                                          <p:spTgt spid="3">
                                            <p:txEl>
                                              <p:pRg st="13" end="1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fade">
                                      <p:cBhvr>
                                        <p:cTn id="33" dur="500"/>
                                        <p:tgtEl>
                                          <p:spTgt spid="3">
                                            <p:txEl>
                                              <p:pRg st="14" end="1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5" end="15"/>
                                            </p:txEl>
                                          </p:spTgt>
                                        </p:tgtEl>
                                        <p:attrNameLst>
                                          <p:attrName>style.visibility</p:attrName>
                                        </p:attrNameLst>
                                      </p:cBhvr>
                                      <p:to>
                                        <p:strVal val="visible"/>
                                      </p:to>
                                    </p:set>
                                    <p:animEffect transition="in" filter="fade">
                                      <p:cBhvr>
                                        <p:cTn id="36" dur="500"/>
                                        <p:tgtEl>
                                          <p:spTgt spid="3">
                                            <p:txEl>
                                              <p:pRg st="15" end="1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animEffect transition="in" filter="fade">
                                      <p:cBhvr>
                                        <p:cTn id="41"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1620" name="Picture 4" descr="File:Eris Orbit.svg"/>
          <p:cNvPicPr>
            <a:picLocks noChangeAspect="1" noChangeArrowheads="1"/>
          </p:cNvPicPr>
          <p:nvPr/>
        </p:nvPicPr>
        <p:blipFill>
          <a:blip r:embed="rId2" cstate="print"/>
          <a:srcRect/>
          <a:stretch>
            <a:fillRect/>
          </a:stretch>
        </p:blipFill>
        <p:spPr bwMode="auto">
          <a:xfrm>
            <a:off x="0" y="0"/>
            <a:ext cx="9182020" cy="6858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609600" y="0"/>
            <a:ext cx="8001000" cy="990600"/>
          </a:xfrm>
        </p:spPr>
        <p:txBody>
          <a:bodyPr/>
          <a:lstStyle/>
          <a:p>
            <a:pPr eaLnBrk="1" hangingPunct="1"/>
            <a:r>
              <a:rPr lang="en-US" b="1" dirty="0">
                <a:latin typeface="Times New Roman" charset="0"/>
                <a:ea typeface="ＭＳ Ｐゴシック" charset="0"/>
                <a:cs typeface="ＭＳ Ｐゴシック" charset="0"/>
              </a:rPr>
              <a:t>Solar System Explorers 2015</a:t>
            </a:r>
          </a:p>
        </p:txBody>
      </p:sp>
      <p:sp>
        <p:nvSpPr>
          <p:cNvPr id="72706" name="Text Box 3"/>
          <p:cNvSpPr txBox="1">
            <a:spLocks noChangeArrowheads="1"/>
          </p:cNvSpPr>
          <p:nvPr/>
        </p:nvSpPr>
        <p:spPr bwMode="auto">
          <a:xfrm>
            <a:off x="152400" y="914400"/>
            <a:ext cx="8839200" cy="5940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fontAlgn="base" hangingPunct="1">
              <a:spcBef>
                <a:spcPct val="0"/>
              </a:spcBef>
              <a:spcAft>
                <a:spcPct val="0"/>
              </a:spcAft>
            </a:pPr>
            <a:r>
              <a:rPr lang="en-US" baseline="0" dirty="0">
                <a:solidFill>
                  <a:srgbClr val="000000"/>
                </a:solidFill>
              </a:rPr>
              <a:t>Name a minor body with </a:t>
            </a:r>
            <a:r>
              <a:rPr lang="en-US" baseline="0" dirty="0" err="1">
                <a:solidFill>
                  <a:srgbClr val="000000"/>
                </a:solidFill>
              </a:rPr>
              <a:t>semimajor</a:t>
            </a:r>
            <a:r>
              <a:rPr lang="en-US" baseline="0" dirty="0">
                <a:solidFill>
                  <a:srgbClr val="000000"/>
                </a:solidFill>
              </a:rPr>
              <a:t> axis greater than Mars’</a:t>
            </a:r>
            <a:r>
              <a:rPr lang="en-US" altLang="ja-JP" baseline="0" dirty="0">
                <a:solidFill>
                  <a:srgbClr val="000000"/>
                </a:solidFill>
              </a:rPr>
              <a:t> orbit (1.52 AU) and describe three of its physical characteristics, e.g., </a:t>
            </a:r>
            <a:r>
              <a:rPr lang="en-US" altLang="ja-JP" i="1" baseline="0" dirty="0">
                <a:solidFill>
                  <a:srgbClr val="000000"/>
                </a:solidFill>
              </a:rPr>
              <a:t>Pluto has density 2.03 g/cm</a:t>
            </a:r>
            <a:r>
              <a:rPr lang="en-US" altLang="ja-JP" i="1" baseline="30000" dirty="0">
                <a:solidFill>
                  <a:srgbClr val="000000"/>
                </a:solidFill>
              </a:rPr>
              <a:t>3</a:t>
            </a:r>
            <a:r>
              <a:rPr lang="en-US" altLang="ja-JP" i="1" baseline="0" dirty="0">
                <a:solidFill>
                  <a:srgbClr val="000000"/>
                </a:solidFill>
              </a:rPr>
              <a:t> and is roughly 70/30% rock/ice by mass, where the ice is primarily N</a:t>
            </a:r>
            <a:r>
              <a:rPr lang="en-US" altLang="ja-JP" i="1" dirty="0">
                <a:solidFill>
                  <a:srgbClr val="000000"/>
                </a:solidFill>
              </a:rPr>
              <a:t>2</a:t>
            </a:r>
            <a:r>
              <a:rPr lang="en-US" altLang="ja-JP" baseline="0" dirty="0">
                <a:solidFill>
                  <a:srgbClr val="000000"/>
                </a:solidFill>
              </a:rPr>
              <a:t>.</a:t>
            </a:r>
            <a:endParaRPr lang="en-US" altLang="ja-JP" sz="1600" baseline="0" dirty="0">
              <a:solidFill>
                <a:srgbClr val="000000"/>
              </a:solidFill>
            </a:endParaRPr>
          </a:p>
          <a:p>
            <a:pPr eaLnBrk="1" fontAlgn="base" hangingPunct="1">
              <a:spcBef>
                <a:spcPct val="0"/>
              </a:spcBef>
              <a:spcAft>
                <a:spcPct val="0"/>
              </a:spcAft>
            </a:pPr>
            <a:r>
              <a:rPr lang="en-US" sz="1600" baseline="0" dirty="0">
                <a:solidFill>
                  <a:srgbClr val="000000"/>
                </a:solidFill>
              </a:rPr>
              <a:t>1. 2687 Steins – in MB has chain of 7 craters, 3x2km, albedo 0.35</a:t>
            </a:r>
          </a:p>
          <a:p>
            <a:pPr eaLnBrk="1" fontAlgn="base" hangingPunct="1">
              <a:spcBef>
                <a:spcPct val="0"/>
              </a:spcBef>
              <a:spcAft>
                <a:spcPct val="0"/>
              </a:spcAft>
            </a:pPr>
            <a:r>
              <a:rPr lang="en-US" sz="1600" baseline="0" dirty="0">
                <a:solidFill>
                  <a:srgbClr val="000000"/>
                </a:solidFill>
              </a:rPr>
              <a:t>2. 243 Ida – density 2.2-2.9 g/cm3, magnetic material, </a:t>
            </a:r>
            <a:r>
              <a:rPr lang="en-US" sz="1600" baseline="0" dirty="0" err="1">
                <a:solidFill>
                  <a:srgbClr val="000000"/>
                </a:solidFill>
              </a:rPr>
              <a:t>chondrite</a:t>
            </a:r>
            <a:r>
              <a:rPr lang="en-US" sz="1600" baseline="0" dirty="0">
                <a:solidFill>
                  <a:srgbClr val="000000"/>
                </a:solidFill>
              </a:rPr>
              <a:t>/meteor-like composition</a:t>
            </a:r>
          </a:p>
          <a:p>
            <a:pPr eaLnBrk="1" fontAlgn="base" hangingPunct="1">
              <a:spcBef>
                <a:spcPct val="0"/>
              </a:spcBef>
              <a:spcAft>
                <a:spcPct val="0"/>
              </a:spcAft>
            </a:pPr>
            <a:r>
              <a:rPr lang="en-US" sz="1600" baseline="0" dirty="0">
                <a:solidFill>
                  <a:srgbClr val="000000"/>
                </a:solidFill>
              </a:rPr>
              <a:t>3. 16 Psyche – 253km, density 6.7 g/cm3, primarily Fe/Ni content</a:t>
            </a:r>
          </a:p>
          <a:p>
            <a:pPr eaLnBrk="1" fontAlgn="base" hangingPunct="1">
              <a:spcBef>
                <a:spcPct val="0"/>
              </a:spcBef>
              <a:spcAft>
                <a:spcPct val="0"/>
              </a:spcAft>
            </a:pPr>
            <a:r>
              <a:rPr lang="en-US" sz="1600" baseline="0" dirty="0">
                <a:solidFill>
                  <a:srgbClr val="000000"/>
                </a:solidFill>
              </a:rPr>
              <a:t>4. 10 </a:t>
            </a:r>
            <a:r>
              <a:rPr lang="en-US" sz="1600" baseline="0" dirty="0" err="1">
                <a:solidFill>
                  <a:srgbClr val="000000"/>
                </a:solidFill>
              </a:rPr>
              <a:t>Hygiea</a:t>
            </a:r>
            <a:r>
              <a:rPr lang="en-US" sz="1600" baseline="0" dirty="0">
                <a:solidFill>
                  <a:srgbClr val="000000"/>
                </a:solidFill>
              </a:rPr>
              <a:t> – 2% mass of MB, many kg, density 2 g/cm3, 500x400x400km</a:t>
            </a:r>
          </a:p>
          <a:p>
            <a:pPr eaLnBrk="1" fontAlgn="base" hangingPunct="1">
              <a:spcBef>
                <a:spcPct val="0"/>
              </a:spcBef>
              <a:spcAft>
                <a:spcPct val="0"/>
              </a:spcAft>
            </a:pPr>
            <a:r>
              <a:rPr lang="en-US" sz="1600" baseline="0" dirty="0">
                <a:solidFill>
                  <a:srgbClr val="000000"/>
                </a:solidFill>
              </a:rPr>
              <a:t>5. Fortuna – density 2.7 g/cm3, </a:t>
            </a:r>
            <a:r>
              <a:rPr lang="en-US" sz="1600" baseline="0" dirty="0" err="1">
                <a:solidFill>
                  <a:srgbClr val="000000"/>
                </a:solidFill>
              </a:rPr>
              <a:t>tholins</a:t>
            </a:r>
            <a:r>
              <a:rPr lang="en-US" sz="1600" baseline="0" dirty="0">
                <a:solidFill>
                  <a:srgbClr val="000000"/>
                </a:solidFill>
              </a:rPr>
              <a:t> on surface, carbonaceous G type</a:t>
            </a:r>
          </a:p>
          <a:p>
            <a:pPr eaLnBrk="1" fontAlgn="base" hangingPunct="1">
              <a:spcBef>
                <a:spcPct val="0"/>
              </a:spcBef>
              <a:spcAft>
                <a:spcPct val="0"/>
              </a:spcAft>
            </a:pPr>
            <a:r>
              <a:rPr lang="en-US" sz="1600" baseline="0" dirty="0">
                <a:solidFill>
                  <a:srgbClr val="000000"/>
                </a:solidFill>
              </a:rPr>
              <a:t>6. Eris – second highest albedo in SS, CH4 ice, diameter comparable to Pluto</a:t>
            </a:r>
          </a:p>
          <a:p>
            <a:pPr eaLnBrk="1" fontAlgn="base" hangingPunct="1">
              <a:spcBef>
                <a:spcPct val="0"/>
              </a:spcBef>
              <a:spcAft>
                <a:spcPct val="0"/>
              </a:spcAft>
            </a:pPr>
            <a:r>
              <a:rPr lang="en-US" sz="1600" baseline="0" dirty="0">
                <a:solidFill>
                  <a:srgbClr val="000000"/>
                </a:solidFill>
              </a:rPr>
              <a:t>7. 55576 Amicus – Centaur, albedo 0.18, 76km, H = 7.4</a:t>
            </a:r>
          </a:p>
          <a:p>
            <a:pPr eaLnBrk="1" fontAlgn="base" hangingPunct="1">
              <a:spcBef>
                <a:spcPct val="0"/>
              </a:spcBef>
              <a:spcAft>
                <a:spcPct val="0"/>
              </a:spcAft>
            </a:pPr>
            <a:r>
              <a:rPr lang="en-US" sz="1600" baseline="0" dirty="0">
                <a:solidFill>
                  <a:srgbClr val="000000"/>
                </a:solidFill>
              </a:rPr>
              <a:t>8. </a:t>
            </a:r>
            <a:r>
              <a:rPr lang="en-US" sz="1600" baseline="0" dirty="0" err="1">
                <a:solidFill>
                  <a:srgbClr val="000000"/>
                </a:solidFill>
              </a:rPr>
              <a:t>Sedna</a:t>
            </a:r>
            <a:r>
              <a:rPr lang="en-US" sz="1600" baseline="0" dirty="0">
                <a:solidFill>
                  <a:srgbClr val="000000"/>
                </a:solidFill>
              </a:rPr>
              <a:t> – one of reddest objects … </a:t>
            </a:r>
            <a:r>
              <a:rPr lang="en-US" sz="1600" baseline="0" dirty="0" err="1">
                <a:solidFill>
                  <a:srgbClr val="000000"/>
                </a:solidFill>
              </a:rPr>
              <a:t>tholins</a:t>
            </a:r>
            <a:r>
              <a:rPr lang="en-US" sz="1600" baseline="0" dirty="0">
                <a:solidFill>
                  <a:srgbClr val="000000"/>
                </a:solidFill>
              </a:rPr>
              <a:t>, 12K, albedo 0.3</a:t>
            </a:r>
          </a:p>
          <a:p>
            <a:pPr eaLnBrk="1" fontAlgn="base" hangingPunct="1">
              <a:spcBef>
                <a:spcPct val="0"/>
              </a:spcBef>
              <a:spcAft>
                <a:spcPct val="0"/>
              </a:spcAft>
            </a:pPr>
            <a:r>
              <a:rPr lang="en-US" sz="1600" baseline="0" dirty="0">
                <a:solidFill>
                  <a:srgbClr val="000000"/>
                </a:solidFill>
              </a:rPr>
              <a:t>9. </a:t>
            </a:r>
            <a:r>
              <a:rPr lang="en-US" sz="1600" baseline="0" dirty="0" err="1">
                <a:solidFill>
                  <a:srgbClr val="000000"/>
                </a:solidFill>
              </a:rPr>
              <a:t>Kleopatra</a:t>
            </a:r>
            <a:r>
              <a:rPr lang="en-US" sz="1600" baseline="0" dirty="0">
                <a:solidFill>
                  <a:srgbClr val="000000"/>
                </a:solidFill>
              </a:rPr>
              <a:t> – shaped like dog bone, Fe/Ni, interior is likely rubble pile</a:t>
            </a:r>
          </a:p>
          <a:p>
            <a:pPr eaLnBrk="1" fontAlgn="base" hangingPunct="1">
              <a:spcBef>
                <a:spcPct val="0"/>
              </a:spcBef>
              <a:spcAft>
                <a:spcPct val="0"/>
              </a:spcAft>
            </a:pPr>
            <a:r>
              <a:rPr lang="en-US" sz="1600" baseline="0" dirty="0">
                <a:solidFill>
                  <a:srgbClr val="000000"/>
                </a:solidFill>
              </a:rPr>
              <a:t>10. Pallas – 7% mass of MB, silicate surface, larger than </a:t>
            </a:r>
            <a:r>
              <a:rPr lang="en-US" sz="1600" baseline="0" dirty="0" err="1">
                <a:solidFill>
                  <a:srgbClr val="000000"/>
                </a:solidFill>
              </a:rPr>
              <a:t>Vesta</a:t>
            </a:r>
            <a:r>
              <a:rPr lang="en-US" sz="1600" baseline="0" dirty="0">
                <a:solidFill>
                  <a:srgbClr val="000000"/>
                </a:solidFill>
              </a:rPr>
              <a:t> but less massive</a:t>
            </a:r>
          </a:p>
          <a:p>
            <a:pPr eaLnBrk="1" fontAlgn="base" hangingPunct="1">
              <a:spcBef>
                <a:spcPct val="0"/>
              </a:spcBef>
              <a:spcAft>
                <a:spcPct val="0"/>
              </a:spcAft>
            </a:pPr>
            <a:r>
              <a:rPr lang="en-US" sz="1600" baseline="0" dirty="0">
                <a:solidFill>
                  <a:srgbClr val="000000"/>
                </a:solidFill>
              </a:rPr>
              <a:t>11. 41 Daphne – overall density 1.95, but surface density is 2.4</a:t>
            </a:r>
          </a:p>
          <a:p>
            <a:pPr eaLnBrk="1" fontAlgn="base" hangingPunct="1">
              <a:spcBef>
                <a:spcPct val="0"/>
              </a:spcBef>
              <a:spcAft>
                <a:spcPct val="0"/>
              </a:spcAft>
            </a:pPr>
            <a:r>
              <a:rPr lang="en-US" sz="1600" baseline="0" dirty="0">
                <a:solidFill>
                  <a:srgbClr val="000000"/>
                </a:solidFill>
              </a:rPr>
              <a:t>12. Temple 1 – density 0.62, comet hit by Deep Impact, hydrocarbons, H</a:t>
            </a:r>
            <a:r>
              <a:rPr lang="en-US" sz="1600" dirty="0">
                <a:solidFill>
                  <a:srgbClr val="000000"/>
                </a:solidFill>
              </a:rPr>
              <a:t>2</a:t>
            </a:r>
            <a:r>
              <a:rPr lang="en-US" sz="1600" baseline="0" dirty="0">
                <a:solidFill>
                  <a:srgbClr val="000000"/>
                </a:solidFill>
              </a:rPr>
              <a:t>O buried beneath dusty crust</a:t>
            </a:r>
          </a:p>
          <a:p>
            <a:pPr eaLnBrk="1" fontAlgn="base" hangingPunct="1">
              <a:spcBef>
                <a:spcPct val="0"/>
              </a:spcBef>
              <a:spcAft>
                <a:spcPct val="0"/>
              </a:spcAft>
            </a:pPr>
            <a:r>
              <a:rPr lang="en-US" sz="1600" baseline="0" dirty="0">
                <a:solidFill>
                  <a:srgbClr val="000000"/>
                </a:solidFill>
              </a:rPr>
              <a:t>13. Hale-Bopp – sodium tail, smallest dust grains from any comet, 2X deuterium abundance oceans</a:t>
            </a:r>
          </a:p>
          <a:p>
            <a:pPr eaLnBrk="1" fontAlgn="base" hangingPunct="1">
              <a:spcBef>
                <a:spcPct val="0"/>
              </a:spcBef>
              <a:spcAft>
                <a:spcPct val="0"/>
              </a:spcAft>
            </a:pPr>
            <a:r>
              <a:rPr lang="en-US" sz="1600" baseline="0" dirty="0">
                <a:solidFill>
                  <a:srgbClr val="000000"/>
                </a:solidFill>
              </a:rPr>
              <a:t>14. </a:t>
            </a:r>
            <a:r>
              <a:rPr lang="en-US" sz="1600" baseline="0" dirty="0" err="1">
                <a:solidFill>
                  <a:srgbClr val="000000"/>
                </a:solidFill>
              </a:rPr>
              <a:t>Makemake</a:t>
            </a:r>
            <a:r>
              <a:rPr lang="en-US" sz="1600" baseline="0" dirty="0">
                <a:solidFill>
                  <a:srgbClr val="000000"/>
                </a:solidFill>
              </a:rPr>
              <a:t> – code name is Easter Bunny, minimal/no atmosphere</a:t>
            </a:r>
          </a:p>
          <a:p>
            <a:pPr eaLnBrk="1" fontAlgn="base" hangingPunct="1">
              <a:spcBef>
                <a:spcPct val="0"/>
              </a:spcBef>
              <a:spcAft>
                <a:spcPct val="0"/>
              </a:spcAft>
            </a:pPr>
            <a:r>
              <a:rPr lang="en-US" sz="1600" baseline="0" dirty="0">
                <a:solidFill>
                  <a:srgbClr val="000000"/>
                </a:solidFill>
              </a:rPr>
              <a:t>15. </a:t>
            </a:r>
            <a:r>
              <a:rPr lang="en-US" sz="1600" baseline="0" dirty="0" err="1">
                <a:solidFill>
                  <a:srgbClr val="000000"/>
                </a:solidFill>
              </a:rPr>
              <a:t>Haumea</a:t>
            </a:r>
            <a:r>
              <a:rPr lang="en-US" sz="1600" baseline="0" dirty="0">
                <a:solidFill>
                  <a:srgbClr val="000000"/>
                </a:solidFill>
              </a:rPr>
              <a:t> – fastest spinning object in SS at 4 hours</a:t>
            </a:r>
          </a:p>
          <a:p>
            <a:pPr eaLnBrk="1" fontAlgn="base" hangingPunct="1">
              <a:spcBef>
                <a:spcPct val="0"/>
              </a:spcBef>
              <a:spcAft>
                <a:spcPct val="0"/>
              </a:spcAft>
            </a:pPr>
            <a:r>
              <a:rPr lang="en-US" sz="1600" baseline="0" dirty="0">
                <a:solidFill>
                  <a:srgbClr val="000000"/>
                </a:solidFill>
              </a:rPr>
              <a:t>16. …</a:t>
            </a:r>
          </a:p>
          <a:p>
            <a:pPr eaLnBrk="1" fontAlgn="base" hangingPunct="1">
              <a:spcBef>
                <a:spcPct val="0"/>
              </a:spcBef>
              <a:spcAft>
                <a:spcPct val="0"/>
              </a:spcAft>
            </a:pPr>
            <a:r>
              <a:rPr lang="en-US" sz="1600" baseline="0" dirty="0">
                <a:solidFill>
                  <a:srgbClr val="000000"/>
                </a:solidFill>
              </a:rPr>
              <a:t>17. …</a:t>
            </a:r>
          </a:p>
          <a:p>
            <a:pPr eaLnBrk="1" fontAlgn="base" hangingPunct="1">
              <a:spcBef>
                <a:spcPct val="0"/>
              </a:spcBef>
              <a:spcAft>
                <a:spcPct val="0"/>
              </a:spcAft>
            </a:pPr>
            <a:r>
              <a:rPr lang="en-US" sz="1600" baseline="0" dirty="0">
                <a:solidFill>
                  <a:srgbClr val="000000"/>
                </a:solidFill>
              </a:rPr>
              <a:t>18. …</a:t>
            </a:r>
          </a:p>
          <a:p>
            <a:pPr eaLnBrk="1" fontAlgn="base" hangingPunct="1">
              <a:spcBef>
                <a:spcPct val="0"/>
              </a:spcBef>
              <a:spcAft>
                <a:spcPct val="0"/>
              </a:spcAft>
            </a:pPr>
            <a:r>
              <a:rPr lang="en-US" sz="1600" baseline="0" dirty="0">
                <a:solidFill>
                  <a:srgbClr val="000000"/>
                </a:solidFill>
              </a:rPr>
              <a:t>19. …</a:t>
            </a:r>
          </a:p>
          <a:p>
            <a:pPr eaLnBrk="1" fontAlgn="base" hangingPunct="1">
              <a:spcBef>
                <a:spcPct val="0"/>
              </a:spcBef>
              <a:spcAft>
                <a:spcPct val="0"/>
              </a:spcAft>
            </a:pPr>
            <a:r>
              <a:rPr lang="en-US" sz="1600" baseline="0" dirty="0">
                <a:solidFill>
                  <a:srgbClr val="000000"/>
                </a:solidFill>
              </a:rPr>
              <a:t>20. …</a:t>
            </a:r>
          </a:p>
        </p:txBody>
      </p:sp>
    </p:spTree>
    <p:extLst>
      <p:ext uri="{BB962C8B-B14F-4D97-AF65-F5344CB8AC3E}">
        <p14:creationId xmlns:p14="http://schemas.microsoft.com/office/powerpoint/2010/main" val="3276534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609600" y="0"/>
            <a:ext cx="8001000" cy="990600"/>
          </a:xfrm>
        </p:spPr>
        <p:txBody>
          <a:bodyPr/>
          <a:lstStyle/>
          <a:p>
            <a:pPr eaLnBrk="1" hangingPunct="1"/>
            <a:r>
              <a:rPr lang="en-US" b="1" dirty="0">
                <a:latin typeface="Times New Roman" charset="0"/>
                <a:ea typeface="ＭＳ Ｐゴシック" charset="0"/>
                <a:cs typeface="ＭＳ Ｐゴシック" charset="0"/>
              </a:rPr>
              <a:t>Solar System Explorers 2012</a:t>
            </a:r>
          </a:p>
        </p:txBody>
      </p:sp>
      <p:sp>
        <p:nvSpPr>
          <p:cNvPr id="104450" name="Text Box 3"/>
          <p:cNvSpPr txBox="1">
            <a:spLocks noChangeArrowheads="1"/>
          </p:cNvSpPr>
          <p:nvPr/>
        </p:nvSpPr>
        <p:spPr bwMode="auto">
          <a:xfrm>
            <a:off x="152400" y="914400"/>
            <a:ext cx="8839200" cy="594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fontAlgn="base" hangingPunct="1">
              <a:spcBef>
                <a:spcPct val="0"/>
              </a:spcBef>
              <a:spcAft>
                <a:spcPct val="0"/>
              </a:spcAft>
            </a:pPr>
            <a:r>
              <a:rPr lang="en-US" baseline="0" dirty="0">
                <a:solidFill>
                  <a:srgbClr val="000000"/>
                </a:solidFill>
              </a:rPr>
              <a:t>Name a minor body with </a:t>
            </a:r>
            <a:r>
              <a:rPr lang="en-US" baseline="0" dirty="0" err="1">
                <a:solidFill>
                  <a:srgbClr val="000000"/>
                </a:solidFill>
              </a:rPr>
              <a:t>semimajor</a:t>
            </a:r>
            <a:r>
              <a:rPr lang="en-US" baseline="0" dirty="0">
                <a:solidFill>
                  <a:srgbClr val="000000"/>
                </a:solidFill>
              </a:rPr>
              <a:t> axis greater than Mars’ orbit (1.52 AU) and describe three of its physical characteristics, e.g. </a:t>
            </a:r>
            <a:r>
              <a:rPr lang="en-US" i="1" baseline="0" dirty="0">
                <a:solidFill>
                  <a:srgbClr val="000000"/>
                </a:solidFill>
              </a:rPr>
              <a:t>Pluto has density 2.03 g/cm</a:t>
            </a:r>
            <a:r>
              <a:rPr lang="en-US" i="1" baseline="30000" dirty="0">
                <a:solidFill>
                  <a:srgbClr val="000000"/>
                </a:solidFill>
              </a:rPr>
              <a:t>3</a:t>
            </a:r>
            <a:r>
              <a:rPr lang="en-US" i="1" baseline="0" dirty="0">
                <a:solidFill>
                  <a:srgbClr val="000000"/>
                </a:solidFill>
              </a:rPr>
              <a:t> and is roughly 70/30% rock/ice by mass, where the ice is primarily N</a:t>
            </a:r>
            <a:r>
              <a:rPr lang="en-US" i="1" dirty="0">
                <a:solidFill>
                  <a:srgbClr val="000000"/>
                </a:solidFill>
              </a:rPr>
              <a:t>2</a:t>
            </a:r>
            <a:r>
              <a:rPr lang="en-US" baseline="0" dirty="0">
                <a:solidFill>
                  <a:srgbClr val="000000"/>
                </a:solidFill>
              </a:rPr>
              <a:t>.</a:t>
            </a:r>
            <a:endParaRPr lang="en-US" sz="1600" baseline="0" dirty="0">
              <a:solidFill>
                <a:srgbClr val="000000"/>
              </a:solidFill>
            </a:endParaRPr>
          </a:p>
          <a:p>
            <a:pPr eaLnBrk="1" fontAlgn="base" hangingPunct="1">
              <a:spcBef>
                <a:spcPct val="0"/>
              </a:spcBef>
              <a:spcAft>
                <a:spcPct val="0"/>
              </a:spcAft>
            </a:pPr>
            <a:r>
              <a:rPr lang="en-US" sz="1600" baseline="0" dirty="0">
                <a:solidFill>
                  <a:srgbClr val="000000"/>
                </a:solidFill>
              </a:rPr>
              <a:t>1. Mr. Rogers – 2.34 AU, e 0.34, H 12.6</a:t>
            </a:r>
          </a:p>
          <a:p>
            <a:pPr eaLnBrk="1" fontAlgn="base" hangingPunct="1">
              <a:spcBef>
                <a:spcPct val="0"/>
              </a:spcBef>
              <a:spcAft>
                <a:spcPct val="0"/>
              </a:spcAft>
            </a:pPr>
            <a:r>
              <a:rPr lang="en-US" sz="1600" baseline="0" dirty="0">
                <a:solidFill>
                  <a:srgbClr val="000000"/>
                </a:solidFill>
              </a:rPr>
              <a:t>2. </a:t>
            </a:r>
            <a:r>
              <a:rPr lang="en-US" sz="1600" baseline="0" dirty="0" err="1">
                <a:solidFill>
                  <a:srgbClr val="000000"/>
                </a:solidFill>
              </a:rPr>
              <a:t>Haumea</a:t>
            </a:r>
            <a:r>
              <a:rPr lang="en-US" sz="1600" baseline="0" dirty="0">
                <a:solidFill>
                  <a:srgbClr val="000000"/>
                </a:solidFill>
              </a:rPr>
              <a:t> – 1/3 Pluto mass, ellipsoid ~ E5 … because of rapid rotation</a:t>
            </a:r>
          </a:p>
          <a:p>
            <a:pPr eaLnBrk="1" fontAlgn="base" hangingPunct="1">
              <a:spcBef>
                <a:spcPct val="0"/>
              </a:spcBef>
              <a:spcAft>
                <a:spcPct val="0"/>
              </a:spcAft>
            </a:pPr>
            <a:r>
              <a:rPr lang="en-US" sz="1600" baseline="0" dirty="0">
                <a:solidFill>
                  <a:srgbClr val="000000"/>
                </a:solidFill>
              </a:rPr>
              <a:t>3. Pallas – d 545 km via </a:t>
            </a:r>
            <a:r>
              <a:rPr lang="en-US" sz="1600" baseline="0" dirty="0" err="1">
                <a:solidFill>
                  <a:srgbClr val="000000"/>
                </a:solidFill>
              </a:rPr>
              <a:t>occulation</a:t>
            </a:r>
            <a:r>
              <a:rPr lang="en-US" sz="1600" baseline="0" dirty="0">
                <a:solidFill>
                  <a:srgbClr val="000000"/>
                </a:solidFill>
              </a:rPr>
              <a:t>, a 0.16, </a:t>
            </a:r>
            <a:r>
              <a:rPr lang="en-US" sz="1600" baseline="0" dirty="0" err="1">
                <a:solidFill>
                  <a:srgbClr val="000000"/>
                </a:solidFill>
              </a:rPr>
              <a:t>Tholen</a:t>
            </a:r>
            <a:r>
              <a:rPr lang="en-US" sz="1600" baseline="0" dirty="0">
                <a:solidFill>
                  <a:srgbClr val="000000"/>
                </a:solidFill>
              </a:rPr>
              <a:t> spectral type B (not a C or S)</a:t>
            </a:r>
          </a:p>
          <a:p>
            <a:pPr eaLnBrk="1" fontAlgn="base" hangingPunct="1">
              <a:spcBef>
                <a:spcPct val="0"/>
              </a:spcBef>
              <a:spcAft>
                <a:spcPct val="0"/>
              </a:spcAft>
            </a:pPr>
            <a:r>
              <a:rPr lang="en-US" sz="1600" baseline="0" dirty="0">
                <a:solidFill>
                  <a:srgbClr val="000000"/>
                </a:solidFill>
              </a:rPr>
              <a:t>4. </a:t>
            </a:r>
            <a:r>
              <a:rPr lang="en-US" sz="1600" baseline="0" dirty="0" err="1">
                <a:solidFill>
                  <a:srgbClr val="000000"/>
                </a:solidFill>
              </a:rPr>
              <a:t>Ixion</a:t>
            </a:r>
            <a:r>
              <a:rPr lang="en-US" sz="1600" baseline="0" dirty="0">
                <a:solidFill>
                  <a:srgbClr val="000000"/>
                </a:solidFill>
              </a:rPr>
              <a:t> – 650x822 km, 3e20 kg, 2.0 g/cm3, .434 km/s escape v</a:t>
            </a:r>
          </a:p>
          <a:p>
            <a:pPr eaLnBrk="1" fontAlgn="base" hangingPunct="1">
              <a:spcBef>
                <a:spcPct val="0"/>
              </a:spcBef>
              <a:spcAft>
                <a:spcPct val="0"/>
              </a:spcAft>
            </a:pPr>
            <a:r>
              <a:rPr lang="en-US" sz="1600" baseline="0" dirty="0">
                <a:solidFill>
                  <a:srgbClr val="000000"/>
                </a:solidFill>
              </a:rPr>
              <a:t>5. </a:t>
            </a:r>
            <a:r>
              <a:rPr lang="en-US" sz="1600" baseline="0" dirty="0" err="1">
                <a:solidFill>
                  <a:srgbClr val="000000"/>
                </a:solidFill>
              </a:rPr>
              <a:t>Vesta</a:t>
            </a:r>
            <a:r>
              <a:rPr lang="en-US" sz="1600" baseline="0" dirty="0">
                <a:solidFill>
                  <a:srgbClr val="000000"/>
                </a:solidFill>
              </a:rPr>
              <a:t> – 3.9 g/cm3, 520 km, pyroxenes on surface</a:t>
            </a:r>
          </a:p>
          <a:p>
            <a:pPr eaLnBrk="1" fontAlgn="base" hangingPunct="1">
              <a:spcBef>
                <a:spcPct val="0"/>
              </a:spcBef>
              <a:spcAft>
                <a:spcPct val="0"/>
              </a:spcAft>
            </a:pPr>
            <a:r>
              <a:rPr lang="en-US" sz="1600" baseline="0" dirty="0">
                <a:solidFill>
                  <a:srgbClr val="000000"/>
                </a:solidFill>
              </a:rPr>
              <a:t>6. </a:t>
            </a:r>
            <a:r>
              <a:rPr lang="en-US" sz="1600" baseline="0" dirty="0" err="1">
                <a:solidFill>
                  <a:srgbClr val="000000"/>
                </a:solidFill>
              </a:rPr>
              <a:t>Sedna</a:t>
            </a:r>
            <a:r>
              <a:rPr lang="en-US" sz="1600" baseline="0" dirty="0">
                <a:solidFill>
                  <a:srgbClr val="000000"/>
                </a:solidFill>
              </a:rPr>
              <a:t> – almost as red in Mars (via SMARTS!), d 1600 km, methane and water ices</a:t>
            </a:r>
          </a:p>
          <a:p>
            <a:pPr eaLnBrk="1" fontAlgn="base" hangingPunct="1">
              <a:spcBef>
                <a:spcPct val="0"/>
              </a:spcBef>
              <a:spcAft>
                <a:spcPct val="0"/>
              </a:spcAft>
            </a:pPr>
            <a:r>
              <a:rPr lang="en-US" sz="1600" baseline="0" dirty="0">
                <a:solidFill>
                  <a:srgbClr val="000000"/>
                </a:solidFill>
              </a:rPr>
              <a:t>7. Triton – </a:t>
            </a:r>
            <a:r>
              <a:rPr lang="en-US" sz="1600" baseline="0" dirty="0" err="1">
                <a:solidFill>
                  <a:srgbClr val="000000"/>
                </a:solidFill>
              </a:rPr>
              <a:t>cryovolcanism</a:t>
            </a:r>
            <a:r>
              <a:rPr lang="en-US" sz="1600" baseline="0" dirty="0">
                <a:solidFill>
                  <a:srgbClr val="000000"/>
                </a:solidFill>
              </a:rPr>
              <a:t>, retrograde orbit, cantaloupe terrain due to tidal stress upon orbital entry</a:t>
            </a:r>
          </a:p>
          <a:p>
            <a:pPr eaLnBrk="1" fontAlgn="base" hangingPunct="1">
              <a:spcBef>
                <a:spcPct val="0"/>
              </a:spcBef>
              <a:spcAft>
                <a:spcPct val="0"/>
              </a:spcAft>
            </a:pPr>
            <a:r>
              <a:rPr lang="en-US" sz="1600" baseline="0" dirty="0">
                <a:solidFill>
                  <a:srgbClr val="000000"/>
                </a:solidFill>
              </a:rPr>
              <a:t>8. Psyche – 2.92 AU, nearly pure Fe/Ni, from a parent body but now an orphan</a:t>
            </a:r>
          </a:p>
          <a:p>
            <a:pPr eaLnBrk="1" fontAlgn="base" hangingPunct="1">
              <a:spcBef>
                <a:spcPct val="0"/>
              </a:spcBef>
              <a:spcAft>
                <a:spcPct val="0"/>
              </a:spcAft>
            </a:pPr>
            <a:r>
              <a:rPr lang="en-US" sz="1600" baseline="0" dirty="0">
                <a:solidFill>
                  <a:srgbClr val="000000"/>
                </a:solidFill>
              </a:rPr>
              <a:t>9. Ceres – 41% mass of Main Belt, d 950 km, water/carbonates on surface</a:t>
            </a:r>
          </a:p>
          <a:p>
            <a:pPr eaLnBrk="1" fontAlgn="base" hangingPunct="1">
              <a:spcBef>
                <a:spcPct val="0"/>
              </a:spcBef>
              <a:spcAft>
                <a:spcPct val="0"/>
              </a:spcAft>
            </a:pPr>
            <a:r>
              <a:rPr lang="en-US" sz="1600" baseline="0" dirty="0">
                <a:solidFill>
                  <a:srgbClr val="000000"/>
                </a:solidFill>
              </a:rPr>
              <a:t>10. </a:t>
            </a:r>
            <a:r>
              <a:rPr lang="en-US" sz="1600" baseline="0" dirty="0" err="1">
                <a:solidFill>
                  <a:srgbClr val="000000"/>
                </a:solidFill>
              </a:rPr>
              <a:t>Ceto</a:t>
            </a:r>
            <a:r>
              <a:rPr lang="en-US" sz="1600" baseline="0" dirty="0">
                <a:solidFill>
                  <a:srgbClr val="000000"/>
                </a:solidFill>
              </a:rPr>
              <a:t> – 174 km, 1.37 g/cm3, crystallized ice on surface via companion</a:t>
            </a:r>
          </a:p>
          <a:p>
            <a:pPr eaLnBrk="1" fontAlgn="base" hangingPunct="1">
              <a:spcBef>
                <a:spcPct val="0"/>
              </a:spcBef>
              <a:spcAft>
                <a:spcPct val="0"/>
              </a:spcAft>
            </a:pPr>
            <a:r>
              <a:rPr lang="en-US" sz="1600" baseline="0" dirty="0">
                <a:solidFill>
                  <a:srgbClr val="000000"/>
                </a:solidFill>
              </a:rPr>
              <a:t>11.  </a:t>
            </a:r>
            <a:r>
              <a:rPr lang="en-US" sz="1600" baseline="0" dirty="0" err="1">
                <a:solidFill>
                  <a:srgbClr val="000000"/>
                </a:solidFill>
              </a:rPr>
              <a:t>Enceladus</a:t>
            </a:r>
            <a:r>
              <a:rPr lang="en-US" sz="1600" baseline="0" dirty="0">
                <a:solidFill>
                  <a:srgbClr val="000000"/>
                </a:solidFill>
              </a:rPr>
              <a:t> – 100% reflectivity, geysers of water+, creates E ring</a:t>
            </a:r>
          </a:p>
          <a:p>
            <a:pPr eaLnBrk="1" fontAlgn="base" hangingPunct="1">
              <a:spcBef>
                <a:spcPct val="0"/>
              </a:spcBef>
              <a:spcAft>
                <a:spcPct val="0"/>
              </a:spcAft>
            </a:pPr>
            <a:r>
              <a:rPr lang="en-US" sz="1600" baseline="0" dirty="0">
                <a:solidFill>
                  <a:srgbClr val="000000"/>
                </a:solidFill>
              </a:rPr>
              <a:t>12. Eris – most massive KBO KNOWN, a 0.96?, methane ice</a:t>
            </a:r>
          </a:p>
          <a:p>
            <a:pPr eaLnBrk="1" fontAlgn="base" hangingPunct="1">
              <a:spcBef>
                <a:spcPct val="0"/>
              </a:spcBef>
              <a:spcAft>
                <a:spcPct val="0"/>
              </a:spcAft>
            </a:pPr>
            <a:r>
              <a:rPr lang="en-US" sz="1600" baseline="0" dirty="0">
                <a:solidFill>
                  <a:srgbClr val="000000"/>
                </a:solidFill>
              </a:rPr>
              <a:t>13. </a:t>
            </a:r>
            <a:r>
              <a:rPr lang="en-US" sz="1600" baseline="0" dirty="0" err="1">
                <a:solidFill>
                  <a:srgbClr val="000000"/>
                </a:solidFill>
              </a:rPr>
              <a:t>Asbolus</a:t>
            </a:r>
            <a:r>
              <a:rPr lang="en-US" sz="1600" baseline="0" dirty="0">
                <a:solidFill>
                  <a:srgbClr val="000000"/>
                </a:solidFill>
              </a:rPr>
              <a:t> – impact crater less than 10 </a:t>
            </a:r>
            <a:r>
              <a:rPr lang="en-US" sz="1600" baseline="0" dirty="0" err="1">
                <a:solidFill>
                  <a:srgbClr val="000000"/>
                </a:solidFill>
              </a:rPr>
              <a:t>Myr</a:t>
            </a:r>
            <a:r>
              <a:rPr lang="en-US" sz="1600" baseline="0" dirty="0">
                <a:solidFill>
                  <a:srgbClr val="000000"/>
                </a:solidFill>
              </a:rPr>
              <a:t>, 84 km, H 9</a:t>
            </a:r>
          </a:p>
          <a:p>
            <a:pPr eaLnBrk="1" fontAlgn="base" hangingPunct="1">
              <a:spcBef>
                <a:spcPct val="0"/>
              </a:spcBef>
              <a:spcAft>
                <a:spcPct val="0"/>
              </a:spcAft>
            </a:pPr>
            <a:r>
              <a:rPr lang="en-US" sz="1600" baseline="0" dirty="0">
                <a:solidFill>
                  <a:srgbClr val="000000"/>
                </a:solidFill>
              </a:rPr>
              <a:t>14. Hilda – 2:3 resonance with </a:t>
            </a:r>
            <a:r>
              <a:rPr lang="en-US" sz="1600" baseline="0" dirty="0" err="1">
                <a:solidFill>
                  <a:srgbClr val="000000"/>
                </a:solidFill>
              </a:rPr>
              <a:t>Jup</a:t>
            </a:r>
            <a:r>
              <a:rPr lang="en-US" sz="1600" baseline="0" dirty="0">
                <a:solidFill>
                  <a:srgbClr val="000000"/>
                </a:solidFill>
              </a:rPr>
              <a:t>, occulted a star in 2002, H 7.5</a:t>
            </a:r>
          </a:p>
          <a:p>
            <a:pPr eaLnBrk="1" fontAlgn="base" hangingPunct="1">
              <a:spcBef>
                <a:spcPct val="0"/>
              </a:spcBef>
              <a:spcAft>
                <a:spcPct val="0"/>
              </a:spcAft>
            </a:pPr>
            <a:r>
              <a:rPr lang="en-US" sz="1600" baseline="0" dirty="0">
                <a:solidFill>
                  <a:srgbClr val="000000"/>
                </a:solidFill>
              </a:rPr>
              <a:t>15. </a:t>
            </a:r>
            <a:r>
              <a:rPr lang="en-US" sz="1600" baseline="0" dirty="0" err="1">
                <a:solidFill>
                  <a:srgbClr val="000000"/>
                </a:solidFill>
              </a:rPr>
              <a:t>Quaoar</a:t>
            </a:r>
            <a:r>
              <a:rPr lang="en-US" sz="1600" baseline="0" dirty="0">
                <a:solidFill>
                  <a:srgbClr val="000000"/>
                </a:solidFill>
              </a:rPr>
              <a:t> – 43.6 AU, crystalline ice due to recent heating, moon created by Mars hitting</a:t>
            </a:r>
          </a:p>
          <a:p>
            <a:pPr eaLnBrk="1" fontAlgn="base" hangingPunct="1">
              <a:spcBef>
                <a:spcPct val="0"/>
              </a:spcBef>
              <a:spcAft>
                <a:spcPct val="0"/>
              </a:spcAft>
            </a:pPr>
            <a:r>
              <a:rPr lang="en-US" sz="1600" baseline="0" dirty="0">
                <a:solidFill>
                  <a:srgbClr val="000000"/>
                </a:solidFill>
              </a:rPr>
              <a:t>16. …</a:t>
            </a:r>
          </a:p>
          <a:p>
            <a:pPr eaLnBrk="1" fontAlgn="base" hangingPunct="1">
              <a:spcBef>
                <a:spcPct val="0"/>
              </a:spcBef>
              <a:spcAft>
                <a:spcPct val="0"/>
              </a:spcAft>
            </a:pPr>
            <a:r>
              <a:rPr lang="en-US" sz="1600" baseline="0" dirty="0">
                <a:solidFill>
                  <a:srgbClr val="000000"/>
                </a:solidFill>
              </a:rPr>
              <a:t>17. …</a:t>
            </a:r>
          </a:p>
          <a:p>
            <a:pPr eaLnBrk="1" fontAlgn="base" hangingPunct="1">
              <a:spcBef>
                <a:spcPct val="0"/>
              </a:spcBef>
              <a:spcAft>
                <a:spcPct val="0"/>
              </a:spcAft>
            </a:pPr>
            <a:r>
              <a:rPr lang="en-US" sz="1600" baseline="0" dirty="0">
                <a:solidFill>
                  <a:srgbClr val="000000"/>
                </a:solidFill>
              </a:rPr>
              <a:t>18. …</a:t>
            </a:r>
          </a:p>
          <a:p>
            <a:pPr eaLnBrk="1" fontAlgn="base" hangingPunct="1">
              <a:spcBef>
                <a:spcPct val="0"/>
              </a:spcBef>
              <a:spcAft>
                <a:spcPct val="0"/>
              </a:spcAft>
            </a:pPr>
            <a:r>
              <a:rPr lang="en-US" sz="1600" baseline="0" dirty="0">
                <a:solidFill>
                  <a:srgbClr val="000000"/>
                </a:solidFill>
              </a:rPr>
              <a:t>19. …</a:t>
            </a:r>
          </a:p>
          <a:p>
            <a:pPr eaLnBrk="1" fontAlgn="base" hangingPunct="1">
              <a:spcBef>
                <a:spcPct val="0"/>
              </a:spcBef>
              <a:spcAft>
                <a:spcPct val="0"/>
              </a:spcAft>
            </a:pPr>
            <a:r>
              <a:rPr lang="en-US" sz="1600" baseline="0" dirty="0">
                <a:solidFill>
                  <a:srgbClr val="000000"/>
                </a:solidFill>
              </a:rPr>
              <a:t>20. …</a:t>
            </a:r>
          </a:p>
        </p:txBody>
      </p:sp>
    </p:spTree>
    <p:extLst>
      <p:ext uri="{BB962C8B-B14F-4D97-AF65-F5344CB8AC3E}">
        <p14:creationId xmlns:p14="http://schemas.microsoft.com/office/powerpoint/2010/main" val="480919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a:buNone/>
            </a:pPr>
            <a:r>
              <a:rPr lang="en-US" dirty="0" err="1">
                <a:solidFill>
                  <a:schemeClr val="bg1"/>
                </a:solidFill>
              </a:rPr>
              <a:t>Makemake</a:t>
            </a:r>
            <a:r>
              <a:rPr lang="en-US" dirty="0">
                <a:solidFill>
                  <a:schemeClr val="bg1"/>
                </a:solidFill>
              </a:rPr>
              <a:t> (2005 FY</a:t>
            </a:r>
            <a:r>
              <a:rPr lang="en-US" baseline="-25000" dirty="0">
                <a:solidFill>
                  <a:schemeClr val="bg1"/>
                </a:solidFill>
              </a:rPr>
              <a:t>9</a:t>
            </a:r>
            <a:r>
              <a:rPr lang="en-US" dirty="0">
                <a:solidFill>
                  <a:schemeClr val="bg1"/>
                </a:solidFill>
              </a:rPr>
              <a:t>)</a:t>
            </a:r>
          </a:p>
          <a:p>
            <a:r>
              <a:rPr lang="en-US" dirty="0">
                <a:solidFill>
                  <a:schemeClr val="bg1"/>
                </a:solidFill>
              </a:rPr>
              <a:t>Classical KBO</a:t>
            </a:r>
          </a:p>
          <a:p>
            <a:r>
              <a:rPr lang="en-US" dirty="0">
                <a:solidFill>
                  <a:schemeClr val="bg1"/>
                </a:solidFill>
              </a:rPr>
              <a:t>a = 46 AU </a:t>
            </a:r>
          </a:p>
          <a:p>
            <a:r>
              <a:rPr lang="en-US" dirty="0" err="1">
                <a:solidFill>
                  <a:schemeClr val="bg1"/>
                </a:solidFill>
              </a:rPr>
              <a:t>Peri</a:t>
            </a:r>
            <a:r>
              <a:rPr lang="en-US" dirty="0">
                <a:solidFill>
                  <a:schemeClr val="bg1"/>
                </a:solidFill>
              </a:rPr>
              <a:t>= 39 AU</a:t>
            </a:r>
          </a:p>
          <a:p>
            <a:r>
              <a:rPr lang="en-US" dirty="0" err="1">
                <a:solidFill>
                  <a:schemeClr val="bg1"/>
                </a:solidFill>
              </a:rPr>
              <a:t>i</a:t>
            </a:r>
            <a:r>
              <a:rPr lang="en-US" dirty="0">
                <a:solidFill>
                  <a:schemeClr val="bg1"/>
                </a:solidFill>
              </a:rPr>
              <a:t> ~ 29 deg</a:t>
            </a:r>
          </a:p>
          <a:p>
            <a:r>
              <a:rPr lang="en-US" dirty="0">
                <a:solidFill>
                  <a:schemeClr val="bg1"/>
                </a:solidFill>
              </a:rPr>
              <a:t>Methane signatures match laboratory pure methane ice, no other ices detected</a:t>
            </a:r>
          </a:p>
          <a:p>
            <a:r>
              <a:rPr lang="en-US" dirty="0" err="1">
                <a:solidFill>
                  <a:schemeClr val="bg1"/>
                </a:solidFill>
              </a:rPr>
              <a:t>Spectroscopically</a:t>
            </a:r>
            <a:r>
              <a:rPr lang="en-US" dirty="0">
                <a:solidFill>
                  <a:schemeClr val="bg1"/>
                </a:solidFill>
              </a:rPr>
              <a:t> red (</a:t>
            </a:r>
            <a:r>
              <a:rPr lang="en-US" dirty="0" err="1">
                <a:solidFill>
                  <a:schemeClr val="bg1"/>
                </a:solidFill>
              </a:rPr>
              <a:t>tholins</a:t>
            </a:r>
            <a:r>
              <a:rPr lang="en-US" dirty="0">
                <a:solidFill>
                  <a:schemeClr val="bg1"/>
                </a:solidFill>
              </a:rPr>
              <a:t>?)</a:t>
            </a:r>
          </a:p>
          <a:p>
            <a:r>
              <a:rPr lang="en-US" dirty="0">
                <a:solidFill>
                  <a:schemeClr val="bg1"/>
                </a:solidFill>
              </a:rPr>
              <a:t>Similar to Pluto (atmosphere?)</a:t>
            </a:r>
          </a:p>
          <a:p>
            <a:r>
              <a:rPr lang="en-US" dirty="0">
                <a:solidFill>
                  <a:schemeClr val="bg1"/>
                </a:solidFill>
              </a:rPr>
              <a:t>Nitrogen depleted (escape during perihelion?)</a:t>
            </a:r>
          </a:p>
          <a:p>
            <a:pPr lvl="1"/>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File:Haumea.GIF"/>
          <p:cNvPicPr>
            <a:picLocks noChangeAspect="1" noChangeArrowheads="1" noCrop="1"/>
          </p:cNvPicPr>
          <p:nvPr/>
        </p:nvPicPr>
        <p:blipFill>
          <a:blip r:embed="rId3" cstate="print"/>
          <a:srcRect/>
          <a:stretch>
            <a:fillRect/>
          </a:stretch>
        </p:blipFill>
        <p:spPr bwMode="auto">
          <a:xfrm>
            <a:off x="5797723" y="0"/>
            <a:ext cx="3498677" cy="3048000"/>
          </a:xfrm>
          <a:prstGeom prst="rect">
            <a:avLst/>
          </a:prstGeom>
          <a:noFill/>
        </p:spPr>
      </p:pic>
      <p:pic>
        <p:nvPicPr>
          <p:cNvPr id="10246" name="Picture 6" descr="File:2003EL61art.jpg"/>
          <p:cNvPicPr>
            <a:picLocks noChangeAspect="1" noChangeArrowheads="1"/>
          </p:cNvPicPr>
          <p:nvPr/>
        </p:nvPicPr>
        <p:blipFill>
          <a:blip r:embed="rId4" cstate="print"/>
          <a:srcRect/>
          <a:stretch>
            <a:fillRect/>
          </a:stretch>
        </p:blipFill>
        <p:spPr bwMode="auto">
          <a:xfrm>
            <a:off x="3733800" y="76200"/>
            <a:ext cx="2450915" cy="2057400"/>
          </a:xfrm>
          <a:prstGeom prst="rect">
            <a:avLst/>
          </a:prstGeom>
          <a:noFill/>
        </p:spPr>
      </p:pic>
      <p:pic>
        <p:nvPicPr>
          <p:cNvPr id="10244" name="Picture 4" descr="File:Haumea.svg"/>
          <p:cNvPicPr>
            <a:picLocks noChangeAspect="1" noChangeArrowheads="1"/>
          </p:cNvPicPr>
          <p:nvPr/>
        </p:nvPicPr>
        <p:blipFill>
          <a:blip r:embed="rId5" cstate="print"/>
          <a:srcRect/>
          <a:stretch>
            <a:fillRect/>
          </a:stretch>
        </p:blipFill>
        <p:spPr bwMode="auto">
          <a:xfrm>
            <a:off x="4828974" y="2819400"/>
            <a:ext cx="4315026" cy="3838576"/>
          </a:xfrm>
          <a:prstGeom prst="rect">
            <a:avLst/>
          </a:prstGeom>
          <a:noFill/>
        </p:spPr>
      </p:pic>
      <p:sp>
        <p:nvSpPr>
          <p:cNvPr id="3" name="Content Placeholder 2"/>
          <p:cNvSpPr>
            <a:spLocks noGrp="1"/>
          </p:cNvSpPr>
          <p:nvPr>
            <p:ph idx="1"/>
          </p:nvPr>
        </p:nvSpPr>
        <p:spPr>
          <a:xfrm>
            <a:off x="76200" y="76200"/>
            <a:ext cx="5486400" cy="6858000"/>
          </a:xfrm>
        </p:spPr>
        <p:txBody>
          <a:bodyPr>
            <a:noAutofit/>
          </a:bodyPr>
          <a:lstStyle/>
          <a:p>
            <a:pPr>
              <a:buNone/>
            </a:pPr>
            <a:r>
              <a:rPr lang="en-US" sz="2400" dirty="0" err="1">
                <a:solidFill>
                  <a:schemeClr val="bg1"/>
                </a:solidFill>
              </a:rPr>
              <a:t>Haumea</a:t>
            </a:r>
            <a:r>
              <a:rPr lang="en-US" sz="2400" dirty="0">
                <a:solidFill>
                  <a:schemeClr val="bg1"/>
                </a:solidFill>
              </a:rPr>
              <a:t> (2003 EL</a:t>
            </a:r>
            <a:r>
              <a:rPr lang="en-US" sz="2400" baseline="-25000" dirty="0">
                <a:solidFill>
                  <a:schemeClr val="bg1"/>
                </a:solidFill>
              </a:rPr>
              <a:t>61</a:t>
            </a:r>
            <a:r>
              <a:rPr lang="en-US" sz="2400" dirty="0">
                <a:solidFill>
                  <a:schemeClr val="bg1"/>
                </a:solidFill>
              </a:rPr>
              <a:t>)</a:t>
            </a:r>
          </a:p>
          <a:p>
            <a:r>
              <a:rPr lang="en-US" sz="1800" dirty="0">
                <a:solidFill>
                  <a:schemeClr val="bg1"/>
                </a:solidFill>
              </a:rPr>
              <a:t>VERY Carbon depleted</a:t>
            </a:r>
          </a:p>
          <a:p>
            <a:r>
              <a:rPr lang="en-US" sz="1800" dirty="0">
                <a:solidFill>
                  <a:schemeClr val="bg1"/>
                </a:solidFill>
              </a:rPr>
              <a:t>Two satellites</a:t>
            </a:r>
          </a:p>
          <a:p>
            <a:r>
              <a:rPr lang="en-US" sz="1800" dirty="0">
                <a:solidFill>
                  <a:schemeClr val="bg1"/>
                </a:solidFill>
              </a:rPr>
              <a:t>System is 28% the mass of Pluto</a:t>
            </a:r>
          </a:p>
          <a:p>
            <a:r>
              <a:rPr lang="en-US" sz="1800" dirty="0">
                <a:solidFill>
                  <a:schemeClr val="bg1"/>
                </a:solidFill>
              </a:rPr>
              <a:t>3.9 hr rotational period</a:t>
            </a:r>
          </a:p>
          <a:p>
            <a:r>
              <a:rPr lang="en-US" sz="1800" dirty="0">
                <a:solidFill>
                  <a:schemeClr val="bg1"/>
                </a:solidFill>
              </a:rPr>
              <a:t>Impact formation (~100 </a:t>
            </a:r>
            <a:r>
              <a:rPr lang="en-US" sz="1800" dirty="0" err="1">
                <a:solidFill>
                  <a:schemeClr val="bg1"/>
                </a:solidFill>
              </a:rPr>
              <a:t>Myr</a:t>
            </a:r>
            <a:r>
              <a:rPr lang="en-US" sz="1800" dirty="0">
                <a:solidFill>
                  <a:schemeClr val="bg1"/>
                </a:solidFill>
              </a:rPr>
              <a:t> ago)</a:t>
            </a:r>
          </a:p>
          <a:p>
            <a:pPr lvl="1"/>
            <a:r>
              <a:rPr lang="en-US" sz="1600" dirty="0">
                <a:solidFill>
                  <a:schemeClr val="bg1"/>
                </a:solidFill>
              </a:rPr>
              <a:t>from dynamics &amp; 50/50 amorphous/crystalline ice</a:t>
            </a:r>
          </a:p>
          <a:p>
            <a:pPr lvl="1"/>
            <a:r>
              <a:rPr lang="en-US" sz="1600" dirty="0">
                <a:solidFill>
                  <a:schemeClr val="bg1"/>
                </a:solidFill>
              </a:rPr>
              <a:t>part of a collisional family</a:t>
            </a:r>
          </a:p>
          <a:p>
            <a:r>
              <a:rPr lang="en-US" sz="1800" dirty="0">
                <a:solidFill>
                  <a:schemeClr val="bg1"/>
                </a:solidFill>
              </a:rPr>
              <a:t>Crystalline ice presence also suggests prior temp &gt;110K (</a:t>
            </a:r>
            <a:r>
              <a:rPr lang="en-US" sz="1400" dirty="0">
                <a:solidFill>
                  <a:schemeClr val="bg1"/>
                </a:solidFill>
              </a:rPr>
              <a:t>~50K now)</a:t>
            </a:r>
          </a:p>
          <a:p>
            <a:r>
              <a:rPr lang="en-US" sz="1800" dirty="0">
                <a:solidFill>
                  <a:schemeClr val="bg1"/>
                </a:solidFill>
              </a:rPr>
              <a:t>283 yr period, peri~35 AU, currently near </a:t>
            </a:r>
            <a:r>
              <a:rPr lang="en-US" sz="1800" dirty="0" err="1">
                <a:solidFill>
                  <a:schemeClr val="bg1"/>
                </a:solidFill>
              </a:rPr>
              <a:t>apheli</a:t>
            </a:r>
            <a:endParaRPr lang="en-US" sz="1800" dirty="0">
              <a:solidFill>
                <a:schemeClr val="bg1"/>
              </a:solidFill>
            </a:endParaRPr>
          </a:p>
          <a:p>
            <a:r>
              <a:rPr lang="en-US" sz="1800" dirty="0" err="1">
                <a:solidFill>
                  <a:schemeClr val="bg1"/>
                </a:solidFill>
              </a:rPr>
              <a:t>i</a:t>
            </a:r>
            <a:r>
              <a:rPr lang="en-US" sz="1800" dirty="0">
                <a:solidFill>
                  <a:schemeClr val="bg1"/>
                </a:solidFill>
              </a:rPr>
              <a:t>=28 deg</a:t>
            </a:r>
          </a:p>
          <a:p>
            <a:r>
              <a:rPr lang="en-US" sz="1800" dirty="0">
                <a:solidFill>
                  <a:schemeClr val="bg1"/>
                </a:solidFill>
              </a:rPr>
              <a:t>~2.6 g/cm</a:t>
            </a:r>
            <a:r>
              <a:rPr lang="en-US" sz="1800" baseline="30000" dirty="0">
                <a:solidFill>
                  <a:schemeClr val="bg1"/>
                </a:solidFill>
              </a:rPr>
              <a:t>3</a:t>
            </a:r>
          </a:p>
          <a:p>
            <a:r>
              <a:rPr lang="en-US" sz="1800" dirty="0">
                <a:solidFill>
                  <a:schemeClr val="bg1"/>
                </a:solidFill>
              </a:rPr>
              <a:t>Water ice covered rock</a:t>
            </a:r>
          </a:p>
          <a:p>
            <a:r>
              <a:rPr lang="en-US" sz="1800" dirty="0">
                <a:solidFill>
                  <a:schemeClr val="bg1"/>
                </a:solidFill>
              </a:rPr>
              <a:t>2,000 x 1,500 x 1,000 km </a:t>
            </a:r>
          </a:p>
          <a:p>
            <a:r>
              <a:rPr lang="en-US" sz="1800" dirty="0">
                <a:solidFill>
                  <a:schemeClr val="bg1"/>
                </a:solidFill>
              </a:rPr>
              <a:t>albedo of 0.71</a:t>
            </a:r>
          </a:p>
          <a:p>
            <a:r>
              <a:rPr lang="en-US" sz="1800" dirty="0">
                <a:solidFill>
                  <a:schemeClr val="bg1"/>
                </a:solidFill>
              </a:rPr>
              <a:t>Variation in all colors (shape)</a:t>
            </a:r>
          </a:p>
          <a:p>
            <a:pPr lvl="1"/>
            <a:r>
              <a:rPr lang="en-US" sz="1600" dirty="0">
                <a:solidFill>
                  <a:schemeClr val="bg1"/>
                </a:solidFill>
              </a:rPr>
              <a:t>Also, dark red spot (organic compounds?)</a:t>
            </a:r>
          </a:p>
          <a:p>
            <a:r>
              <a:rPr lang="en-US" sz="1800" dirty="0" err="1">
                <a:solidFill>
                  <a:schemeClr val="bg1"/>
                </a:solidFill>
              </a:rPr>
              <a:t>Cryovolcanism</a:t>
            </a:r>
            <a:r>
              <a:rPr lang="en-US" sz="1800" dirty="0">
                <a:solidFill>
                  <a:schemeClr val="bg1"/>
                </a:solidFill>
              </a:rPr>
              <a:t> unlikely, surface &gt; 100 </a:t>
            </a:r>
            <a:r>
              <a:rPr lang="en-US" sz="1800" dirty="0" err="1">
                <a:solidFill>
                  <a:schemeClr val="bg1"/>
                </a:solidFill>
              </a:rPr>
              <a:t>Myr</a:t>
            </a:r>
            <a:r>
              <a:rPr lang="en-US" sz="1800" dirty="0">
                <a:solidFill>
                  <a:schemeClr val="bg1"/>
                </a:solidFill>
              </a:rPr>
              <a:t>, possible source of </a:t>
            </a:r>
            <a:r>
              <a:rPr lang="en-US" sz="1800" dirty="0" err="1">
                <a:solidFill>
                  <a:schemeClr val="bg1"/>
                </a:solidFill>
              </a:rPr>
              <a:t>Jup-Fam</a:t>
            </a:r>
            <a:r>
              <a:rPr lang="en-US" sz="1800" dirty="0">
                <a:solidFill>
                  <a:schemeClr val="bg1"/>
                </a:solidFill>
              </a:rPr>
              <a:t> comets</a:t>
            </a:r>
          </a:p>
        </p:txBody>
      </p:sp>
      <p:sp>
        <p:nvSpPr>
          <p:cNvPr id="5" name="TextBox 4"/>
          <p:cNvSpPr txBox="1"/>
          <p:nvPr/>
        </p:nvSpPr>
        <p:spPr>
          <a:xfrm>
            <a:off x="7924800" y="2981980"/>
            <a:ext cx="1752600" cy="523220"/>
          </a:xfrm>
          <a:prstGeom prst="rect">
            <a:avLst/>
          </a:prstGeom>
          <a:noFill/>
        </p:spPr>
        <p:txBody>
          <a:bodyPr wrap="square" rtlCol="0">
            <a:spAutoFit/>
          </a:bodyPr>
          <a:lstStyle/>
          <a:p>
            <a:r>
              <a:rPr lang="en-US" sz="1400" dirty="0">
                <a:solidFill>
                  <a:schemeClr val="bg1"/>
                </a:solidFill>
              </a:rPr>
              <a:t>possible7:12 resonance</a:t>
            </a:r>
          </a:p>
        </p:txBody>
      </p:sp>
      <p:sp>
        <p:nvSpPr>
          <p:cNvPr id="7" name="TextBox 6"/>
          <p:cNvSpPr txBox="1"/>
          <p:nvPr/>
        </p:nvSpPr>
        <p:spPr>
          <a:xfrm>
            <a:off x="7772400" y="6336268"/>
            <a:ext cx="1295400" cy="369332"/>
          </a:xfrm>
          <a:prstGeom prst="rect">
            <a:avLst/>
          </a:prstGeom>
          <a:noFill/>
        </p:spPr>
        <p:txBody>
          <a:bodyPr wrap="square" rtlCol="0">
            <a:spAutoFit/>
          </a:bodyPr>
          <a:lstStyle/>
          <a:p>
            <a:r>
              <a:rPr lang="en-US" dirty="0">
                <a:solidFill>
                  <a:schemeClr val="bg1"/>
                </a:solidFill>
              </a:rPr>
              <a:t>Pole view</a:t>
            </a:r>
          </a:p>
        </p:txBody>
      </p:sp>
      <p:sp>
        <p:nvSpPr>
          <p:cNvPr id="8" name="TextBox 7"/>
          <p:cNvSpPr txBox="1"/>
          <p:nvPr/>
        </p:nvSpPr>
        <p:spPr>
          <a:xfrm>
            <a:off x="7391400" y="3974068"/>
            <a:ext cx="2133600" cy="338554"/>
          </a:xfrm>
          <a:prstGeom prst="rect">
            <a:avLst/>
          </a:prstGeom>
          <a:noFill/>
        </p:spPr>
        <p:txBody>
          <a:bodyPr wrap="square" rtlCol="0">
            <a:spAutoFit/>
          </a:bodyPr>
          <a:lstStyle/>
          <a:p>
            <a:r>
              <a:rPr lang="en-US" sz="1600" dirty="0">
                <a:solidFill>
                  <a:schemeClr val="bg1"/>
                </a:solidFill>
              </a:rPr>
              <a:t>Light curve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500"/>
                                        <p:tgtEl>
                                          <p:spTgt spid="3">
                                            <p:txEl>
                                              <p:pRg st="13" end="1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fade">
                                      <p:cBhvr>
                                        <p:cTn id="46" dur="500"/>
                                        <p:tgtEl>
                                          <p:spTgt spid="3">
                                            <p:txEl>
                                              <p:pRg st="14" end="1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Effect transition="in" filter="fade">
                                      <p:cBhvr>
                                        <p:cTn id="49" dur="500"/>
                                        <p:tgtEl>
                                          <p:spTgt spid="3">
                                            <p:txEl>
                                              <p:pRg st="15" end="15"/>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6" end="16"/>
                                            </p:txEl>
                                          </p:spTgt>
                                        </p:tgtEl>
                                        <p:attrNameLst>
                                          <p:attrName>style.visibility</p:attrName>
                                        </p:attrNameLst>
                                      </p:cBhvr>
                                      <p:to>
                                        <p:strVal val="visible"/>
                                      </p:to>
                                    </p:set>
                                    <p:animEffect transition="in" filter="fade">
                                      <p:cBhvr>
                                        <p:cTn id="52" dur="500"/>
                                        <p:tgtEl>
                                          <p:spTgt spid="3">
                                            <p:txEl>
                                              <p:pRg st="16" end="16"/>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Effect transition="in" filter="fade">
                                      <p:cBhvr>
                                        <p:cTn id="5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lescope&#10;&#10;Description automatically generated">
            <a:extLst>
              <a:ext uri="{FF2B5EF4-FFF2-40B4-BE49-F238E27FC236}">
                <a16:creationId xmlns:a16="http://schemas.microsoft.com/office/drawing/2014/main" id="{4641395A-9ECE-D040-893A-2F25B0005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5" name="Picture 4" descr="A picture containing wall, indoor&#10;&#10;Description automatically generated">
            <a:extLst>
              <a:ext uri="{FF2B5EF4-FFF2-40B4-BE49-F238E27FC236}">
                <a16:creationId xmlns:a16="http://schemas.microsoft.com/office/drawing/2014/main" id="{D7810339-5CED-9E5E-4C45-6FAD8FD35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43250" y="857250"/>
            <a:ext cx="6858000" cy="5143500"/>
          </a:xfrm>
          <a:prstGeom prst="rect">
            <a:avLst/>
          </a:prstGeom>
        </p:spPr>
      </p:pic>
    </p:spTree>
    <p:extLst>
      <p:ext uri="{BB962C8B-B14F-4D97-AF65-F5344CB8AC3E}">
        <p14:creationId xmlns:p14="http://schemas.microsoft.com/office/powerpoint/2010/main" val="21668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solidFill>
                  <a:schemeClr val="bg1"/>
                </a:solidFill>
              </a:rPr>
              <a:t>Binaries and multiples</a:t>
            </a:r>
          </a:p>
        </p:txBody>
      </p:sp>
      <p:sp>
        <p:nvSpPr>
          <p:cNvPr id="3" name="Content Placeholder 2"/>
          <p:cNvSpPr>
            <a:spLocks noGrp="1"/>
          </p:cNvSpPr>
          <p:nvPr>
            <p:ph idx="1"/>
          </p:nvPr>
        </p:nvSpPr>
        <p:spPr>
          <a:xfrm>
            <a:off x="228600" y="4648200"/>
            <a:ext cx="8229600" cy="1981200"/>
          </a:xfrm>
        </p:spPr>
        <p:txBody>
          <a:bodyPr>
            <a:normAutofit fontScale="77500" lnSpcReduction="20000"/>
          </a:bodyPr>
          <a:lstStyle/>
          <a:p>
            <a:pPr>
              <a:buNone/>
            </a:pPr>
            <a:r>
              <a:rPr lang="en-US" dirty="0">
                <a:solidFill>
                  <a:schemeClr val="bg1"/>
                </a:solidFill>
              </a:rPr>
              <a:t>1998 WW</a:t>
            </a:r>
            <a:r>
              <a:rPr lang="en-US" baseline="-25000" dirty="0">
                <a:solidFill>
                  <a:schemeClr val="bg1"/>
                </a:solidFill>
              </a:rPr>
              <a:t>31</a:t>
            </a:r>
            <a:r>
              <a:rPr lang="en-US" dirty="0">
                <a:solidFill>
                  <a:schemeClr val="bg1"/>
                </a:solidFill>
              </a:rPr>
              <a:t>, first binary found after Pluto-</a:t>
            </a:r>
            <a:r>
              <a:rPr lang="en-US" dirty="0" err="1">
                <a:solidFill>
                  <a:schemeClr val="bg1"/>
                </a:solidFill>
              </a:rPr>
              <a:t>Charon</a:t>
            </a:r>
            <a:endParaRPr lang="en-US" dirty="0">
              <a:solidFill>
                <a:schemeClr val="bg1"/>
              </a:solidFill>
            </a:endParaRPr>
          </a:p>
          <a:p>
            <a:pPr>
              <a:buNone/>
            </a:pPr>
            <a:r>
              <a:rPr lang="en-US" dirty="0">
                <a:solidFill>
                  <a:schemeClr val="bg1"/>
                </a:solidFill>
              </a:rPr>
              <a:t>CFHT (left), HST (right)</a:t>
            </a:r>
          </a:p>
          <a:p>
            <a:pPr>
              <a:buNone/>
            </a:pPr>
            <a:r>
              <a:rPr lang="en-US" dirty="0">
                <a:solidFill>
                  <a:schemeClr val="bg1"/>
                </a:solidFill>
              </a:rPr>
              <a:t>Images from 2001, 0.59”separation, a~20,000km</a:t>
            </a:r>
          </a:p>
          <a:p>
            <a:pPr>
              <a:buNone/>
            </a:pPr>
            <a:r>
              <a:rPr lang="en-US" dirty="0">
                <a:solidFill>
                  <a:schemeClr val="bg1"/>
                </a:solidFill>
              </a:rPr>
              <a:t>	from </a:t>
            </a:r>
            <a:r>
              <a:rPr lang="en-US" dirty="0" err="1">
                <a:solidFill>
                  <a:schemeClr val="bg1"/>
                </a:solidFill>
              </a:rPr>
              <a:t>Veillet</a:t>
            </a:r>
            <a:r>
              <a:rPr lang="en-US" dirty="0">
                <a:solidFill>
                  <a:schemeClr val="bg1"/>
                </a:solidFill>
              </a:rPr>
              <a:t> et al. 2002</a:t>
            </a:r>
          </a:p>
          <a:p>
            <a:pPr>
              <a:buNone/>
            </a:pPr>
            <a:r>
              <a:rPr lang="en-US" dirty="0">
                <a:solidFill>
                  <a:schemeClr val="bg1"/>
                </a:solidFill>
              </a:rPr>
              <a:t>67 binaries/multiples out of 1,546 objects </a:t>
            </a:r>
            <a:r>
              <a:rPr lang="en-US" dirty="0">
                <a:solidFill>
                  <a:schemeClr val="bg1"/>
                </a:solidFill>
                <a:sym typeface="Wingdings" pitchFamily="2" charset="2"/>
              </a:rPr>
              <a:t> relatively high %</a:t>
            </a:r>
            <a:endParaRPr lang="en-US" dirty="0">
              <a:solidFill>
                <a:schemeClr val="bg1"/>
              </a:solidFill>
            </a:endParaRPr>
          </a:p>
        </p:txBody>
      </p:sp>
      <p:pic>
        <p:nvPicPr>
          <p:cNvPr id="2050" name="Picture 2"/>
          <p:cNvPicPr>
            <a:picLocks noChangeAspect="1" noChangeArrowheads="1"/>
          </p:cNvPicPr>
          <p:nvPr/>
        </p:nvPicPr>
        <p:blipFill>
          <a:blip r:embed="rId2" cstate="print"/>
          <a:srcRect/>
          <a:stretch>
            <a:fillRect/>
          </a:stretch>
        </p:blipFill>
        <p:spPr bwMode="auto">
          <a:xfrm>
            <a:off x="0" y="914400"/>
            <a:ext cx="7305675" cy="355282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fontScale="92500"/>
          </a:bodyPr>
          <a:lstStyle/>
          <a:p>
            <a:r>
              <a:rPr lang="en-US" dirty="0">
                <a:solidFill>
                  <a:schemeClr val="bg1"/>
                </a:solidFill>
              </a:rPr>
              <a:t>Close binaries – impact formation likely (either direct or glancing)</a:t>
            </a:r>
          </a:p>
          <a:p>
            <a:pPr lvl="1"/>
            <a:r>
              <a:rPr lang="en-US" dirty="0">
                <a:solidFill>
                  <a:schemeClr val="bg1"/>
                </a:solidFill>
              </a:rPr>
              <a:t>10 to 20% contact binaries (light curves from Sheppard &amp; </a:t>
            </a:r>
            <a:r>
              <a:rPr lang="en-US" dirty="0" err="1">
                <a:solidFill>
                  <a:schemeClr val="bg1"/>
                </a:solidFill>
              </a:rPr>
              <a:t>Jewitt</a:t>
            </a:r>
            <a:r>
              <a:rPr lang="en-US" dirty="0">
                <a:solidFill>
                  <a:schemeClr val="bg1"/>
                </a:solidFill>
              </a:rPr>
              <a:t>, 2004)</a:t>
            </a:r>
          </a:p>
          <a:p>
            <a:r>
              <a:rPr lang="en-US" dirty="0">
                <a:solidFill>
                  <a:schemeClr val="bg1"/>
                </a:solidFill>
              </a:rPr>
              <a:t>Wide eccentric binaries – </a:t>
            </a:r>
          </a:p>
          <a:p>
            <a:pPr lvl="1"/>
            <a:r>
              <a:rPr lang="en-US" dirty="0">
                <a:solidFill>
                  <a:schemeClr val="bg1"/>
                </a:solidFill>
              </a:rPr>
              <a:t>“dynamical friction”</a:t>
            </a:r>
          </a:p>
          <a:p>
            <a:pPr lvl="2"/>
            <a:r>
              <a:rPr lang="en-US" dirty="0">
                <a:solidFill>
                  <a:schemeClr val="bg1"/>
                </a:solidFill>
              </a:rPr>
              <a:t>Ancient, dense </a:t>
            </a:r>
            <a:r>
              <a:rPr lang="en-US" dirty="0" err="1">
                <a:solidFill>
                  <a:schemeClr val="bg1"/>
                </a:solidFill>
              </a:rPr>
              <a:t>Kuiper</a:t>
            </a:r>
            <a:r>
              <a:rPr lang="en-US" dirty="0">
                <a:solidFill>
                  <a:schemeClr val="bg1"/>
                </a:solidFill>
              </a:rPr>
              <a:t> Belt…smaller bodies act collectively to stabilize massive bodies that pass through them</a:t>
            </a:r>
          </a:p>
          <a:p>
            <a:pPr lvl="2"/>
            <a:r>
              <a:rPr lang="en-US" dirty="0">
                <a:solidFill>
                  <a:schemeClr val="bg1"/>
                </a:solidFill>
              </a:rPr>
              <a:t>Fraction of binaries should increase as separation increases (</a:t>
            </a:r>
            <a:r>
              <a:rPr lang="en-US" dirty="0" err="1">
                <a:solidFill>
                  <a:schemeClr val="bg1"/>
                </a:solidFill>
              </a:rPr>
              <a:t>Goldreich</a:t>
            </a:r>
            <a:r>
              <a:rPr lang="en-US" dirty="0">
                <a:solidFill>
                  <a:schemeClr val="bg1"/>
                </a:solidFill>
              </a:rPr>
              <a:t> et al. 2002)</a:t>
            </a:r>
          </a:p>
          <a:p>
            <a:pPr lvl="1"/>
            <a:r>
              <a:rPr lang="en-US" dirty="0">
                <a:solidFill>
                  <a:schemeClr val="bg1"/>
                </a:solidFill>
              </a:rPr>
              <a:t>3-body interactions </a:t>
            </a:r>
            <a:r>
              <a:rPr lang="en-US" dirty="0">
                <a:solidFill>
                  <a:schemeClr val="bg1"/>
                </a:solidFill>
                <a:sym typeface="Wingdings" pitchFamily="2" charset="2"/>
              </a:rPr>
              <a:t> wide binaries</a:t>
            </a:r>
          </a:p>
          <a:p>
            <a:r>
              <a:rPr lang="en-US" dirty="0">
                <a:solidFill>
                  <a:schemeClr val="bg1"/>
                </a:solidFill>
                <a:sym typeface="Wingdings" pitchFamily="2" charset="2"/>
              </a:rPr>
              <a:t>All models require initial density ~100 to 1,000x present population</a:t>
            </a:r>
          </a:p>
          <a:p>
            <a:pPr lvl="1">
              <a:buNone/>
            </a:pPr>
            <a:endParaRPr lang="en-US" dirty="0">
              <a:solidFill>
                <a:schemeClr val="bg1"/>
              </a:solidFill>
              <a:sym typeface="Wingdings" pitchFamily="2" charset="2"/>
            </a:endParaRPr>
          </a:p>
          <a:p>
            <a:pPr lvl="1"/>
            <a:endParaRPr lang="en-US" dirty="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Missing Mass (the biggest problem?)</a:t>
            </a:r>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r>
              <a:rPr lang="en-US" dirty="0">
                <a:solidFill>
                  <a:schemeClr val="bg1"/>
                </a:solidFill>
              </a:rPr>
              <a:t>Binary models (both impact and accretion) and </a:t>
            </a:r>
            <a:r>
              <a:rPr lang="en-US" dirty="0" err="1">
                <a:solidFill>
                  <a:schemeClr val="bg1"/>
                </a:solidFill>
              </a:rPr>
              <a:t>protoplanetary</a:t>
            </a:r>
            <a:r>
              <a:rPr lang="en-US" dirty="0">
                <a:solidFill>
                  <a:schemeClr val="bg1"/>
                </a:solidFill>
              </a:rPr>
              <a:t> disk surface density models predict ~100 times more mass</a:t>
            </a:r>
          </a:p>
          <a:p>
            <a:pPr lvl="1"/>
            <a:r>
              <a:rPr lang="en-US" dirty="0">
                <a:solidFill>
                  <a:schemeClr val="bg1"/>
                </a:solidFill>
              </a:rPr>
              <a:t>Dynamic erosion?</a:t>
            </a:r>
          </a:p>
          <a:p>
            <a:pPr lvl="2"/>
            <a:r>
              <a:rPr lang="en-US" dirty="0">
                <a:solidFill>
                  <a:schemeClr val="bg1"/>
                </a:solidFill>
              </a:rPr>
              <a:t>Neptune insufficient, passing star?</a:t>
            </a:r>
          </a:p>
          <a:p>
            <a:pPr lvl="1"/>
            <a:r>
              <a:rPr lang="en-US" dirty="0">
                <a:solidFill>
                  <a:schemeClr val="bg1"/>
                </a:solidFill>
              </a:rPr>
              <a:t>Collisional grinding?</a:t>
            </a:r>
          </a:p>
          <a:p>
            <a:pPr lvl="2"/>
            <a:r>
              <a:rPr lang="en-US" dirty="0">
                <a:solidFill>
                  <a:schemeClr val="bg1"/>
                </a:solidFill>
              </a:rPr>
              <a:t>Remaining dust </a:t>
            </a:r>
            <a:r>
              <a:rPr lang="en-US" dirty="0" err="1">
                <a:solidFill>
                  <a:schemeClr val="bg1"/>
                </a:solidFill>
              </a:rPr>
              <a:t>radiatively</a:t>
            </a:r>
            <a:r>
              <a:rPr lang="en-US" dirty="0">
                <a:solidFill>
                  <a:schemeClr val="bg1"/>
                </a:solidFill>
              </a:rPr>
              <a:t> dragged into Sun</a:t>
            </a:r>
          </a:p>
          <a:p>
            <a:pPr lvl="2"/>
            <a:r>
              <a:rPr lang="en-US" dirty="0">
                <a:solidFill>
                  <a:schemeClr val="bg1"/>
                </a:solidFill>
              </a:rPr>
              <a:t>only works if initial size distribution was VERY steep ….majority of mass in small bodies (&lt;50km)</a:t>
            </a:r>
          </a:p>
          <a:p>
            <a:r>
              <a:rPr lang="en-US" dirty="0">
                <a:solidFill>
                  <a:schemeClr val="bg1"/>
                </a:solidFill>
              </a:rPr>
              <a:t>maybe KB formed much closer to Sun and migrated?</a:t>
            </a:r>
          </a:p>
          <a:p>
            <a:pPr lvl="2"/>
            <a:r>
              <a:rPr lang="en-US" dirty="0">
                <a:solidFill>
                  <a:schemeClr val="bg1"/>
                </a:solidFill>
              </a:rPr>
              <a:t>Explains dual population</a:t>
            </a:r>
          </a:p>
          <a:p>
            <a:endParaRPr lang="en-US"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20482" name="Picture 2" descr="http://apod.nasa.gov/apod/image/0412/debrisDisk_spitzer_f.jpg"/>
          <p:cNvPicPr>
            <a:picLocks noChangeAspect="1" noChangeArrowheads="1"/>
          </p:cNvPicPr>
          <p:nvPr/>
        </p:nvPicPr>
        <p:blipFill>
          <a:blip r:embed="rId3" cstate="print"/>
          <a:srcRect/>
          <a:stretch>
            <a:fillRect/>
          </a:stretch>
        </p:blipFill>
        <p:spPr bwMode="auto">
          <a:xfrm>
            <a:off x="-1" y="0"/>
            <a:ext cx="12188389" cy="6858000"/>
          </a:xfrm>
          <a:prstGeom prst="rect">
            <a:avLst/>
          </a:prstGeom>
          <a:noFill/>
        </p:spPr>
      </p:pic>
      <p:sp>
        <p:nvSpPr>
          <p:cNvPr id="5" name="Title 3"/>
          <p:cNvSpPr txBox="1">
            <a:spLocks/>
          </p:cNvSpPr>
          <p:nvPr/>
        </p:nvSpPr>
        <p:spPr bwMode="auto">
          <a:xfrm>
            <a:off x="304800" y="0"/>
            <a:ext cx="78486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all" spc="0" normalizeH="0" baseline="0" noProof="0" dirty="0">
                <a:ln>
                  <a:solidFill>
                    <a:schemeClr val="tx1"/>
                  </a:solidFill>
                </a:ln>
                <a:solidFill>
                  <a:schemeClr val="bg1"/>
                </a:solidFill>
                <a:effectLst/>
                <a:uLnTx/>
                <a:uFillTx/>
                <a:latin typeface="Helvetica" pitchFamily="34" charset="0"/>
                <a:ea typeface="ＭＳ Ｐゴシック" pitchFamily="-111" charset="-128"/>
                <a:cs typeface="ＭＳ Ｐゴシック" pitchFamily="-111" charset="-128"/>
              </a:rPr>
              <a:t>Debris disks</a:t>
            </a:r>
          </a:p>
        </p:txBody>
      </p:sp>
      <p:sp>
        <p:nvSpPr>
          <p:cNvPr id="6" name="Content Placeholder 4"/>
          <p:cNvSpPr txBox="1">
            <a:spLocks/>
          </p:cNvSpPr>
          <p:nvPr/>
        </p:nvSpPr>
        <p:spPr bwMode="auto">
          <a:xfrm>
            <a:off x="381000" y="685800"/>
            <a:ext cx="8458200" cy="4495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Helvetica" pitchFamily="34" charset="0"/>
                <a:ea typeface="ＭＳ Ｐゴシック" pitchFamily="-111" charset="-128"/>
                <a:cs typeface="ＭＳ Ｐゴシック" pitchFamily="-111" charset="-128"/>
                <a:sym typeface="Mathematica1"/>
              </a:rPr>
              <a:t>~100 AU</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Helvetica" pitchFamily="34" charset="0"/>
                <a:ea typeface="ＭＳ Ｐゴシック" pitchFamily="-111" charset="-128"/>
                <a:cs typeface="ＭＳ Ｐゴシック" pitchFamily="-111" charset="-128"/>
                <a:sym typeface="Mathematica1"/>
              </a:rPr>
              <a:t> – left over from planetary formation, late heavy bombardment period?</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Helvetica" pitchFamily="34" charset="0"/>
                <a:ea typeface="ＭＳ Ｐゴシック" pitchFamily="-111" charset="-128"/>
                <a:cs typeface="ＭＳ Ｐゴシック" pitchFamily="-111" charset="-128"/>
                <a:sym typeface="Mathematica1"/>
              </a:rPr>
              <a:t>20% of systems are thought to harbor DD</a:t>
            </a:r>
            <a:endParaRPr kumimoji="0" lang="en-US" sz="2800" b="0" i="0" u="none" strike="noStrike" kern="0" cap="none" spc="0" normalizeH="0" baseline="0" noProof="0" dirty="0">
              <a:ln>
                <a:noFill/>
              </a:ln>
              <a:solidFill>
                <a:schemeClr val="bg1"/>
              </a:solidFill>
              <a:effectLst/>
              <a:uLnTx/>
              <a:uFillTx/>
              <a:latin typeface="Helvetica" pitchFamily="34" charset="0"/>
              <a:ea typeface="ＭＳ Ｐゴシック" pitchFamily="-111" charset="-128"/>
              <a:cs typeface="ＭＳ Ｐゴシック" pitchFamily="-111"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Helvetica" pitchFamily="34" charset="0"/>
                <a:ea typeface="ＭＳ Ｐゴシック" pitchFamily="-111" charset="-128"/>
                <a:cs typeface="ＭＳ Ｐゴシック" pitchFamily="-111" charset="-128"/>
              </a:rPr>
              <a:t>Space missions: IRAS, HST, ISO, Spitzer, Herschel </a:t>
            </a: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Helvetica" pitchFamily="34" charset="0"/>
                <a:ea typeface="ＭＳ Ｐゴシック" charset="-128"/>
              </a:rPr>
              <a:t>Far-IR excess (300 K)</a:t>
            </a: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Helvetica" pitchFamily="34" charset="0"/>
                <a:ea typeface="ＭＳ Ｐゴシック" charset="-128"/>
              </a:rPr>
              <a:t>Sub-mm imaging</a:t>
            </a: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Helvetica" pitchFamily="34" charset="0"/>
                <a:ea typeface="ＭＳ Ｐゴシック" charset="-128"/>
              </a:rPr>
              <a:t>Visible imaging</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Helvetica" pitchFamily="34" charset="0"/>
                <a:ea typeface="ＭＳ Ｐゴシック" pitchFamily="-111" charset="-128"/>
                <a:cs typeface="ＭＳ Ｐゴシック" pitchFamily="-111" charset="-128"/>
              </a:rPr>
              <a:t>Structure &amp; asymmetry </a:t>
            </a:r>
            <a:r>
              <a:rPr kumimoji="0" lang="en-US" sz="2800" b="0" i="0" u="none" strike="noStrike" kern="0" cap="none" spc="0" normalizeH="0" baseline="0" noProof="0" dirty="0">
                <a:ln>
                  <a:noFill/>
                </a:ln>
                <a:solidFill>
                  <a:schemeClr val="bg1"/>
                </a:solidFill>
                <a:effectLst/>
                <a:uLnTx/>
                <a:uFillTx/>
                <a:latin typeface="Helvetica" pitchFamily="34" charset="0"/>
                <a:ea typeface="ＭＳ Ｐゴシック" pitchFamily="-111" charset="-128"/>
                <a:cs typeface="ＭＳ Ｐゴシック" pitchFamily="-111" charset="-128"/>
                <a:sym typeface="Mathematica1"/>
              </a:rPr>
              <a:t></a:t>
            </a:r>
            <a:r>
              <a:rPr kumimoji="0" lang="en-US" sz="2800" b="0" i="0" u="none" strike="noStrike" kern="0" cap="none" spc="0" normalizeH="0" baseline="0" noProof="0" dirty="0">
                <a:ln>
                  <a:noFill/>
                </a:ln>
                <a:solidFill>
                  <a:schemeClr val="bg1"/>
                </a:solidFill>
                <a:effectLst/>
                <a:uLnTx/>
                <a:uFillTx/>
                <a:latin typeface="Helvetica" pitchFamily="34" charset="0"/>
                <a:ea typeface="ＭＳ Ｐゴシック" pitchFamily="-111" charset="-128"/>
                <a:cs typeface="ＭＳ Ｐゴシック" pitchFamily="-111" charset="-128"/>
              </a:rPr>
              <a:t> exoplanets?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http://www.nasa.gov/images/content/483941main_dust_montage_labels.jpg"/>
          <p:cNvPicPr>
            <a:picLocks noChangeAspect="1" noChangeArrowheads="1"/>
          </p:cNvPicPr>
          <p:nvPr/>
        </p:nvPicPr>
        <p:blipFill>
          <a:blip r:embed="rId2" cstate="print"/>
          <a:srcRect/>
          <a:stretch>
            <a:fillRect/>
          </a:stretch>
        </p:blipFill>
        <p:spPr bwMode="auto">
          <a:xfrm>
            <a:off x="3377368" y="0"/>
            <a:ext cx="5766632" cy="6553200"/>
          </a:xfrm>
          <a:prstGeom prst="rect">
            <a:avLst/>
          </a:prstGeom>
          <a:noFill/>
        </p:spPr>
      </p:pic>
      <p:sp>
        <p:nvSpPr>
          <p:cNvPr id="6" name="Rectangle 5"/>
          <p:cNvSpPr/>
          <p:nvPr/>
        </p:nvSpPr>
        <p:spPr>
          <a:xfrm>
            <a:off x="3962400" y="6488668"/>
            <a:ext cx="5486400" cy="369332"/>
          </a:xfrm>
          <a:prstGeom prst="rect">
            <a:avLst/>
          </a:prstGeom>
        </p:spPr>
        <p:txBody>
          <a:bodyPr wrap="square">
            <a:spAutoFit/>
          </a:bodyPr>
          <a:lstStyle/>
          <a:p>
            <a:r>
              <a:rPr lang="en-US" dirty="0">
                <a:solidFill>
                  <a:schemeClr val="bg1"/>
                </a:solidFill>
              </a:rPr>
              <a:t>NASA/Goddard/Marc </a:t>
            </a:r>
            <a:r>
              <a:rPr lang="en-US" dirty="0" err="1">
                <a:solidFill>
                  <a:schemeClr val="bg1"/>
                </a:solidFill>
              </a:rPr>
              <a:t>Kuchner</a:t>
            </a:r>
            <a:r>
              <a:rPr lang="en-US" dirty="0">
                <a:solidFill>
                  <a:schemeClr val="bg1"/>
                </a:solidFill>
              </a:rPr>
              <a:t> and Christopher Stark</a:t>
            </a:r>
          </a:p>
        </p:txBody>
      </p:sp>
      <p:pic>
        <p:nvPicPr>
          <p:cNvPr id="116740" name="Picture 4" descr="http://www.nasa.gov/images/content/483946main_fomalhaut_actual.jpg"/>
          <p:cNvPicPr>
            <a:picLocks noChangeAspect="1" noChangeArrowheads="1"/>
          </p:cNvPicPr>
          <p:nvPr/>
        </p:nvPicPr>
        <p:blipFill>
          <a:blip r:embed="rId3" cstate="print"/>
          <a:srcRect/>
          <a:stretch>
            <a:fillRect/>
          </a:stretch>
        </p:blipFill>
        <p:spPr bwMode="auto">
          <a:xfrm>
            <a:off x="0" y="441960"/>
            <a:ext cx="3352800" cy="268224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3657600" cy="4525963"/>
          </a:xfrm>
        </p:spPr>
        <p:txBody>
          <a:bodyPr/>
          <a:lstStyle/>
          <a:p>
            <a:r>
              <a:rPr lang="en-US" dirty="0">
                <a:solidFill>
                  <a:schemeClr val="bg1"/>
                </a:solidFill>
              </a:rPr>
              <a:t>New Horizons</a:t>
            </a:r>
          </a:p>
          <a:p>
            <a:pPr lvl="1"/>
            <a:r>
              <a:rPr lang="en-US" dirty="0">
                <a:solidFill>
                  <a:schemeClr val="bg1"/>
                </a:solidFill>
              </a:rPr>
              <a:t>Launched 2006</a:t>
            </a:r>
          </a:p>
          <a:p>
            <a:pPr lvl="1"/>
            <a:r>
              <a:rPr lang="en-US" dirty="0">
                <a:solidFill>
                  <a:schemeClr val="bg1"/>
                </a:solidFill>
              </a:rPr>
              <a:t>July 2015 Pluto</a:t>
            </a:r>
          </a:p>
          <a:p>
            <a:pPr lvl="1"/>
            <a:r>
              <a:rPr lang="en-US" dirty="0">
                <a:solidFill>
                  <a:schemeClr val="bg1"/>
                </a:solidFill>
                <a:hlinkClick r:id="rId2"/>
              </a:rPr>
              <a:t>http://pluto.jhuapl.edu/mission/whereis_nh.php</a:t>
            </a:r>
            <a:endParaRPr lang="en-US" dirty="0">
              <a:solidFill>
                <a:schemeClr val="bg1"/>
              </a:solidFill>
            </a:endParaRPr>
          </a:p>
        </p:txBody>
      </p:sp>
      <p:pic>
        <p:nvPicPr>
          <p:cNvPr id="23554" name="Picture 2" descr="http://pluto.jhuapl.edu/whereisnh/current/nhcp20120301_0286.jpg"/>
          <p:cNvPicPr>
            <a:picLocks noChangeAspect="1" noChangeArrowheads="1"/>
          </p:cNvPicPr>
          <p:nvPr/>
        </p:nvPicPr>
        <p:blipFill>
          <a:blip r:embed="rId3" cstate="print"/>
          <a:srcRect/>
          <a:stretch>
            <a:fillRect/>
          </a:stretch>
        </p:blipFill>
        <p:spPr bwMode="auto">
          <a:xfrm>
            <a:off x="3417647" y="1"/>
            <a:ext cx="5726353" cy="6781800"/>
          </a:xfrm>
          <a:prstGeom prst="rect">
            <a:avLst/>
          </a:prstGeom>
          <a:noFill/>
        </p:spPr>
      </p:pic>
      <p:sp>
        <p:nvSpPr>
          <p:cNvPr id="5" name="Title 4"/>
          <p:cNvSpPr>
            <a:spLocks noGrp="1"/>
          </p:cNvSpPr>
          <p:nvPr>
            <p:ph type="title"/>
          </p:nvPr>
        </p:nvSpPr>
        <p:spPr/>
        <p:txBody>
          <a:bodyPr/>
          <a:lstStyle/>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143827" y="256698"/>
            <a:ext cx="8695373" cy="810102"/>
          </a:xfrm>
        </p:spPr>
        <p:txBody>
          <a:bodyPr lIns="0" tIns="0" rIns="0" bIns="0" anchor="t"/>
          <a:lstStyle/>
          <a:p>
            <a:pPr algn="l">
              <a:lnSpc>
                <a:spcPct val="95000"/>
              </a:lnSpc>
            </a:pPr>
            <a:r>
              <a:rPr lang="en-US" sz="3900" dirty="0">
                <a:solidFill>
                  <a:srgbClr val="FFFFFF"/>
                </a:solidFill>
                <a:latin typeface="Arial" pitchFamily="34" charset="0"/>
              </a:rPr>
              <a:t>New Horizons</a:t>
            </a:r>
          </a:p>
        </p:txBody>
      </p:sp>
      <p:sp>
        <p:nvSpPr>
          <p:cNvPr id="48130" name="Rectangle 2"/>
          <p:cNvSpPr>
            <a:spLocks noGrp="1" noChangeArrowheads="1"/>
          </p:cNvSpPr>
          <p:nvPr>
            <p:ph type="body" idx="1"/>
          </p:nvPr>
        </p:nvSpPr>
        <p:spPr>
          <a:xfrm>
            <a:off x="25718" y="978694"/>
            <a:ext cx="8646795" cy="2240280"/>
          </a:xfrm>
        </p:spPr>
        <p:txBody>
          <a:bodyPr lIns="0" tIns="0" rIns="0" bIns="0"/>
          <a:lstStyle/>
          <a:p>
            <a:pPr marL="0" indent="0">
              <a:lnSpc>
                <a:spcPct val="95000"/>
              </a:lnSpc>
              <a:spcBef>
                <a:spcPct val="0"/>
              </a:spcBef>
              <a:buNone/>
            </a:pPr>
            <a:r>
              <a:rPr lang="en-US" sz="2400" dirty="0">
                <a:solidFill>
                  <a:srgbClr val="FFFFFF"/>
                </a:solidFill>
                <a:latin typeface="Arial" pitchFamily="34" charset="0"/>
              </a:rPr>
              <a:t> </a:t>
            </a:r>
            <a:endParaRPr lang="en-US" dirty="0"/>
          </a:p>
          <a:p>
            <a:pPr marL="0" indent="0">
              <a:lnSpc>
                <a:spcPct val="95000"/>
              </a:lnSpc>
              <a:spcBef>
                <a:spcPct val="0"/>
              </a:spcBef>
              <a:buNone/>
            </a:pPr>
            <a:endParaRPr lang="en-US" sz="2400" dirty="0">
              <a:solidFill>
                <a:srgbClr val="000000"/>
              </a:solidFill>
              <a:latin typeface="Arial" pitchFamily="34" charset="0"/>
            </a:endParaRPr>
          </a:p>
        </p:txBody>
      </p:sp>
      <p:pic>
        <p:nvPicPr>
          <p:cNvPr id="48132" name="Picture 4"/>
          <p:cNvPicPr>
            <a:picLocks noChangeAspect="1" noChangeArrowheads="1"/>
          </p:cNvPicPr>
          <p:nvPr/>
        </p:nvPicPr>
        <p:blipFill>
          <a:blip r:embed="rId3" cstate="print"/>
          <a:srcRect/>
          <a:stretch>
            <a:fillRect/>
          </a:stretch>
        </p:blipFill>
        <p:spPr bwMode="auto">
          <a:xfrm>
            <a:off x="0" y="2321741"/>
            <a:ext cx="6781799" cy="4536259"/>
          </a:xfrm>
          <a:prstGeom prst="rect">
            <a:avLst/>
          </a:prstGeom>
          <a:noFill/>
        </p:spPr>
      </p:pic>
      <p:pic>
        <p:nvPicPr>
          <p:cNvPr id="22530" name="Picture 2" descr="Image of the New Horizons instruments"/>
          <p:cNvPicPr>
            <a:picLocks noChangeAspect="1" noChangeArrowheads="1"/>
          </p:cNvPicPr>
          <p:nvPr/>
        </p:nvPicPr>
        <p:blipFill>
          <a:blip r:embed="rId4" cstate="print"/>
          <a:srcRect/>
          <a:stretch>
            <a:fillRect/>
          </a:stretch>
        </p:blipFill>
        <p:spPr bwMode="auto">
          <a:xfrm>
            <a:off x="6081809" y="0"/>
            <a:ext cx="3062191" cy="2514600"/>
          </a:xfrm>
          <a:prstGeom prst="rect">
            <a:avLst/>
          </a:prstGeom>
          <a:noFill/>
        </p:spPr>
      </p:pic>
      <p:sp>
        <p:nvSpPr>
          <p:cNvPr id="6" name="TextBox 5"/>
          <p:cNvSpPr txBox="1"/>
          <p:nvPr/>
        </p:nvSpPr>
        <p:spPr>
          <a:xfrm>
            <a:off x="7391400" y="4908030"/>
            <a:ext cx="1752600" cy="381000"/>
          </a:xfrm>
          <a:prstGeom prst="rect">
            <a:avLst/>
          </a:prstGeom>
          <a:noFill/>
        </p:spPr>
        <p:txBody>
          <a:bodyPr wrap="square" rtlCol="0">
            <a:spAutoFit/>
          </a:bodyPr>
          <a:lstStyle/>
          <a:p>
            <a:r>
              <a:rPr lang="en-US" dirty="0">
                <a:solidFill>
                  <a:schemeClr val="bg1"/>
                </a:solidFill>
              </a:rPr>
              <a:t>8.2in telescope</a:t>
            </a:r>
          </a:p>
        </p:txBody>
      </p:sp>
      <p:cxnSp>
        <p:nvCxnSpPr>
          <p:cNvPr id="8" name="Straight Arrow Connector 7"/>
          <p:cNvCxnSpPr>
            <a:stCxn id="6" idx="1"/>
          </p:cNvCxnSpPr>
          <p:nvPr/>
        </p:nvCxnSpPr>
        <p:spPr>
          <a:xfrm flipH="1">
            <a:off x="6858000" y="5098530"/>
            <a:ext cx="533400" cy="687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200" dirty="0">
                <a:solidFill>
                  <a:schemeClr val="bg1"/>
                </a:solidFill>
              </a:rPr>
              <a:t>References</a:t>
            </a:r>
          </a:p>
        </p:txBody>
      </p:sp>
      <p:sp>
        <p:nvSpPr>
          <p:cNvPr id="3" name="Content Placeholder 2"/>
          <p:cNvSpPr>
            <a:spLocks noGrp="1"/>
          </p:cNvSpPr>
          <p:nvPr>
            <p:ph idx="1"/>
          </p:nvPr>
        </p:nvSpPr>
        <p:spPr>
          <a:xfrm>
            <a:off x="457200" y="457200"/>
            <a:ext cx="8229600" cy="6400800"/>
          </a:xfrm>
        </p:spPr>
        <p:txBody>
          <a:bodyPr numCol="2">
            <a:normAutofit fontScale="92500"/>
          </a:bodyPr>
          <a:lstStyle/>
          <a:p>
            <a:r>
              <a:rPr lang="en-US" sz="1100" dirty="0">
                <a:solidFill>
                  <a:schemeClr val="bg1"/>
                </a:solidFill>
              </a:rPr>
              <a:t>Unless otherwise noted: </a:t>
            </a:r>
            <a:r>
              <a:rPr lang="en-US" sz="1100" dirty="0" err="1">
                <a:solidFill>
                  <a:schemeClr val="bg1"/>
                </a:solidFill>
              </a:rPr>
              <a:t>Delsanti</a:t>
            </a:r>
            <a:r>
              <a:rPr lang="en-US" sz="1100" dirty="0">
                <a:solidFill>
                  <a:schemeClr val="bg1"/>
                </a:solidFill>
              </a:rPr>
              <a:t> &amp; </a:t>
            </a:r>
            <a:r>
              <a:rPr lang="en-US" sz="1100" dirty="0" err="1">
                <a:solidFill>
                  <a:schemeClr val="bg1"/>
                </a:solidFill>
              </a:rPr>
              <a:t>Jewitt</a:t>
            </a:r>
            <a:r>
              <a:rPr lang="en-US" sz="1100" dirty="0">
                <a:solidFill>
                  <a:schemeClr val="bg1"/>
                </a:solidFill>
              </a:rPr>
              <a:t>  The Solar System Beyond the Planets Solar System Update, edited by P. </a:t>
            </a:r>
            <a:r>
              <a:rPr lang="en-US" sz="1100" dirty="0" err="1">
                <a:solidFill>
                  <a:schemeClr val="bg1"/>
                </a:solidFill>
              </a:rPr>
              <a:t>Blondel</a:t>
            </a:r>
            <a:r>
              <a:rPr lang="en-US" sz="1100" dirty="0">
                <a:solidFill>
                  <a:schemeClr val="bg1"/>
                </a:solidFill>
              </a:rPr>
              <a:t> and J. Mason. ISBN 3-540-26056-0. 329 pp., 2006, p.267 (2006)</a:t>
            </a:r>
          </a:p>
          <a:p>
            <a:r>
              <a:rPr lang="en-US" sz="1100" dirty="0" err="1">
                <a:solidFill>
                  <a:schemeClr val="bg1"/>
                </a:solidFill>
              </a:rPr>
              <a:t>Barucci</a:t>
            </a:r>
            <a:r>
              <a:rPr lang="en-US" sz="1100" dirty="0">
                <a:solidFill>
                  <a:schemeClr val="bg1"/>
                </a:solidFill>
              </a:rPr>
              <a:t> et al. TNO Surface Properties Asteroids, Comets, Meteors, Proceedings of the 229th Symposium of the International Astronomical Union held in </a:t>
            </a:r>
            <a:r>
              <a:rPr lang="en-US" sz="1100" dirty="0" err="1">
                <a:solidFill>
                  <a:schemeClr val="bg1"/>
                </a:solidFill>
              </a:rPr>
              <a:t>Búzios</a:t>
            </a:r>
            <a:r>
              <a:rPr lang="en-US" sz="1100" dirty="0">
                <a:solidFill>
                  <a:schemeClr val="bg1"/>
                </a:solidFill>
              </a:rPr>
              <a:t>, Rio de Janeiro, </a:t>
            </a:r>
            <a:r>
              <a:rPr lang="en-US" sz="1100" dirty="0" err="1">
                <a:solidFill>
                  <a:schemeClr val="bg1"/>
                </a:solidFill>
              </a:rPr>
              <a:t>Brasil</a:t>
            </a:r>
            <a:r>
              <a:rPr lang="en-US" sz="1100" dirty="0">
                <a:solidFill>
                  <a:schemeClr val="bg1"/>
                </a:solidFill>
              </a:rPr>
              <a:t> August 7-12, 2005, Edited by Daniela, L.; </a:t>
            </a:r>
            <a:r>
              <a:rPr lang="en-US" sz="1100" dirty="0" err="1">
                <a:solidFill>
                  <a:schemeClr val="bg1"/>
                </a:solidFill>
              </a:rPr>
              <a:t>Sylvio</a:t>
            </a:r>
            <a:r>
              <a:rPr lang="en-US" sz="1100" dirty="0">
                <a:solidFill>
                  <a:schemeClr val="bg1"/>
                </a:solidFill>
              </a:rPr>
              <a:t> </a:t>
            </a:r>
            <a:r>
              <a:rPr lang="en-US" sz="1100" dirty="0" err="1">
                <a:solidFill>
                  <a:schemeClr val="bg1"/>
                </a:solidFill>
              </a:rPr>
              <a:t>Ferraz</a:t>
            </a:r>
            <a:r>
              <a:rPr lang="en-US" sz="1100" dirty="0">
                <a:solidFill>
                  <a:schemeClr val="bg1"/>
                </a:solidFill>
              </a:rPr>
              <a:t>, M.; Angel, F. Julio Cambridge: Cambridge University Press, 2006., pp.171-190 (2006)</a:t>
            </a:r>
          </a:p>
          <a:p>
            <a:r>
              <a:rPr lang="en-US" sz="1100" dirty="0">
                <a:solidFill>
                  <a:schemeClr val="bg1"/>
                </a:solidFill>
              </a:rPr>
              <a:t>Gomes et al. Origin of the cataclysmic Late Heavy Bombardment period of the terrestrial planets Nature, Volume 435, Issue 7041, pp. 466-469 (2005)</a:t>
            </a:r>
          </a:p>
          <a:p>
            <a:r>
              <a:rPr lang="en-US" sz="1100" dirty="0" err="1">
                <a:solidFill>
                  <a:schemeClr val="bg1"/>
                </a:solidFill>
              </a:rPr>
              <a:t>Tsiganis</a:t>
            </a:r>
            <a:r>
              <a:rPr lang="en-US" sz="1100" dirty="0">
                <a:solidFill>
                  <a:schemeClr val="bg1"/>
                </a:solidFill>
              </a:rPr>
              <a:t> et al. Origin of the orbital architecture of the giant planets of the Solar System  Nature, Volume 435, Issue 7041, pp. 459-461 (2005)</a:t>
            </a:r>
          </a:p>
          <a:p>
            <a:r>
              <a:rPr lang="en-US" sz="1100" dirty="0" err="1">
                <a:solidFill>
                  <a:schemeClr val="bg1"/>
                </a:solidFill>
              </a:rPr>
              <a:t>Levison</a:t>
            </a:r>
            <a:r>
              <a:rPr lang="en-US" sz="1100" dirty="0">
                <a:solidFill>
                  <a:schemeClr val="bg1"/>
                </a:solidFill>
              </a:rPr>
              <a:t>, H. F., </a:t>
            </a:r>
            <a:r>
              <a:rPr lang="en-US" sz="1100" dirty="0" err="1">
                <a:solidFill>
                  <a:schemeClr val="bg1"/>
                </a:solidFill>
              </a:rPr>
              <a:t>Morbidelli</a:t>
            </a:r>
            <a:r>
              <a:rPr lang="en-US" sz="1100" dirty="0">
                <a:solidFill>
                  <a:schemeClr val="bg1"/>
                </a:solidFill>
              </a:rPr>
              <a:t>, A., </a:t>
            </a:r>
            <a:r>
              <a:rPr lang="en-US" sz="1100" dirty="0" err="1">
                <a:solidFill>
                  <a:schemeClr val="bg1"/>
                </a:solidFill>
              </a:rPr>
              <a:t>Vanlaerhoven</a:t>
            </a:r>
            <a:r>
              <a:rPr lang="en-US" sz="1100" dirty="0">
                <a:solidFill>
                  <a:schemeClr val="bg1"/>
                </a:solidFill>
              </a:rPr>
              <a:t>, C., Gomes, R., &amp; </a:t>
            </a:r>
            <a:r>
              <a:rPr lang="en-US" sz="1100" dirty="0" err="1">
                <a:solidFill>
                  <a:schemeClr val="bg1"/>
                </a:solidFill>
              </a:rPr>
              <a:t>Tsiganis</a:t>
            </a:r>
            <a:r>
              <a:rPr lang="en-US" sz="1100" dirty="0">
                <a:solidFill>
                  <a:schemeClr val="bg1"/>
                </a:solidFill>
              </a:rPr>
              <a:t>, K. 2008, </a:t>
            </a:r>
            <a:r>
              <a:rPr lang="en-US" sz="1100" dirty="0" err="1">
                <a:solidFill>
                  <a:schemeClr val="bg1"/>
                </a:solidFill>
              </a:rPr>
              <a:t>Icarus</a:t>
            </a:r>
            <a:r>
              <a:rPr lang="en-US" sz="1100" dirty="0">
                <a:solidFill>
                  <a:schemeClr val="bg1"/>
                </a:solidFill>
              </a:rPr>
              <a:t>, 196, 258</a:t>
            </a:r>
          </a:p>
          <a:p>
            <a:r>
              <a:rPr lang="en-US" sz="1100" dirty="0">
                <a:solidFill>
                  <a:schemeClr val="bg1"/>
                </a:solidFill>
              </a:rPr>
              <a:t>Fraser &amp; Brown The Hubble Wide Field Camera 3 Test of Surfaces in the Outer Solar System: The Compositional Classes of the </a:t>
            </a:r>
            <a:r>
              <a:rPr lang="en-US" sz="1100" dirty="0" err="1">
                <a:solidFill>
                  <a:schemeClr val="bg1"/>
                </a:solidFill>
              </a:rPr>
              <a:t>Kuiper</a:t>
            </a:r>
            <a:r>
              <a:rPr lang="en-US" sz="1100" dirty="0">
                <a:solidFill>
                  <a:schemeClr val="bg1"/>
                </a:solidFill>
              </a:rPr>
              <a:t> Belt </a:t>
            </a:r>
            <a:r>
              <a:rPr lang="en-US" sz="1100" dirty="0" err="1">
                <a:solidFill>
                  <a:schemeClr val="bg1"/>
                </a:solidFill>
              </a:rPr>
              <a:t>ApJ</a:t>
            </a:r>
            <a:r>
              <a:rPr lang="en-US" sz="1100" dirty="0">
                <a:solidFill>
                  <a:schemeClr val="bg1"/>
                </a:solidFill>
              </a:rPr>
              <a:t> (2012)</a:t>
            </a:r>
          </a:p>
          <a:p>
            <a:r>
              <a:rPr lang="en-US" sz="1100" dirty="0" err="1">
                <a:solidFill>
                  <a:schemeClr val="bg1"/>
                </a:solidFill>
              </a:rPr>
              <a:t>Stansberry</a:t>
            </a:r>
            <a:r>
              <a:rPr lang="en-US" sz="1100" dirty="0">
                <a:solidFill>
                  <a:schemeClr val="bg1"/>
                </a:solidFill>
              </a:rPr>
              <a:t> et al. Physical Properties of </a:t>
            </a:r>
            <a:r>
              <a:rPr lang="en-US" sz="1100" dirty="0" err="1">
                <a:solidFill>
                  <a:schemeClr val="bg1"/>
                </a:solidFill>
              </a:rPr>
              <a:t>Kuiper</a:t>
            </a:r>
            <a:r>
              <a:rPr lang="en-US" sz="1100" dirty="0">
                <a:solidFill>
                  <a:schemeClr val="bg1"/>
                </a:solidFill>
              </a:rPr>
              <a:t> Belt and Centaur Objects: Constraints from the Spitzer Space Telescope, ed. M. A. </a:t>
            </a:r>
            <a:r>
              <a:rPr lang="en-US" sz="1100" dirty="0" err="1">
                <a:solidFill>
                  <a:schemeClr val="bg1"/>
                </a:solidFill>
              </a:rPr>
              <a:t>Barucci</a:t>
            </a:r>
            <a:r>
              <a:rPr lang="en-US" sz="1100" dirty="0">
                <a:solidFill>
                  <a:schemeClr val="bg1"/>
                </a:solidFill>
              </a:rPr>
              <a:t>, H. </a:t>
            </a:r>
            <a:r>
              <a:rPr lang="en-US" sz="1100" dirty="0" err="1">
                <a:solidFill>
                  <a:schemeClr val="bg1"/>
                </a:solidFill>
              </a:rPr>
              <a:t>Boehnhardt</a:t>
            </a:r>
            <a:r>
              <a:rPr lang="en-US" sz="1100" dirty="0">
                <a:solidFill>
                  <a:schemeClr val="bg1"/>
                </a:solidFill>
              </a:rPr>
              <a:t>, D. P. Cruikshank, &amp; A. </a:t>
            </a:r>
            <a:r>
              <a:rPr lang="en-US" sz="1100" dirty="0" err="1">
                <a:solidFill>
                  <a:schemeClr val="bg1"/>
                </a:solidFill>
              </a:rPr>
              <a:t>Morbidelli</a:t>
            </a:r>
            <a:r>
              <a:rPr lang="en-US" sz="1100" dirty="0">
                <a:solidFill>
                  <a:schemeClr val="bg1"/>
                </a:solidFill>
              </a:rPr>
              <a:t>, 161{179} (2008)</a:t>
            </a:r>
          </a:p>
          <a:p>
            <a:pPr marL="342900" lvl="1" indent="-342900">
              <a:buFont typeface="Arial" pitchFamily="34" charset="0"/>
              <a:buChar char="•"/>
            </a:pPr>
            <a:r>
              <a:rPr lang="en-US" sz="1100" dirty="0">
                <a:solidFill>
                  <a:schemeClr val="bg1"/>
                </a:solidFill>
              </a:rPr>
              <a:t>Sagan &amp; </a:t>
            </a:r>
            <a:r>
              <a:rPr lang="en-US" sz="1100" dirty="0" err="1">
                <a:solidFill>
                  <a:schemeClr val="bg1"/>
                </a:solidFill>
              </a:rPr>
              <a:t>Khare</a:t>
            </a:r>
            <a:r>
              <a:rPr lang="en-US" sz="1100" dirty="0">
                <a:solidFill>
                  <a:schemeClr val="bg1"/>
                </a:solidFill>
              </a:rPr>
              <a:t>, </a:t>
            </a:r>
            <a:r>
              <a:rPr lang="en-US" sz="1100" dirty="0" err="1">
                <a:solidFill>
                  <a:schemeClr val="bg1"/>
                </a:solidFill>
              </a:rPr>
              <a:t>Tholins</a:t>
            </a:r>
            <a:r>
              <a:rPr lang="en-US" sz="1100" dirty="0">
                <a:solidFill>
                  <a:schemeClr val="bg1"/>
                </a:solidFill>
              </a:rPr>
              <a:t>: organic chemistry of interstellar grains and gas </a:t>
            </a:r>
            <a:r>
              <a:rPr lang="en-US" sz="1100" i="1" dirty="0">
                <a:solidFill>
                  <a:schemeClr val="bg1"/>
                </a:solidFill>
              </a:rPr>
              <a:t>Nature</a:t>
            </a:r>
            <a:r>
              <a:rPr lang="en-US" sz="1100" dirty="0">
                <a:solidFill>
                  <a:schemeClr val="bg1"/>
                </a:solidFill>
              </a:rPr>
              <a:t> </a:t>
            </a:r>
            <a:r>
              <a:rPr lang="en-US" sz="1100" b="1" dirty="0">
                <a:solidFill>
                  <a:schemeClr val="bg1"/>
                </a:solidFill>
              </a:rPr>
              <a:t>277</a:t>
            </a:r>
            <a:r>
              <a:rPr lang="en-US" sz="1100" dirty="0">
                <a:solidFill>
                  <a:schemeClr val="bg1"/>
                </a:solidFill>
              </a:rPr>
              <a:t>, 102-107 (11 January 1979)</a:t>
            </a:r>
          </a:p>
          <a:p>
            <a:r>
              <a:rPr lang="en-US" sz="1100" dirty="0" err="1">
                <a:solidFill>
                  <a:schemeClr val="bg1"/>
                </a:solidFill>
              </a:rPr>
              <a:t>Pinilla</a:t>
            </a:r>
            <a:r>
              <a:rPr lang="en-US" sz="1100" dirty="0">
                <a:solidFill>
                  <a:schemeClr val="bg1"/>
                </a:solidFill>
              </a:rPr>
              <a:t>-Alonso et al. The surface of (136108) </a:t>
            </a:r>
            <a:r>
              <a:rPr lang="en-US" sz="1100" dirty="0" err="1">
                <a:solidFill>
                  <a:schemeClr val="bg1"/>
                </a:solidFill>
              </a:rPr>
              <a:t>Haumea</a:t>
            </a:r>
            <a:r>
              <a:rPr lang="en-US" sz="1100" dirty="0">
                <a:solidFill>
                  <a:schemeClr val="bg1"/>
                </a:solidFill>
              </a:rPr>
              <a:t> (2003 EL61), the largest carbon-depleted object in the trans-Neptunian belt A&amp;A 496, 547–556 (2009)</a:t>
            </a:r>
          </a:p>
          <a:p>
            <a:r>
              <a:rPr lang="en-US" sz="1100" dirty="0" err="1">
                <a:solidFill>
                  <a:schemeClr val="bg1"/>
                </a:solidFill>
              </a:rPr>
              <a:t>Shul’Man</a:t>
            </a:r>
            <a:r>
              <a:rPr lang="en-US" sz="1100" dirty="0">
                <a:solidFill>
                  <a:schemeClr val="bg1"/>
                </a:solidFill>
              </a:rPr>
              <a:t> The Chemical Composition of Cometary Nuclei The Motion, Evolution of Orbits, and Origin of Comets; Proceedings from IAU Symposium no. 45 (1972)</a:t>
            </a:r>
          </a:p>
          <a:p>
            <a:r>
              <a:rPr lang="en-US" sz="1100" dirty="0" err="1">
                <a:solidFill>
                  <a:schemeClr val="bg1"/>
                </a:solidFill>
              </a:rPr>
              <a:t>Delsanti</a:t>
            </a:r>
            <a:r>
              <a:rPr lang="en-US" sz="1100" dirty="0">
                <a:solidFill>
                  <a:schemeClr val="bg1"/>
                </a:solidFill>
              </a:rPr>
              <a:t> et al. Simultaneous visible-near IR photometric study of </a:t>
            </a:r>
            <a:r>
              <a:rPr lang="en-US" sz="1100" dirty="0" err="1">
                <a:solidFill>
                  <a:schemeClr val="bg1"/>
                </a:solidFill>
              </a:rPr>
              <a:t>Kuiper</a:t>
            </a:r>
            <a:r>
              <a:rPr lang="en-US" sz="1100" dirty="0">
                <a:solidFill>
                  <a:schemeClr val="bg1"/>
                </a:solidFill>
              </a:rPr>
              <a:t> Belt Object surfaces with the ESO/Very Large Telescopes Astronomy and Astrophysics, v.417, p.1145-1158 (2004) </a:t>
            </a:r>
          </a:p>
          <a:p>
            <a:r>
              <a:rPr lang="en-US" sz="1100" dirty="0" err="1">
                <a:solidFill>
                  <a:schemeClr val="bg1"/>
                </a:solidFill>
              </a:rPr>
              <a:t>Licandro</a:t>
            </a:r>
            <a:r>
              <a:rPr lang="en-US" sz="1100" dirty="0">
                <a:solidFill>
                  <a:schemeClr val="bg1"/>
                </a:solidFill>
              </a:rPr>
              <a:t> et al. The methane ice rich surface of large TNO 2005 FY_9: a Pluto-twin in the trans-</a:t>
            </a:r>
            <a:r>
              <a:rPr lang="en-US" sz="1100" dirty="0" err="1">
                <a:solidFill>
                  <a:schemeClr val="bg1"/>
                </a:solidFill>
              </a:rPr>
              <a:t>neptunian</a:t>
            </a:r>
            <a:r>
              <a:rPr lang="en-US" sz="1100" dirty="0">
                <a:solidFill>
                  <a:schemeClr val="bg1"/>
                </a:solidFill>
              </a:rPr>
              <a:t> belt? Astronomy and Astrophysics, Volume 445, Issue 3, January III 2006, pp.L35-L38</a:t>
            </a:r>
          </a:p>
          <a:p>
            <a:r>
              <a:rPr lang="en-US" sz="1100" dirty="0" err="1">
                <a:solidFill>
                  <a:schemeClr val="bg1"/>
                </a:solidFill>
              </a:rPr>
              <a:t>Jewitt</a:t>
            </a:r>
            <a:r>
              <a:rPr lang="en-US" sz="1100" dirty="0">
                <a:solidFill>
                  <a:schemeClr val="bg1"/>
                </a:solidFill>
              </a:rPr>
              <a:t> &amp; </a:t>
            </a:r>
            <a:r>
              <a:rPr lang="en-US" sz="1100" dirty="0" err="1">
                <a:solidFill>
                  <a:schemeClr val="bg1"/>
                </a:solidFill>
              </a:rPr>
              <a:t>Luu</a:t>
            </a:r>
            <a:r>
              <a:rPr lang="en-US" sz="1100" dirty="0">
                <a:solidFill>
                  <a:schemeClr val="bg1"/>
                </a:solidFill>
              </a:rPr>
              <a:t> Crystalline water ice on the </a:t>
            </a:r>
            <a:r>
              <a:rPr lang="en-US" sz="1100" dirty="0" err="1">
                <a:solidFill>
                  <a:schemeClr val="bg1"/>
                </a:solidFill>
              </a:rPr>
              <a:t>Kuiper</a:t>
            </a:r>
            <a:r>
              <a:rPr lang="en-US" sz="1100" dirty="0">
                <a:solidFill>
                  <a:schemeClr val="bg1"/>
                </a:solidFill>
              </a:rPr>
              <a:t> belt object (50000) </a:t>
            </a:r>
            <a:r>
              <a:rPr lang="en-US" sz="1100" dirty="0" err="1">
                <a:solidFill>
                  <a:schemeClr val="bg1"/>
                </a:solidFill>
              </a:rPr>
              <a:t>Quaoar</a:t>
            </a:r>
            <a:r>
              <a:rPr lang="en-US" sz="1100" dirty="0">
                <a:solidFill>
                  <a:schemeClr val="bg1"/>
                </a:solidFill>
              </a:rPr>
              <a:t> Nature, Volume 432, Issue 7018, pp. 731-733 (2004)</a:t>
            </a:r>
          </a:p>
          <a:p>
            <a:r>
              <a:rPr lang="en-US" sz="1100" dirty="0">
                <a:solidFill>
                  <a:schemeClr val="bg1"/>
                </a:solidFill>
              </a:rPr>
              <a:t>Elliot et al. The Deep Ecliptic Survey: A Search for </a:t>
            </a:r>
            <a:r>
              <a:rPr lang="en-US" sz="1100" dirty="0" err="1">
                <a:solidFill>
                  <a:schemeClr val="bg1"/>
                </a:solidFill>
              </a:rPr>
              <a:t>Kuiper</a:t>
            </a:r>
            <a:r>
              <a:rPr lang="en-US" sz="1100" dirty="0">
                <a:solidFill>
                  <a:schemeClr val="bg1"/>
                </a:solidFill>
              </a:rPr>
              <a:t> Belt Objects and Centaurs. II. Dynamical Classification, the </a:t>
            </a:r>
            <a:r>
              <a:rPr lang="en-US" sz="1100" dirty="0" err="1">
                <a:solidFill>
                  <a:schemeClr val="bg1"/>
                </a:solidFill>
              </a:rPr>
              <a:t>Kuiper</a:t>
            </a:r>
            <a:r>
              <a:rPr lang="en-US" sz="1100" dirty="0">
                <a:solidFill>
                  <a:schemeClr val="bg1"/>
                </a:solidFill>
              </a:rPr>
              <a:t> Belt Plane, and the Core Population The Astronomical Journal, Volume 129, Issue 2, pp. 1117-1162 (2005)</a:t>
            </a:r>
          </a:p>
          <a:p>
            <a:r>
              <a:rPr lang="en-US" sz="1100" dirty="0" err="1">
                <a:solidFill>
                  <a:schemeClr val="bg1"/>
                </a:solidFill>
              </a:rPr>
              <a:t>Stansberry</a:t>
            </a:r>
            <a:r>
              <a:rPr lang="en-US" sz="1100" dirty="0">
                <a:solidFill>
                  <a:schemeClr val="bg1"/>
                </a:solidFill>
              </a:rPr>
              <a:t> et al. Physical Properties of </a:t>
            </a:r>
            <a:r>
              <a:rPr lang="en-US" sz="1100" dirty="0" err="1">
                <a:solidFill>
                  <a:schemeClr val="bg1"/>
                </a:solidFill>
              </a:rPr>
              <a:t>Kuiper</a:t>
            </a:r>
            <a:r>
              <a:rPr lang="en-US" sz="1100" dirty="0">
                <a:solidFill>
                  <a:schemeClr val="bg1"/>
                </a:solidFill>
              </a:rPr>
              <a:t> Belt and Centaur Objects: Constraints from the Spitzer Space Telescope The Solar System Beyond Neptune, M. A. </a:t>
            </a:r>
            <a:r>
              <a:rPr lang="en-US" sz="1100" dirty="0" err="1">
                <a:solidFill>
                  <a:schemeClr val="bg1"/>
                </a:solidFill>
              </a:rPr>
              <a:t>Barucci</a:t>
            </a:r>
            <a:r>
              <a:rPr lang="en-US" sz="1100" dirty="0">
                <a:solidFill>
                  <a:schemeClr val="bg1"/>
                </a:solidFill>
              </a:rPr>
              <a:t>, H. </a:t>
            </a:r>
            <a:r>
              <a:rPr lang="en-US" sz="1100" dirty="0" err="1">
                <a:solidFill>
                  <a:schemeClr val="bg1"/>
                </a:solidFill>
              </a:rPr>
              <a:t>Boehnhardt</a:t>
            </a:r>
            <a:r>
              <a:rPr lang="en-US" sz="1100" dirty="0">
                <a:solidFill>
                  <a:schemeClr val="bg1"/>
                </a:solidFill>
              </a:rPr>
              <a:t>, D. P. Cruikshank, and A. </a:t>
            </a:r>
            <a:r>
              <a:rPr lang="en-US" sz="1100" dirty="0" err="1">
                <a:solidFill>
                  <a:schemeClr val="bg1"/>
                </a:solidFill>
              </a:rPr>
              <a:t>Morbidelli</a:t>
            </a:r>
            <a:r>
              <a:rPr lang="en-US" sz="1100" dirty="0">
                <a:solidFill>
                  <a:schemeClr val="bg1"/>
                </a:solidFill>
              </a:rPr>
              <a:t> (eds.), University of Arizona Press, Tucson, 592 pp., p.161-179 (2008)</a:t>
            </a:r>
          </a:p>
          <a:p>
            <a:pPr marL="342900" lvl="2" indent="-342900"/>
            <a:r>
              <a:rPr lang="en-US" sz="1100" dirty="0">
                <a:solidFill>
                  <a:schemeClr val="bg1"/>
                </a:solidFill>
              </a:rPr>
              <a:t>Soderblom et al. Triton's Geyser-Like Plumes: Discovery and Basic Characterization, Science Vol. 250 no. 4979 pp. 410-415 </a:t>
            </a:r>
            <a:br>
              <a:rPr lang="en-US" sz="1100" dirty="0">
                <a:solidFill>
                  <a:schemeClr val="bg1"/>
                </a:solidFill>
              </a:rPr>
            </a:br>
            <a:r>
              <a:rPr lang="en-US" sz="1100" dirty="0">
                <a:solidFill>
                  <a:schemeClr val="bg1"/>
                </a:solidFill>
              </a:rPr>
              <a:t>  (1990)</a:t>
            </a:r>
          </a:p>
          <a:p>
            <a:pPr marL="342900" lvl="2" indent="-342900"/>
            <a:r>
              <a:rPr lang="en-US" sz="1100" dirty="0">
                <a:solidFill>
                  <a:schemeClr val="bg1"/>
                </a:solidFill>
              </a:rPr>
              <a:t>Young et al. A Two-Color Map of Pluto's Sub-</a:t>
            </a:r>
            <a:r>
              <a:rPr lang="en-US" sz="1100" dirty="0" err="1">
                <a:solidFill>
                  <a:schemeClr val="bg1"/>
                </a:solidFill>
              </a:rPr>
              <a:t>Charon</a:t>
            </a:r>
            <a:r>
              <a:rPr lang="en-US" sz="1100" dirty="0">
                <a:solidFill>
                  <a:schemeClr val="bg1"/>
                </a:solidFill>
              </a:rPr>
              <a:t> Hemisphere The Astronomical Journal, Volume 121, Issue 1, pp. 552-561 (2001)</a:t>
            </a:r>
          </a:p>
          <a:p>
            <a:pPr marL="342900" lvl="2" indent="-342900"/>
            <a:r>
              <a:rPr lang="en-US" sz="1100" dirty="0">
                <a:solidFill>
                  <a:schemeClr val="bg1"/>
                </a:solidFill>
              </a:rPr>
              <a:t>Brown &amp; Schaller The Mass of Dwarf Planet Eris Science, Volume 316, Issue 5831, pp. 1585- (2007)</a:t>
            </a:r>
          </a:p>
          <a:p>
            <a:pPr marL="342900" lvl="2" indent="-342900"/>
            <a:r>
              <a:rPr lang="en-US" sz="1100" dirty="0" err="1">
                <a:solidFill>
                  <a:schemeClr val="bg1"/>
                </a:solidFill>
              </a:rPr>
              <a:t>Veillet</a:t>
            </a:r>
            <a:r>
              <a:rPr lang="en-US" sz="1100" dirty="0">
                <a:solidFill>
                  <a:schemeClr val="bg1"/>
                </a:solidFill>
              </a:rPr>
              <a:t> et al. The binary </a:t>
            </a:r>
            <a:r>
              <a:rPr lang="en-US" sz="1100" dirty="0" err="1">
                <a:solidFill>
                  <a:schemeClr val="bg1"/>
                </a:solidFill>
              </a:rPr>
              <a:t>Kuiper</a:t>
            </a:r>
            <a:r>
              <a:rPr lang="en-US" sz="1100" dirty="0">
                <a:solidFill>
                  <a:schemeClr val="bg1"/>
                </a:solidFill>
              </a:rPr>
              <a:t>-belt object 1998 WW31 Nature, Volume 416, Issue 6882, pp. 711-713 (2002) </a:t>
            </a:r>
          </a:p>
          <a:p>
            <a:pPr marL="342900" lvl="2" indent="-342900"/>
            <a:r>
              <a:rPr lang="en-US" sz="1100" dirty="0">
                <a:solidFill>
                  <a:schemeClr val="bg1"/>
                </a:solidFill>
              </a:rPr>
              <a:t>Scott &amp; </a:t>
            </a:r>
            <a:r>
              <a:rPr lang="en-US" sz="1100" dirty="0" err="1">
                <a:solidFill>
                  <a:schemeClr val="bg1"/>
                </a:solidFill>
              </a:rPr>
              <a:t>Jewitt</a:t>
            </a:r>
            <a:r>
              <a:rPr lang="en-US" sz="1100" dirty="0">
                <a:solidFill>
                  <a:schemeClr val="bg1"/>
                </a:solidFill>
              </a:rPr>
              <a:t> Extreme </a:t>
            </a:r>
            <a:r>
              <a:rPr lang="en-US" sz="1100" dirty="0" err="1">
                <a:solidFill>
                  <a:schemeClr val="bg1"/>
                </a:solidFill>
              </a:rPr>
              <a:t>Kuiper</a:t>
            </a:r>
            <a:r>
              <a:rPr lang="en-US" sz="1100" dirty="0">
                <a:solidFill>
                  <a:schemeClr val="bg1"/>
                </a:solidFill>
              </a:rPr>
              <a:t> Belt Object 2001 QG</a:t>
            </a:r>
            <a:r>
              <a:rPr lang="en-US" sz="1100" baseline="-25000" dirty="0">
                <a:solidFill>
                  <a:schemeClr val="bg1"/>
                </a:solidFill>
              </a:rPr>
              <a:t>298</a:t>
            </a:r>
            <a:r>
              <a:rPr lang="en-US" sz="1100" dirty="0">
                <a:solidFill>
                  <a:schemeClr val="bg1"/>
                </a:solidFill>
              </a:rPr>
              <a:t> and the Fraction of Contact Binaries The Astronomical Journal, Volume 127, Issue 5, pp. 3023-3033 (2004)</a:t>
            </a:r>
          </a:p>
          <a:p>
            <a:pPr marL="342900" lvl="2" indent="-342900"/>
            <a:r>
              <a:rPr lang="en-US" sz="1100" dirty="0" err="1">
                <a:solidFill>
                  <a:schemeClr val="bg1"/>
                </a:solidFill>
              </a:rPr>
              <a:t>Goldreich</a:t>
            </a:r>
            <a:r>
              <a:rPr lang="en-US" sz="1100" dirty="0">
                <a:solidFill>
                  <a:schemeClr val="bg1"/>
                </a:solidFill>
              </a:rPr>
              <a:t> et al. Formation of </a:t>
            </a:r>
            <a:r>
              <a:rPr lang="en-US" sz="1100" dirty="0" err="1">
                <a:solidFill>
                  <a:schemeClr val="bg1"/>
                </a:solidFill>
              </a:rPr>
              <a:t>Kuiper</a:t>
            </a:r>
            <a:r>
              <a:rPr lang="en-US" sz="1100" dirty="0">
                <a:solidFill>
                  <a:schemeClr val="bg1"/>
                </a:solidFill>
              </a:rPr>
              <a:t>-belt binaries by dynamical friction and three-body encounters Nature, Volume 420, Issue 6916, pp. 643-646 (2002) </a:t>
            </a:r>
          </a:p>
          <a:p>
            <a:r>
              <a:rPr lang="en-US" sz="1100" dirty="0">
                <a:solidFill>
                  <a:schemeClr val="bg1"/>
                </a:solidFill>
                <a:hlinkClick r:id="rId2"/>
              </a:rPr>
              <a:t>http://www.johnstonsarchive.net/astro/tnos.html</a:t>
            </a:r>
            <a:endParaRPr lang="en-US" sz="1100" dirty="0">
              <a:solidFill>
                <a:schemeClr val="bg1"/>
              </a:solidFill>
            </a:endParaRPr>
          </a:p>
          <a:p>
            <a:r>
              <a:rPr lang="en-US" sz="1100" dirty="0">
                <a:solidFill>
                  <a:schemeClr val="bg1"/>
                </a:solidFill>
                <a:hlinkClick r:id="rId3"/>
              </a:rPr>
              <a:t>http://www2.ess.ucla.edu/~jewitt/kb.html</a:t>
            </a:r>
            <a:endParaRPr lang="en-US" sz="1100" dirty="0">
              <a:solidFill>
                <a:schemeClr val="bg1"/>
              </a:solidFill>
            </a:endParaRPr>
          </a:p>
          <a:p>
            <a:r>
              <a:rPr lang="en-US" sz="1100" dirty="0">
                <a:solidFill>
                  <a:schemeClr val="bg1"/>
                </a:solidFill>
                <a:hlinkClick r:id="rId4"/>
              </a:rPr>
              <a:t>http://www.boulder.swri.edu/ekonews/</a:t>
            </a:r>
            <a:endParaRPr lang="en-US" sz="1100" dirty="0">
              <a:solidFill>
                <a:schemeClr val="bg1"/>
              </a:solidFill>
            </a:endParaRPr>
          </a:p>
          <a:p>
            <a:r>
              <a:rPr lang="en-US" sz="1100" dirty="0">
                <a:solidFill>
                  <a:schemeClr val="bg1"/>
                </a:solidFill>
                <a:hlinkClick r:id="rId5"/>
              </a:rPr>
              <a:t>http://www.minorplanetcenter.net/iau/lists/Unusual.html</a:t>
            </a:r>
            <a:endParaRPr lang="en-US" sz="1100" dirty="0">
              <a:solidFill>
                <a:schemeClr val="bg1"/>
              </a:solidFill>
            </a:endParaRPr>
          </a:p>
          <a:p>
            <a:r>
              <a:rPr lang="en-US" sz="1100" dirty="0">
                <a:solidFill>
                  <a:schemeClr val="bg1"/>
                </a:solidFill>
                <a:hlinkClick r:id="rId6"/>
              </a:rPr>
              <a:t>http://www.minorplanetcenter.net/iau/lists/TNOs.html</a:t>
            </a:r>
            <a:endParaRPr lang="en-US" sz="1100" dirty="0">
              <a:solidFill>
                <a:schemeClr val="bg1"/>
              </a:solidFill>
            </a:endParaRPr>
          </a:p>
          <a:p>
            <a:r>
              <a:rPr lang="en-US" sz="1100" dirty="0">
                <a:solidFill>
                  <a:schemeClr val="bg1"/>
                </a:solidFill>
                <a:hlinkClick r:id="rId7"/>
              </a:rPr>
              <a:t>http://planetary.org/explore/topics/trans_neptunian_objects/</a:t>
            </a:r>
            <a:endParaRPr lang="en-US" sz="1100" dirty="0">
              <a:solidFill>
                <a:schemeClr val="bg1"/>
              </a:solidFill>
            </a:endParaRPr>
          </a:p>
          <a:p>
            <a:r>
              <a:rPr lang="en-US" sz="1100" dirty="0">
                <a:solidFill>
                  <a:schemeClr val="bg1"/>
                </a:solidFill>
                <a:hlinkClick r:id="rId8"/>
              </a:rPr>
              <a:t>http://www.skyandtelescope.com/news/home/106861063.html</a:t>
            </a:r>
            <a:endParaRPr lang="en-US" sz="1100" dirty="0">
              <a:solidFill>
                <a:schemeClr val="bg1"/>
              </a:solidFill>
            </a:endParaRPr>
          </a:p>
          <a:p>
            <a:r>
              <a:rPr lang="en-US" sz="1100" dirty="0">
                <a:solidFill>
                  <a:schemeClr val="bg1"/>
                </a:solidFill>
                <a:hlinkClick r:id="rId9"/>
              </a:rPr>
              <a:t>http://www.mikebrownsplanets.com/2010/11/shadowy-hand-of-eris.html</a:t>
            </a:r>
            <a:endParaRPr lang="en-US" sz="1100" dirty="0">
              <a:solidFill>
                <a:schemeClr val="bg1"/>
              </a:solidFill>
            </a:endParaRPr>
          </a:p>
          <a:p>
            <a:r>
              <a:rPr lang="en-US" sz="1100" dirty="0">
                <a:solidFill>
                  <a:schemeClr val="bg1"/>
                </a:solidFill>
                <a:hlinkClick r:id="rId10"/>
              </a:rPr>
              <a:t>http://www.nasa.gov/topics/solarsystem/features/dust-model.html</a:t>
            </a:r>
            <a:endParaRPr lang="en-US" sz="1100" dirty="0">
              <a:solidFill>
                <a:schemeClr val="bg1"/>
              </a:solidFill>
            </a:endParaRPr>
          </a:p>
          <a:p>
            <a:r>
              <a:rPr lang="en-US" sz="1100" dirty="0" err="1">
                <a:solidFill>
                  <a:schemeClr val="bg1"/>
                </a:solidFill>
              </a:rPr>
              <a:t>Exoplanets</a:t>
            </a:r>
            <a:r>
              <a:rPr lang="en-US" sz="1100" dirty="0">
                <a:solidFill>
                  <a:schemeClr val="bg1"/>
                </a:solidFill>
              </a:rPr>
              <a:t> by Sara </a:t>
            </a:r>
            <a:r>
              <a:rPr lang="en-US" sz="1100" dirty="0" err="1">
                <a:solidFill>
                  <a:schemeClr val="bg1"/>
                </a:solidFill>
              </a:rPr>
              <a:t>Seager</a:t>
            </a:r>
            <a:r>
              <a:rPr lang="en-US" sz="1100" dirty="0">
                <a:solidFill>
                  <a:schemeClr val="bg1"/>
                </a:solidFill>
              </a:rPr>
              <a:t>. University of Arizona Press, 2011. ISBN: 978-0-8165-2945-2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8786" name="Picture 2" descr="http://pluto.jhuapl.edu/mission/images/pluto_encounter3.jpg"/>
          <p:cNvPicPr>
            <a:picLocks noChangeAspect="1" noChangeArrowheads="1"/>
          </p:cNvPicPr>
          <p:nvPr/>
        </p:nvPicPr>
        <p:blipFill>
          <a:blip r:embed="rId3" cstate="print"/>
          <a:srcRect/>
          <a:stretch>
            <a:fillRect/>
          </a:stretch>
        </p:blipFill>
        <p:spPr bwMode="auto">
          <a:xfrm>
            <a:off x="161751" y="228600"/>
            <a:ext cx="8982250" cy="5943600"/>
          </a:xfrm>
          <a:prstGeom prst="rect">
            <a:avLst/>
          </a:prstGeom>
          <a:noFill/>
        </p:spPr>
      </p:pic>
      <p:sp>
        <p:nvSpPr>
          <p:cNvPr id="5" name="TextBox 4"/>
          <p:cNvSpPr txBox="1"/>
          <p:nvPr/>
        </p:nvSpPr>
        <p:spPr>
          <a:xfrm>
            <a:off x="762000" y="6059269"/>
            <a:ext cx="2133600" cy="646331"/>
          </a:xfrm>
          <a:prstGeom prst="rect">
            <a:avLst/>
          </a:prstGeom>
          <a:noFill/>
        </p:spPr>
        <p:txBody>
          <a:bodyPr wrap="square" rtlCol="0">
            <a:spAutoFit/>
          </a:bodyPr>
          <a:lstStyle/>
          <a:p>
            <a:r>
              <a:rPr lang="en-US" dirty="0">
                <a:latin typeface="Times New Roman"/>
                <a:cs typeface="Times New Roman"/>
              </a:rPr>
              <a:t>Pluto has 6.39 day rotation period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0" y="0"/>
            <a:ext cx="9144000" cy="1143000"/>
          </a:xfrm>
        </p:spPr>
        <p:txBody>
          <a:bodyPr/>
          <a:lstStyle/>
          <a:p>
            <a:pPr eaLnBrk="1" hangingPunct="1"/>
            <a:r>
              <a:rPr lang="en-US" b="1">
                <a:latin typeface="Times New Roman" charset="0"/>
                <a:ea typeface="ＭＳ Ｐゴシック" charset="0"/>
                <a:cs typeface="ＭＳ Ｐゴシック" charset="0"/>
              </a:rPr>
              <a:t>Solar System Explorers Quiz 3</a:t>
            </a:r>
          </a:p>
        </p:txBody>
      </p:sp>
      <p:sp>
        <p:nvSpPr>
          <p:cNvPr id="108547" name="Rectangle 3"/>
          <p:cNvSpPr>
            <a:spLocks noGrp="1" noChangeArrowheads="1"/>
          </p:cNvSpPr>
          <p:nvPr>
            <p:ph type="body" sz="half" idx="1"/>
          </p:nvPr>
        </p:nvSpPr>
        <p:spPr>
          <a:xfrm>
            <a:off x="76200" y="1143000"/>
            <a:ext cx="8991600" cy="5638800"/>
          </a:xfrm>
        </p:spPr>
        <p:txBody>
          <a:bodyPr/>
          <a:lstStyle/>
          <a:p>
            <a:pPr eaLnBrk="1" hangingPunct="1">
              <a:buFontTx/>
              <a:buNone/>
            </a:pPr>
            <a:r>
              <a:rPr lang="en-US" sz="2000">
                <a:latin typeface="Times New Roman" charset="0"/>
                <a:ea typeface="ＭＳ Ｐゴシック" charset="0"/>
                <a:cs typeface="ＭＳ Ｐゴシック" charset="0"/>
              </a:rPr>
              <a:t>1.  What percentage of the Main Belt minor bodies</a:t>
            </a:r>
            <a:r>
              <a:rPr lang="ja-JP" altLang="en-US" sz="2000">
                <a:latin typeface="Times New Roman" charset="0"/>
                <a:ea typeface="ＭＳ Ｐゴシック" charset="0"/>
                <a:cs typeface="ＭＳ Ｐゴシック" charset="0"/>
              </a:rPr>
              <a:t>’</a:t>
            </a:r>
            <a:r>
              <a:rPr lang="en-US" altLang="ja-JP" sz="2000">
                <a:latin typeface="Times New Roman" charset="0"/>
                <a:ea typeface="ＭＳ Ｐゴシック" charset="0"/>
                <a:cs typeface="ＭＳ Ｐゴシック" charset="0"/>
              </a:rPr>
              <a:t> mass is estimated to be in Ceres?  (to within 10%)</a:t>
            </a:r>
          </a:p>
          <a:p>
            <a:pPr eaLnBrk="1" hangingPunct="1">
              <a:buFontTx/>
              <a:buNone/>
            </a:pPr>
            <a:r>
              <a:rPr lang="en-US" sz="2000" b="1">
                <a:solidFill>
                  <a:srgbClr val="FF0000"/>
                </a:solidFill>
                <a:latin typeface="Times New Roman" charset="0"/>
                <a:ea typeface="ＭＳ Ｐゴシック" charset="0"/>
                <a:cs typeface="ＭＳ Ｐゴシック" charset="0"/>
              </a:rPr>
              <a:t>		</a:t>
            </a:r>
          </a:p>
          <a:p>
            <a:pPr eaLnBrk="1" hangingPunct="1">
              <a:buFontTx/>
              <a:buNone/>
            </a:pPr>
            <a:r>
              <a:rPr lang="en-US" sz="2000">
                <a:latin typeface="Times New Roman" charset="0"/>
                <a:ea typeface="ＭＳ Ｐゴシック" charset="0"/>
                <a:cs typeface="ＭＳ Ｐゴシック" charset="0"/>
              </a:rPr>
              <a:t>2.  What is a Damocloid?</a:t>
            </a:r>
          </a:p>
          <a:p>
            <a:pPr eaLnBrk="1" hangingPunct="1">
              <a:buFontTx/>
              <a:buNone/>
            </a:pPr>
            <a:r>
              <a:rPr lang="en-US" sz="2000" b="1">
                <a:solidFill>
                  <a:srgbClr val="FF0000"/>
                </a:solidFill>
                <a:latin typeface="Times New Roman" charset="0"/>
                <a:ea typeface="ＭＳ Ｐゴシック" charset="0"/>
                <a:cs typeface="ＭＳ Ｐゴシック" charset="0"/>
              </a:rPr>
              <a:t>		</a:t>
            </a:r>
          </a:p>
          <a:p>
            <a:pPr eaLnBrk="1" hangingPunct="1">
              <a:buFontTx/>
              <a:buNone/>
            </a:pPr>
            <a:r>
              <a:rPr lang="en-US" sz="2000">
                <a:latin typeface="Times New Roman" charset="0"/>
                <a:ea typeface="ＭＳ Ｐゴシック" charset="0"/>
                <a:cs typeface="ＭＳ Ｐゴシック" charset="0"/>
              </a:rPr>
              <a:t>3.  Why was only Pluto found in the search for planets beyond Neptune?</a:t>
            </a:r>
          </a:p>
          <a:p>
            <a:pPr eaLnBrk="1" hangingPunct="1">
              <a:buFontTx/>
              <a:buNone/>
            </a:pPr>
            <a:r>
              <a:rPr lang="en-US" sz="2000" b="1">
                <a:solidFill>
                  <a:srgbClr val="FF0000"/>
                </a:solidFill>
                <a:latin typeface="Times New Roman" charset="0"/>
                <a:ea typeface="ＭＳ Ｐゴシック" charset="0"/>
                <a:cs typeface="ＭＳ Ｐゴシック" charset="0"/>
              </a:rPr>
              <a:t>		</a:t>
            </a:r>
          </a:p>
          <a:p>
            <a:pPr eaLnBrk="1" hangingPunct="1">
              <a:buFontTx/>
              <a:buNone/>
            </a:pPr>
            <a:r>
              <a:rPr lang="en-US" sz="2000">
                <a:latin typeface="Times New Roman" charset="0"/>
                <a:ea typeface="ＭＳ Ｐゴシック" charset="0"/>
                <a:cs typeface="ＭＳ Ｐゴシック" charset="0"/>
              </a:rPr>
              <a:t>4.  Name four of the five ices seen on TNOs.</a:t>
            </a:r>
          </a:p>
          <a:p>
            <a:pPr eaLnBrk="1" hangingPunct="1">
              <a:buFontTx/>
              <a:buNone/>
            </a:pPr>
            <a:r>
              <a:rPr lang="en-US" sz="2000" b="1">
                <a:solidFill>
                  <a:srgbClr val="FF0000"/>
                </a:solidFill>
                <a:latin typeface="Times New Roman" charset="0"/>
                <a:ea typeface="ＭＳ Ｐゴシック" charset="0"/>
                <a:cs typeface="ＭＳ Ｐゴシック" charset="0"/>
              </a:rPr>
              <a:t>		</a:t>
            </a:r>
          </a:p>
          <a:p>
            <a:pPr eaLnBrk="1" hangingPunct="1">
              <a:buFontTx/>
              <a:buNone/>
            </a:pPr>
            <a:r>
              <a:rPr lang="en-US" sz="2000">
                <a:latin typeface="Times New Roman" charset="0"/>
                <a:ea typeface="ＭＳ Ｐゴシック" charset="0"/>
                <a:cs typeface="ＭＳ Ｐゴシック" charset="0"/>
              </a:rPr>
              <a:t>5.  What particular observational feature of members of the Kuiper Belt leads us to</a:t>
            </a:r>
          </a:p>
          <a:p>
            <a:pPr eaLnBrk="1" hangingPunct="1">
              <a:buFontTx/>
              <a:buNone/>
            </a:pPr>
            <a:r>
              <a:rPr lang="en-US" sz="2000">
                <a:latin typeface="Times New Roman" charset="0"/>
                <a:ea typeface="ＭＳ Ｐゴシック" charset="0"/>
                <a:cs typeface="ＭＳ Ｐゴシック" charset="0"/>
              </a:rPr>
              <a:t>     believe that there were many more objects in the vicinity in the past? </a:t>
            </a:r>
          </a:p>
          <a:p>
            <a:pPr eaLnBrk="1" hangingPunct="1">
              <a:buFontTx/>
              <a:buNone/>
            </a:pPr>
            <a:r>
              <a:rPr lang="en-US" sz="2000" b="1">
                <a:solidFill>
                  <a:srgbClr val="FF0000"/>
                </a:solidFill>
                <a:latin typeface="Times New Roman" charset="0"/>
                <a:ea typeface="ＭＳ Ｐゴシック" charset="0"/>
                <a:cs typeface="ＭＳ Ｐゴシック" charset="0"/>
              </a:rPr>
              <a:t>		</a:t>
            </a:r>
          </a:p>
          <a:p>
            <a:pPr eaLnBrk="1" hangingPunct="1">
              <a:buFontTx/>
              <a:buNone/>
            </a:pPr>
            <a:r>
              <a:rPr lang="en-US" sz="2000">
                <a:solidFill>
                  <a:srgbClr val="000000"/>
                </a:solidFill>
                <a:latin typeface="Times New Roman" charset="0"/>
                <a:ea typeface="ＭＳ Ｐゴシック" charset="0"/>
                <a:cs typeface="ＭＳ Ｐゴシック" charset="0"/>
              </a:rPr>
              <a:t>BONUS:  Name any three TNOs other than Triton and members of the Pluto system</a:t>
            </a:r>
          </a:p>
          <a:p>
            <a:pPr eaLnBrk="1" hangingPunct="1">
              <a:buFontTx/>
              <a:buNone/>
            </a:pPr>
            <a:r>
              <a:rPr lang="en-US" sz="2000">
                <a:solidFill>
                  <a:srgbClr val="000000"/>
                </a:solidFill>
                <a:latin typeface="Times New Roman" charset="0"/>
                <a:ea typeface="ＭＳ Ｐゴシック" charset="0"/>
                <a:cs typeface="ＭＳ Ｐゴシック" charset="0"/>
              </a:rPr>
              <a:t>                 (IAU names, not first identification numbers/letters).</a:t>
            </a:r>
          </a:p>
          <a:p>
            <a:pPr eaLnBrk="1" hangingPunct="1">
              <a:buFontTx/>
              <a:buNone/>
            </a:pPr>
            <a:r>
              <a:rPr lang="en-US" sz="2000" b="1">
                <a:solidFill>
                  <a:srgbClr val="FF0000"/>
                </a:solidFill>
                <a:latin typeface="Times New Roman" charset="0"/>
                <a:ea typeface="ＭＳ Ｐゴシック" charset="0"/>
                <a:cs typeface="ＭＳ Ｐゴシック" charset="0"/>
              </a:rPr>
              <a:t>		</a:t>
            </a:r>
          </a:p>
          <a:p>
            <a:pPr eaLnBrk="1" hangingPunct="1">
              <a:buFontTx/>
              <a:buNone/>
            </a:pPr>
            <a:endParaRPr lang="en-US" sz="20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65489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2000"/>
                                        <p:tgtEl>
                                          <p:spTgt spid="108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7">
                                            <p:txEl>
                                              <p:pRg st="2" end="2"/>
                                            </p:txEl>
                                          </p:spTgt>
                                        </p:tgtEl>
                                        <p:attrNameLst>
                                          <p:attrName>style.visibility</p:attrName>
                                        </p:attrNameLst>
                                      </p:cBhvr>
                                      <p:to>
                                        <p:strVal val="visible"/>
                                      </p:to>
                                    </p:set>
                                    <p:animEffect transition="in" filter="fade">
                                      <p:cBhvr>
                                        <p:cTn id="12" dur="2000"/>
                                        <p:tgtEl>
                                          <p:spTgt spid="1085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7">
                                            <p:txEl>
                                              <p:pRg st="4" end="4"/>
                                            </p:txEl>
                                          </p:spTgt>
                                        </p:tgtEl>
                                        <p:attrNameLst>
                                          <p:attrName>style.visibility</p:attrName>
                                        </p:attrNameLst>
                                      </p:cBhvr>
                                      <p:to>
                                        <p:strVal val="visible"/>
                                      </p:to>
                                    </p:set>
                                    <p:animEffect transition="in" filter="fade">
                                      <p:cBhvr>
                                        <p:cTn id="17" dur="2000"/>
                                        <p:tgtEl>
                                          <p:spTgt spid="1085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8547">
                                            <p:txEl>
                                              <p:pRg st="6" end="6"/>
                                            </p:txEl>
                                          </p:spTgt>
                                        </p:tgtEl>
                                        <p:attrNameLst>
                                          <p:attrName>style.visibility</p:attrName>
                                        </p:attrNameLst>
                                      </p:cBhvr>
                                      <p:to>
                                        <p:strVal val="visible"/>
                                      </p:to>
                                    </p:set>
                                    <p:animEffect transition="in" filter="fade">
                                      <p:cBhvr>
                                        <p:cTn id="22" dur="2000"/>
                                        <p:tgtEl>
                                          <p:spTgt spid="10854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8547">
                                            <p:txEl>
                                              <p:pRg st="8" end="8"/>
                                            </p:txEl>
                                          </p:spTgt>
                                        </p:tgtEl>
                                        <p:attrNameLst>
                                          <p:attrName>style.visibility</p:attrName>
                                        </p:attrNameLst>
                                      </p:cBhvr>
                                      <p:to>
                                        <p:strVal val="visible"/>
                                      </p:to>
                                    </p:set>
                                    <p:animEffect transition="in" filter="fade">
                                      <p:cBhvr>
                                        <p:cTn id="27" dur="2000"/>
                                        <p:tgtEl>
                                          <p:spTgt spid="108547">
                                            <p:txEl>
                                              <p:pRg st="8" end="8"/>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8547">
                                            <p:txEl>
                                              <p:pRg st="9" end="9"/>
                                            </p:txEl>
                                          </p:spTgt>
                                        </p:tgtEl>
                                        <p:attrNameLst>
                                          <p:attrName>style.visibility</p:attrName>
                                        </p:attrNameLst>
                                      </p:cBhvr>
                                      <p:to>
                                        <p:strVal val="visible"/>
                                      </p:to>
                                    </p:set>
                                    <p:animEffect transition="in" filter="fade">
                                      <p:cBhvr>
                                        <p:cTn id="30" dur="2000"/>
                                        <p:tgtEl>
                                          <p:spTgt spid="108547">
                                            <p:txEl>
                                              <p:pRg st="9" end="9"/>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8547">
                                            <p:txEl>
                                              <p:pRg st="11" end="11"/>
                                            </p:txEl>
                                          </p:spTgt>
                                        </p:tgtEl>
                                        <p:attrNameLst>
                                          <p:attrName>style.visibility</p:attrName>
                                        </p:attrNameLst>
                                      </p:cBhvr>
                                      <p:to>
                                        <p:strVal val="visible"/>
                                      </p:to>
                                    </p:set>
                                    <p:animEffect transition="in" filter="fade">
                                      <p:cBhvr>
                                        <p:cTn id="35" dur="2000"/>
                                        <p:tgtEl>
                                          <p:spTgt spid="108547">
                                            <p:txEl>
                                              <p:pRg st="11" end="1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8547">
                                            <p:txEl>
                                              <p:pRg st="12" end="12"/>
                                            </p:txEl>
                                          </p:spTgt>
                                        </p:tgtEl>
                                        <p:attrNameLst>
                                          <p:attrName>style.visibility</p:attrName>
                                        </p:attrNameLst>
                                      </p:cBhvr>
                                      <p:to>
                                        <p:strVal val="visible"/>
                                      </p:to>
                                    </p:set>
                                    <p:animEffect transition="in" filter="fade">
                                      <p:cBhvr>
                                        <p:cTn id="38" dur="2000"/>
                                        <p:tgtEl>
                                          <p:spTgt spid="10854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609600" y="0"/>
            <a:ext cx="8001000" cy="990600"/>
          </a:xfrm>
        </p:spPr>
        <p:txBody>
          <a:bodyPr/>
          <a:lstStyle/>
          <a:p>
            <a:pPr eaLnBrk="1" hangingPunct="1"/>
            <a:r>
              <a:rPr lang="en-US" b="1" dirty="0">
                <a:latin typeface="Times New Roman" charset="0"/>
                <a:ea typeface="ＭＳ Ｐゴシック" charset="0"/>
                <a:cs typeface="ＭＳ Ｐゴシック" charset="0"/>
              </a:rPr>
              <a:t>Climate Change Survey</a:t>
            </a:r>
          </a:p>
        </p:txBody>
      </p:sp>
      <p:pic>
        <p:nvPicPr>
          <p:cNvPr id="3" name="Picture 2" descr="Chart, bar chart, histogram&#10;&#10;Description automatically generated">
            <a:extLst>
              <a:ext uri="{FF2B5EF4-FFF2-40B4-BE49-F238E27FC236}">
                <a16:creationId xmlns:a16="http://schemas.microsoft.com/office/drawing/2014/main" id="{FF36DA53-71EE-90D7-83CF-8610849E4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16" y="1447800"/>
            <a:ext cx="4027884" cy="3886200"/>
          </a:xfrm>
          <a:prstGeom prst="rect">
            <a:avLst/>
          </a:prstGeom>
        </p:spPr>
      </p:pic>
      <p:pic>
        <p:nvPicPr>
          <p:cNvPr id="5" name="Picture 4" descr="Chart, bar chart&#10;&#10;Description automatically generated">
            <a:extLst>
              <a:ext uri="{FF2B5EF4-FFF2-40B4-BE49-F238E27FC236}">
                <a16:creationId xmlns:a16="http://schemas.microsoft.com/office/drawing/2014/main" id="{A6049BC2-512A-6CC2-0C75-7CAD1C3DE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447800"/>
            <a:ext cx="4027884" cy="3886200"/>
          </a:xfrm>
          <a:prstGeom prst="rect">
            <a:avLst/>
          </a:prstGeom>
        </p:spPr>
      </p:pic>
    </p:spTree>
    <p:extLst>
      <p:ext uri="{BB962C8B-B14F-4D97-AF65-F5344CB8AC3E}">
        <p14:creationId xmlns:p14="http://schemas.microsoft.com/office/powerpoint/2010/main" val="2216271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0" y="0"/>
            <a:ext cx="9144000" cy="1143000"/>
          </a:xfrm>
        </p:spPr>
        <p:txBody>
          <a:bodyPr/>
          <a:lstStyle/>
          <a:p>
            <a:pPr eaLnBrk="1" hangingPunct="1"/>
            <a:r>
              <a:rPr lang="en-US" b="1">
                <a:latin typeface="Times New Roman" charset="0"/>
                <a:ea typeface="ＭＳ Ｐゴシック" charset="0"/>
                <a:cs typeface="ＭＳ Ｐゴシック" charset="0"/>
              </a:rPr>
              <a:t>Solar System Explorers Quiz 3</a:t>
            </a:r>
          </a:p>
        </p:txBody>
      </p:sp>
      <p:sp>
        <p:nvSpPr>
          <p:cNvPr id="108547" name="Rectangle 3"/>
          <p:cNvSpPr>
            <a:spLocks noGrp="1" noChangeArrowheads="1"/>
          </p:cNvSpPr>
          <p:nvPr>
            <p:ph type="body" sz="half" idx="1"/>
          </p:nvPr>
        </p:nvSpPr>
        <p:spPr>
          <a:xfrm>
            <a:off x="76200" y="1143000"/>
            <a:ext cx="8991600" cy="5638800"/>
          </a:xfrm>
        </p:spPr>
        <p:txBody>
          <a:bodyPr/>
          <a:lstStyle/>
          <a:p>
            <a:pPr eaLnBrk="1" hangingPunct="1">
              <a:buFontTx/>
              <a:buNone/>
            </a:pPr>
            <a:r>
              <a:rPr lang="en-US" sz="2000">
                <a:latin typeface="Times New Roman" charset="0"/>
                <a:ea typeface="ＭＳ Ｐゴシック" charset="0"/>
                <a:cs typeface="ＭＳ Ｐゴシック" charset="0"/>
              </a:rPr>
              <a:t>1.  What percentage of the Main Belt minor bodies</a:t>
            </a:r>
            <a:r>
              <a:rPr lang="ja-JP" altLang="en-US" sz="2000">
                <a:latin typeface="Times New Roman" charset="0"/>
                <a:ea typeface="ＭＳ Ｐゴシック" charset="0"/>
                <a:cs typeface="ＭＳ Ｐゴシック" charset="0"/>
              </a:rPr>
              <a:t>’</a:t>
            </a:r>
            <a:r>
              <a:rPr lang="en-US" altLang="ja-JP" sz="2000">
                <a:latin typeface="Times New Roman" charset="0"/>
                <a:ea typeface="ＭＳ Ｐゴシック" charset="0"/>
                <a:cs typeface="ＭＳ Ｐゴシック" charset="0"/>
              </a:rPr>
              <a:t> mass is estimated to be in Ceres?  (to within 10%)</a:t>
            </a:r>
          </a:p>
          <a:p>
            <a:pPr eaLnBrk="1" hangingPunct="1">
              <a:buFontTx/>
              <a:buNone/>
            </a:pPr>
            <a:r>
              <a:rPr lang="en-US" sz="2000" b="1">
                <a:solidFill>
                  <a:srgbClr val="FF0000"/>
                </a:solidFill>
                <a:latin typeface="Times New Roman" charset="0"/>
                <a:ea typeface="ＭＳ Ｐゴシック" charset="0"/>
                <a:cs typeface="ＭＳ Ｐゴシック" charset="0"/>
              </a:rPr>
              <a:t>		41%</a:t>
            </a:r>
          </a:p>
          <a:p>
            <a:pPr eaLnBrk="1" hangingPunct="1">
              <a:buFontTx/>
              <a:buNone/>
            </a:pPr>
            <a:r>
              <a:rPr lang="en-US" sz="2000">
                <a:latin typeface="Times New Roman" charset="0"/>
                <a:ea typeface="ＭＳ Ｐゴシック" charset="0"/>
                <a:cs typeface="ＭＳ Ｐゴシック" charset="0"/>
              </a:rPr>
              <a:t>2.  What is a Damocloid?</a:t>
            </a:r>
          </a:p>
          <a:p>
            <a:pPr eaLnBrk="1" hangingPunct="1">
              <a:buFontTx/>
              <a:buNone/>
            </a:pPr>
            <a:r>
              <a:rPr lang="en-US" sz="2000" b="1">
                <a:solidFill>
                  <a:srgbClr val="FF0000"/>
                </a:solidFill>
                <a:latin typeface="Times New Roman" charset="0"/>
                <a:ea typeface="ＭＳ Ｐゴシック" charset="0"/>
                <a:cs typeface="ＭＳ Ｐゴシック" charset="0"/>
              </a:rPr>
              <a:t>		dead comet</a:t>
            </a:r>
          </a:p>
          <a:p>
            <a:pPr eaLnBrk="1" hangingPunct="1">
              <a:buFontTx/>
              <a:buNone/>
            </a:pPr>
            <a:r>
              <a:rPr lang="en-US" sz="2000">
                <a:latin typeface="Times New Roman" charset="0"/>
                <a:ea typeface="ＭＳ Ｐゴシック" charset="0"/>
                <a:cs typeface="ＭＳ Ｐゴシック" charset="0"/>
              </a:rPr>
              <a:t>3.  Why was only Pluto found in the search for planets beyond Neptune?</a:t>
            </a:r>
          </a:p>
          <a:p>
            <a:pPr eaLnBrk="1" hangingPunct="1">
              <a:buFontTx/>
              <a:buNone/>
            </a:pPr>
            <a:r>
              <a:rPr lang="en-US" sz="2000" b="1">
                <a:solidFill>
                  <a:srgbClr val="FF0000"/>
                </a:solidFill>
                <a:latin typeface="Times New Roman" charset="0"/>
                <a:ea typeface="ＭＳ Ｐゴシック" charset="0"/>
                <a:cs typeface="ＭＳ Ｐゴシック" charset="0"/>
              </a:rPr>
              <a:t>		other major TNOs off ecliptic</a:t>
            </a:r>
          </a:p>
          <a:p>
            <a:pPr eaLnBrk="1" hangingPunct="1">
              <a:buFontTx/>
              <a:buNone/>
            </a:pPr>
            <a:r>
              <a:rPr lang="en-US" sz="2000">
                <a:latin typeface="Times New Roman" charset="0"/>
                <a:ea typeface="ＭＳ Ｐゴシック" charset="0"/>
                <a:cs typeface="ＭＳ Ｐゴシック" charset="0"/>
              </a:rPr>
              <a:t>4.  Name four of the five ices seen on TNOs.</a:t>
            </a:r>
          </a:p>
          <a:p>
            <a:pPr eaLnBrk="1" hangingPunct="1">
              <a:buFontTx/>
              <a:buNone/>
            </a:pPr>
            <a:r>
              <a:rPr lang="en-US" sz="2000" b="1">
                <a:solidFill>
                  <a:srgbClr val="FF0000"/>
                </a:solidFill>
                <a:latin typeface="Times New Roman" charset="0"/>
                <a:ea typeface="ＭＳ Ｐゴシック" charset="0"/>
                <a:cs typeface="ＭＳ Ｐゴシック" charset="0"/>
              </a:rPr>
              <a:t>		H</a:t>
            </a:r>
            <a:r>
              <a:rPr lang="en-US" sz="2000" b="1" baseline="-25000">
                <a:solidFill>
                  <a:srgbClr val="FF0000"/>
                </a:solidFill>
                <a:latin typeface="Times New Roman" charset="0"/>
                <a:ea typeface="ＭＳ Ｐゴシック" charset="0"/>
                <a:cs typeface="ＭＳ Ｐゴシック" charset="0"/>
              </a:rPr>
              <a:t>2</a:t>
            </a:r>
            <a:r>
              <a:rPr lang="en-US" sz="2000" b="1">
                <a:solidFill>
                  <a:srgbClr val="FF0000"/>
                </a:solidFill>
                <a:latin typeface="Times New Roman" charset="0"/>
                <a:ea typeface="ＭＳ Ｐゴシック" charset="0"/>
                <a:cs typeface="ＭＳ Ｐゴシック" charset="0"/>
              </a:rPr>
              <a:t>O, NH</a:t>
            </a:r>
            <a:r>
              <a:rPr lang="en-US" sz="2000" b="1" baseline="-25000">
                <a:solidFill>
                  <a:srgbClr val="FF0000"/>
                </a:solidFill>
                <a:latin typeface="Times New Roman" charset="0"/>
                <a:ea typeface="ＭＳ Ｐゴシック" charset="0"/>
                <a:cs typeface="ＭＳ Ｐゴシック" charset="0"/>
              </a:rPr>
              <a:t>3</a:t>
            </a:r>
            <a:r>
              <a:rPr lang="en-US" sz="2000" b="1">
                <a:solidFill>
                  <a:srgbClr val="FF0000"/>
                </a:solidFill>
                <a:latin typeface="Times New Roman" charset="0"/>
                <a:ea typeface="ＭＳ Ｐゴシック" charset="0"/>
                <a:cs typeface="ＭＳ Ｐゴシック" charset="0"/>
              </a:rPr>
              <a:t>, CH</a:t>
            </a:r>
            <a:r>
              <a:rPr lang="en-US" sz="2000" b="1" baseline="-25000">
                <a:solidFill>
                  <a:srgbClr val="FF0000"/>
                </a:solidFill>
                <a:latin typeface="Times New Roman" charset="0"/>
                <a:ea typeface="ＭＳ Ｐゴシック" charset="0"/>
                <a:cs typeface="ＭＳ Ｐゴシック" charset="0"/>
              </a:rPr>
              <a:t>4</a:t>
            </a:r>
            <a:r>
              <a:rPr lang="en-US" sz="2000" b="1">
                <a:solidFill>
                  <a:srgbClr val="FF0000"/>
                </a:solidFill>
                <a:latin typeface="Times New Roman" charset="0"/>
                <a:ea typeface="ＭＳ Ｐゴシック" charset="0"/>
                <a:cs typeface="ＭＳ Ｐゴシック" charset="0"/>
              </a:rPr>
              <a:t>, N</a:t>
            </a:r>
            <a:r>
              <a:rPr lang="en-US" sz="2000" b="1" baseline="-25000">
                <a:solidFill>
                  <a:srgbClr val="FF0000"/>
                </a:solidFill>
                <a:latin typeface="Times New Roman" charset="0"/>
                <a:ea typeface="ＭＳ Ｐゴシック" charset="0"/>
                <a:cs typeface="ＭＳ Ｐゴシック" charset="0"/>
              </a:rPr>
              <a:t>2</a:t>
            </a:r>
            <a:r>
              <a:rPr lang="en-US" sz="2000" b="1">
                <a:solidFill>
                  <a:srgbClr val="FF0000"/>
                </a:solidFill>
                <a:latin typeface="Times New Roman" charset="0"/>
                <a:ea typeface="ＭＳ Ｐゴシック" charset="0"/>
                <a:cs typeface="ＭＳ Ｐゴシック" charset="0"/>
              </a:rPr>
              <a:t>, CO</a:t>
            </a:r>
          </a:p>
          <a:p>
            <a:pPr eaLnBrk="1" hangingPunct="1">
              <a:buFontTx/>
              <a:buNone/>
            </a:pPr>
            <a:r>
              <a:rPr lang="en-US" sz="2000">
                <a:latin typeface="Times New Roman" charset="0"/>
                <a:ea typeface="ＭＳ Ｐゴシック" charset="0"/>
                <a:cs typeface="ＭＳ Ｐゴシック" charset="0"/>
              </a:rPr>
              <a:t>5.  What particular observational feature of members of the Kuiper Belt leads us to</a:t>
            </a:r>
          </a:p>
          <a:p>
            <a:pPr eaLnBrk="1" hangingPunct="1">
              <a:buFontTx/>
              <a:buNone/>
            </a:pPr>
            <a:r>
              <a:rPr lang="en-US" sz="2000">
                <a:latin typeface="Times New Roman" charset="0"/>
                <a:ea typeface="ＭＳ Ｐゴシック" charset="0"/>
                <a:cs typeface="ＭＳ Ｐゴシック" charset="0"/>
              </a:rPr>
              <a:t>     believe that there were many more objects in the vicinity in the past? </a:t>
            </a:r>
          </a:p>
          <a:p>
            <a:pPr eaLnBrk="1" hangingPunct="1">
              <a:buFontTx/>
              <a:buNone/>
            </a:pPr>
            <a:r>
              <a:rPr lang="en-US" sz="2000" b="1">
                <a:solidFill>
                  <a:srgbClr val="FF0000"/>
                </a:solidFill>
                <a:latin typeface="Times New Roman" charset="0"/>
                <a:ea typeface="ＭＳ Ｐゴシック" charset="0"/>
                <a:cs typeface="ＭＳ Ｐゴシック" charset="0"/>
              </a:rPr>
              <a:t>		high binary fraction … &gt; 4%</a:t>
            </a:r>
          </a:p>
          <a:p>
            <a:pPr eaLnBrk="1" hangingPunct="1">
              <a:buFontTx/>
              <a:buNone/>
            </a:pPr>
            <a:r>
              <a:rPr lang="en-US" sz="2000">
                <a:solidFill>
                  <a:srgbClr val="000000"/>
                </a:solidFill>
                <a:latin typeface="Times New Roman" charset="0"/>
                <a:ea typeface="ＭＳ Ｐゴシック" charset="0"/>
                <a:cs typeface="ＭＳ Ｐゴシック" charset="0"/>
              </a:rPr>
              <a:t>BONUS:  Name any three TNOs other than Triton and members of the Pluto system</a:t>
            </a:r>
          </a:p>
          <a:p>
            <a:pPr eaLnBrk="1" hangingPunct="1">
              <a:buFontTx/>
              <a:buNone/>
            </a:pPr>
            <a:r>
              <a:rPr lang="en-US" sz="2000">
                <a:solidFill>
                  <a:srgbClr val="000000"/>
                </a:solidFill>
                <a:latin typeface="Times New Roman" charset="0"/>
                <a:ea typeface="ＭＳ Ｐゴシック" charset="0"/>
                <a:cs typeface="ＭＳ Ｐゴシック" charset="0"/>
              </a:rPr>
              <a:t>                 (IAU names, not first identification numbers/letters).</a:t>
            </a:r>
          </a:p>
          <a:p>
            <a:pPr eaLnBrk="1" hangingPunct="1">
              <a:buFontTx/>
              <a:buNone/>
            </a:pPr>
            <a:r>
              <a:rPr lang="en-US" sz="2000" b="1">
                <a:solidFill>
                  <a:srgbClr val="FF0000"/>
                </a:solidFill>
                <a:latin typeface="Times New Roman" charset="0"/>
                <a:ea typeface="ＭＳ Ｐゴシック" charset="0"/>
                <a:cs typeface="ＭＳ Ｐゴシック" charset="0"/>
              </a:rPr>
              <a:t>		Eris, Makemake, Haumea, Sedna, Quaoar, Orcus, Varuna, Chaos, Ixion</a:t>
            </a:r>
          </a:p>
          <a:p>
            <a:pPr eaLnBrk="1" hangingPunct="1">
              <a:buFontTx/>
              <a:buNone/>
            </a:pPr>
            <a:endParaRPr lang="en-US" sz="20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5875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2000"/>
                                        <p:tgtEl>
                                          <p:spTgt spid="108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7">
                                            <p:txEl>
                                              <p:pRg st="1" end="1"/>
                                            </p:txEl>
                                          </p:spTgt>
                                        </p:tgtEl>
                                        <p:attrNameLst>
                                          <p:attrName>style.visibility</p:attrName>
                                        </p:attrNameLst>
                                      </p:cBhvr>
                                      <p:to>
                                        <p:strVal val="visible"/>
                                      </p:to>
                                    </p:set>
                                    <p:animEffect transition="in" filter="fade">
                                      <p:cBhvr>
                                        <p:cTn id="12" dur="2000"/>
                                        <p:tgtEl>
                                          <p:spTgt spid="1085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7">
                                            <p:txEl>
                                              <p:pRg st="2" end="2"/>
                                            </p:txEl>
                                          </p:spTgt>
                                        </p:tgtEl>
                                        <p:attrNameLst>
                                          <p:attrName>style.visibility</p:attrName>
                                        </p:attrNameLst>
                                      </p:cBhvr>
                                      <p:to>
                                        <p:strVal val="visible"/>
                                      </p:to>
                                    </p:set>
                                    <p:animEffect transition="in" filter="fade">
                                      <p:cBhvr>
                                        <p:cTn id="17" dur="2000"/>
                                        <p:tgtEl>
                                          <p:spTgt spid="1085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8547">
                                            <p:txEl>
                                              <p:pRg st="3" end="3"/>
                                            </p:txEl>
                                          </p:spTgt>
                                        </p:tgtEl>
                                        <p:attrNameLst>
                                          <p:attrName>style.visibility</p:attrName>
                                        </p:attrNameLst>
                                      </p:cBhvr>
                                      <p:to>
                                        <p:strVal val="visible"/>
                                      </p:to>
                                    </p:set>
                                    <p:animEffect transition="in" filter="fade">
                                      <p:cBhvr>
                                        <p:cTn id="22" dur="2000"/>
                                        <p:tgtEl>
                                          <p:spTgt spid="1085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8547">
                                            <p:txEl>
                                              <p:pRg st="4" end="4"/>
                                            </p:txEl>
                                          </p:spTgt>
                                        </p:tgtEl>
                                        <p:attrNameLst>
                                          <p:attrName>style.visibility</p:attrName>
                                        </p:attrNameLst>
                                      </p:cBhvr>
                                      <p:to>
                                        <p:strVal val="visible"/>
                                      </p:to>
                                    </p:set>
                                    <p:animEffect transition="in" filter="fade">
                                      <p:cBhvr>
                                        <p:cTn id="27" dur="2000"/>
                                        <p:tgtEl>
                                          <p:spTgt spid="1085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8547">
                                            <p:txEl>
                                              <p:pRg st="5" end="5"/>
                                            </p:txEl>
                                          </p:spTgt>
                                        </p:tgtEl>
                                        <p:attrNameLst>
                                          <p:attrName>style.visibility</p:attrName>
                                        </p:attrNameLst>
                                      </p:cBhvr>
                                      <p:to>
                                        <p:strVal val="visible"/>
                                      </p:to>
                                    </p:set>
                                    <p:animEffect transition="in" filter="fade">
                                      <p:cBhvr>
                                        <p:cTn id="32" dur="2000"/>
                                        <p:tgtEl>
                                          <p:spTgt spid="1085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8547">
                                            <p:txEl>
                                              <p:pRg st="6" end="6"/>
                                            </p:txEl>
                                          </p:spTgt>
                                        </p:tgtEl>
                                        <p:attrNameLst>
                                          <p:attrName>style.visibility</p:attrName>
                                        </p:attrNameLst>
                                      </p:cBhvr>
                                      <p:to>
                                        <p:strVal val="visible"/>
                                      </p:to>
                                    </p:set>
                                    <p:animEffect transition="in" filter="fade">
                                      <p:cBhvr>
                                        <p:cTn id="37" dur="2000"/>
                                        <p:tgtEl>
                                          <p:spTgt spid="10854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8547">
                                            <p:txEl>
                                              <p:pRg st="7" end="7"/>
                                            </p:txEl>
                                          </p:spTgt>
                                        </p:tgtEl>
                                        <p:attrNameLst>
                                          <p:attrName>style.visibility</p:attrName>
                                        </p:attrNameLst>
                                      </p:cBhvr>
                                      <p:to>
                                        <p:strVal val="visible"/>
                                      </p:to>
                                    </p:set>
                                    <p:animEffect transition="in" filter="fade">
                                      <p:cBhvr>
                                        <p:cTn id="42" dur="2000"/>
                                        <p:tgtEl>
                                          <p:spTgt spid="108547">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8547">
                                            <p:txEl>
                                              <p:pRg st="8" end="8"/>
                                            </p:txEl>
                                          </p:spTgt>
                                        </p:tgtEl>
                                        <p:attrNameLst>
                                          <p:attrName>style.visibility</p:attrName>
                                        </p:attrNameLst>
                                      </p:cBhvr>
                                      <p:to>
                                        <p:strVal val="visible"/>
                                      </p:to>
                                    </p:set>
                                    <p:animEffect transition="in" filter="fade">
                                      <p:cBhvr>
                                        <p:cTn id="47" dur="2000"/>
                                        <p:tgtEl>
                                          <p:spTgt spid="108547">
                                            <p:txEl>
                                              <p:pRg st="8" end="8"/>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8547">
                                            <p:txEl>
                                              <p:pRg st="9" end="9"/>
                                            </p:txEl>
                                          </p:spTgt>
                                        </p:tgtEl>
                                        <p:attrNameLst>
                                          <p:attrName>style.visibility</p:attrName>
                                        </p:attrNameLst>
                                      </p:cBhvr>
                                      <p:to>
                                        <p:strVal val="visible"/>
                                      </p:to>
                                    </p:set>
                                    <p:animEffect transition="in" filter="fade">
                                      <p:cBhvr>
                                        <p:cTn id="50" dur="2000"/>
                                        <p:tgtEl>
                                          <p:spTgt spid="108547">
                                            <p:txEl>
                                              <p:pRg st="9" end="9"/>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8547">
                                            <p:txEl>
                                              <p:pRg st="10" end="10"/>
                                            </p:txEl>
                                          </p:spTgt>
                                        </p:tgtEl>
                                        <p:attrNameLst>
                                          <p:attrName>style.visibility</p:attrName>
                                        </p:attrNameLst>
                                      </p:cBhvr>
                                      <p:to>
                                        <p:strVal val="visible"/>
                                      </p:to>
                                    </p:set>
                                    <p:animEffect transition="in" filter="fade">
                                      <p:cBhvr>
                                        <p:cTn id="55" dur="2000"/>
                                        <p:tgtEl>
                                          <p:spTgt spid="108547">
                                            <p:txEl>
                                              <p:pRg st="10" end="1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8547">
                                            <p:txEl>
                                              <p:pRg st="11" end="11"/>
                                            </p:txEl>
                                          </p:spTgt>
                                        </p:tgtEl>
                                        <p:attrNameLst>
                                          <p:attrName>style.visibility</p:attrName>
                                        </p:attrNameLst>
                                      </p:cBhvr>
                                      <p:to>
                                        <p:strVal val="visible"/>
                                      </p:to>
                                    </p:set>
                                    <p:animEffect transition="in" filter="fade">
                                      <p:cBhvr>
                                        <p:cTn id="60" dur="2000"/>
                                        <p:tgtEl>
                                          <p:spTgt spid="108547">
                                            <p:txEl>
                                              <p:pRg st="11" end="11"/>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8547">
                                            <p:txEl>
                                              <p:pRg st="12" end="12"/>
                                            </p:txEl>
                                          </p:spTgt>
                                        </p:tgtEl>
                                        <p:attrNameLst>
                                          <p:attrName>style.visibility</p:attrName>
                                        </p:attrNameLst>
                                      </p:cBhvr>
                                      <p:to>
                                        <p:strVal val="visible"/>
                                      </p:to>
                                    </p:set>
                                    <p:animEffect transition="in" filter="fade">
                                      <p:cBhvr>
                                        <p:cTn id="63" dur="2000"/>
                                        <p:tgtEl>
                                          <p:spTgt spid="108547">
                                            <p:txEl>
                                              <p:pRg st="12" end="12"/>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8547">
                                            <p:txEl>
                                              <p:pRg st="13" end="13"/>
                                            </p:txEl>
                                          </p:spTgt>
                                        </p:tgtEl>
                                        <p:attrNameLst>
                                          <p:attrName>style.visibility</p:attrName>
                                        </p:attrNameLst>
                                      </p:cBhvr>
                                      <p:to>
                                        <p:strVal val="visible"/>
                                      </p:to>
                                    </p:set>
                                    <p:animEffect transition="in" filter="fade">
                                      <p:cBhvr>
                                        <p:cTn id="68" dur="2000"/>
                                        <p:tgtEl>
                                          <p:spTgt spid="10854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09600" y="0"/>
            <a:ext cx="8001000" cy="990600"/>
          </a:xfrm>
        </p:spPr>
        <p:txBody>
          <a:bodyPr/>
          <a:lstStyle/>
          <a:p>
            <a:pPr eaLnBrk="1" hangingPunct="1"/>
            <a:r>
              <a:rPr lang="en-US" b="1">
                <a:latin typeface="Times New Roman" charset="0"/>
                <a:ea typeface="ＭＳ Ｐゴシック" charset="0"/>
                <a:cs typeface="ＭＳ Ｐゴシック" charset="0"/>
              </a:rPr>
              <a:t>Next Phase of Project</a:t>
            </a:r>
            <a:endParaRPr lang="en-US">
              <a:latin typeface="Times New Roman" charset="0"/>
              <a:ea typeface="ＭＳ Ｐゴシック" charset="0"/>
              <a:cs typeface="ＭＳ Ｐゴシック" charset="0"/>
            </a:endParaRPr>
          </a:p>
        </p:txBody>
      </p:sp>
      <p:sp>
        <p:nvSpPr>
          <p:cNvPr id="25602" name="Text Box 3"/>
          <p:cNvSpPr txBox="1">
            <a:spLocks noChangeArrowheads="1"/>
          </p:cNvSpPr>
          <p:nvPr/>
        </p:nvSpPr>
        <p:spPr bwMode="auto">
          <a:xfrm>
            <a:off x="152400" y="1841500"/>
            <a:ext cx="88392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algn="ctr" eaLnBrk="1" hangingPunct="1"/>
            <a:r>
              <a:rPr lang="en-US" sz="4400" b="1" baseline="0">
                <a:solidFill>
                  <a:srgbClr val="FF0000"/>
                </a:solidFill>
              </a:rPr>
              <a:t>due Tuesday, April 10</a:t>
            </a:r>
            <a:endParaRPr lang="en-US" sz="4400" i="1" baseline="0"/>
          </a:p>
          <a:p>
            <a:pPr eaLnBrk="1" hangingPunct="1"/>
            <a:endParaRPr lang="en-US" sz="2400" baseline="0"/>
          </a:p>
          <a:p>
            <a:pPr algn="ctr" eaLnBrk="1" hangingPunct="1"/>
            <a:r>
              <a:rPr lang="en-US" sz="4400" b="1" baseline="0">
                <a:solidFill>
                  <a:srgbClr val="0000FF"/>
                </a:solidFill>
              </a:rPr>
              <a:t>Level 3 (at least) paper</a:t>
            </a:r>
          </a:p>
        </p:txBody>
      </p:sp>
    </p:spTree>
    <p:extLst>
      <p:ext uri="{BB962C8B-B14F-4D97-AF65-F5344CB8AC3E}">
        <p14:creationId xmlns:p14="http://schemas.microsoft.com/office/powerpoint/2010/main" val="106223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76200"/>
            <a:ext cx="7772400" cy="762000"/>
          </a:xfrm>
        </p:spPr>
        <p:txBody>
          <a:bodyPr/>
          <a:lstStyle/>
          <a:p>
            <a:pPr eaLnBrk="1" hangingPunct="1"/>
            <a:r>
              <a:rPr lang="en-US" b="1">
                <a:latin typeface="Times New Roman" charset="0"/>
                <a:ea typeface="ＭＳ Ｐゴシック" charset="0"/>
                <a:cs typeface="ＭＳ Ｐゴシック" charset="0"/>
              </a:rPr>
              <a:t>Project Presentations</a:t>
            </a:r>
          </a:p>
        </p:txBody>
      </p:sp>
      <p:sp>
        <p:nvSpPr>
          <p:cNvPr id="27650" name="Text Box 3"/>
          <p:cNvSpPr txBox="1">
            <a:spLocks noChangeArrowheads="1"/>
          </p:cNvSpPr>
          <p:nvPr/>
        </p:nvSpPr>
        <p:spPr bwMode="auto">
          <a:xfrm>
            <a:off x="2286000" y="871538"/>
            <a:ext cx="4495800" cy="590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r>
              <a:rPr lang="en-US" sz="1800" b="1" baseline="0">
                <a:solidFill>
                  <a:srgbClr val="FF0000"/>
                </a:solidFill>
              </a:rPr>
              <a:t>APRIL 12</a:t>
            </a:r>
          </a:p>
          <a:p>
            <a:pPr eaLnBrk="1" hangingPunct="1"/>
            <a:r>
              <a:rPr lang="en-US" sz="1800" baseline="0"/>
              <a:t>1.  Sam </a:t>
            </a:r>
          </a:p>
          <a:p>
            <a:pPr eaLnBrk="1" hangingPunct="1"/>
            <a:r>
              <a:rPr lang="en-US" sz="1800" baseline="0"/>
              <a:t>2.  Ben A. </a:t>
            </a:r>
          </a:p>
          <a:p>
            <a:pPr eaLnBrk="1" hangingPunct="1"/>
            <a:r>
              <a:rPr lang="en-US" sz="1800" baseline="0"/>
              <a:t>3.  Tiffany </a:t>
            </a:r>
          </a:p>
          <a:p>
            <a:pPr eaLnBrk="1" hangingPunct="1"/>
            <a:r>
              <a:rPr lang="en-US" sz="1800" baseline="0"/>
              <a:t>4.  Jeremy </a:t>
            </a:r>
          </a:p>
          <a:p>
            <a:pPr eaLnBrk="1" hangingPunct="1"/>
            <a:endParaRPr lang="en-US" sz="1800" baseline="0"/>
          </a:p>
          <a:p>
            <a:pPr eaLnBrk="1" hangingPunct="1"/>
            <a:r>
              <a:rPr lang="en-US" sz="1800" b="1" baseline="0">
                <a:solidFill>
                  <a:srgbClr val="FF0000"/>
                </a:solidFill>
              </a:rPr>
              <a:t>APRIL 17</a:t>
            </a:r>
          </a:p>
          <a:p>
            <a:pPr eaLnBrk="1" hangingPunct="1"/>
            <a:r>
              <a:rPr lang="en-US" sz="1800" baseline="0"/>
              <a:t>5.  Joey </a:t>
            </a:r>
          </a:p>
          <a:p>
            <a:pPr eaLnBrk="1" hangingPunct="1"/>
            <a:r>
              <a:rPr lang="en-US" sz="1800" baseline="0"/>
              <a:t>6.  Ben O. </a:t>
            </a:r>
          </a:p>
          <a:p>
            <a:pPr eaLnBrk="1" hangingPunct="1"/>
            <a:r>
              <a:rPr lang="en-US" sz="1800" baseline="0"/>
              <a:t>7.  Emily </a:t>
            </a:r>
          </a:p>
          <a:p>
            <a:pPr eaLnBrk="1" hangingPunct="1"/>
            <a:r>
              <a:rPr lang="en-US" sz="1800" baseline="0"/>
              <a:t>8.  Charlie </a:t>
            </a:r>
          </a:p>
          <a:p>
            <a:pPr eaLnBrk="1" hangingPunct="1"/>
            <a:endParaRPr lang="en-US" sz="1800" b="1" baseline="0">
              <a:solidFill>
                <a:srgbClr val="FF0000"/>
              </a:solidFill>
            </a:endParaRPr>
          </a:p>
          <a:p>
            <a:pPr eaLnBrk="1" hangingPunct="1"/>
            <a:r>
              <a:rPr lang="en-US" sz="1800" b="1" baseline="0">
                <a:solidFill>
                  <a:srgbClr val="FF0000"/>
                </a:solidFill>
              </a:rPr>
              <a:t>APRIL 19</a:t>
            </a:r>
          </a:p>
          <a:p>
            <a:pPr eaLnBrk="1" hangingPunct="1"/>
            <a:r>
              <a:rPr lang="en-US" sz="1800" baseline="0"/>
              <a:t>9.  Katie </a:t>
            </a:r>
          </a:p>
          <a:p>
            <a:pPr eaLnBrk="1" hangingPunct="1"/>
            <a:r>
              <a:rPr lang="en-US" sz="1800" baseline="0"/>
              <a:t>10.  Steven </a:t>
            </a:r>
          </a:p>
          <a:p>
            <a:pPr eaLnBrk="1" hangingPunct="1"/>
            <a:r>
              <a:rPr lang="en-US" sz="1800" baseline="0"/>
              <a:t>11.  Alexis  </a:t>
            </a:r>
          </a:p>
          <a:p>
            <a:pPr eaLnBrk="1" hangingPunct="1"/>
            <a:r>
              <a:rPr lang="en-US" sz="1800" baseline="0"/>
              <a:t>12.  Ryan </a:t>
            </a:r>
          </a:p>
          <a:p>
            <a:pPr eaLnBrk="1" hangingPunct="1"/>
            <a:endParaRPr lang="en-US" sz="1800" b="1" baseline="0">
              <a:solidFill>
                <a:srgbClr val="FF0000"/>
              </a:solidFill>
            </a:endParaRPr>
          </a:p>
          <a:p>
            <a:pPr eaLnBrk="1" hangingPunct="1"/>
            <a:r>
              <a:rPr lang="en-US" sz="1800" b="1" baseline="0">
                <a:solidFill>
                  <a:srgbClr val="FF0000"/>
                </a:solidFill>
              </a:rPr>
              <a:t>APRIL 23 --- FINAL PAPERS DUE</a:t>
            </a:r>
          </a:p>
          <a:p>
            <a:pPr eaLnBrk="1" hangingPunct="1"/>
            <a:endParaRPr lang="en-US" sz="1800" b="1" baseline="0">
              <a:solidFill>
                <a:srgbClr val="FF0000"/>
              </a:solidFill>
            </a:endParaRPr>
          </a:p>
          <a:p>
            <a:pPr eaLnBrk="1" hangingPunct="1"/>
            <a:r>
              <a:rPr lang="en-US" sz="1800" b="1" baseline="0">
                <a:solidFill>
                  <a:srgbClr val="FF0000"/>
                </a:solidFill>
              </a:rPr>
              <a:t>APRIL 30 --- REVIEWS DUE</a:t>
            </a:r>
          </a:p>
        </p:txBody>
      </p:sp>
    </p:spTree>
    <p:extLst>
      <p:ext uri="{BB962C8B-B14F-4D97-AF65-F5344CB8AC3E}">
        <p14:creationId xmlns:p14="http://schemas.microsoft.com/office/powerpoint/2010/main" val="23321814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Dropbox\planetary research\aladin\TNOs.png"/>
          <p:cNvPicPr>
            <a:picLocks noChangeAspect="1" noChangeArrowheads="1"/>
          </p:cNvPicPr>
          <p:nvPr/>
        </p:nvPicPr>
        <p:blipFill>
          <a:blip r:embed="rId2" cstate="print"/>
          <a:srcRect/>
          <a:stretch>
            <a:fillRect/>
          </a:stretch>
        </p:blipFill>
        <p:spPr bwMode="auto">
          <a:xfrm>
            <a:off x="4391025" y="1371600"/>
            <a:ext cx="5210175" cy="4048125"/>
          </a:xfrm>
          <a:prstGeom prst="rect">
            <a:avLst/>
          </a:prstGeom>
          <a:noFill/>
        </p:spPr>
      </p:pic>
      <p:sp>
        <p:nvSpPr>
          <p:cNvPr id="2" name="Title 1"/>
          <p:cNvSpPr>
            <a:spLocks noGrp="1"/>
          </p:cNvSpPr>
          <p:nvPr>
            <p:ph type="title"/>
          </p:nvPr>
        </p:nvSpPr>
        <p:spPr/>
        <p:txBody>
          <a:bodyPr/>
          <a:lstStyle/>
          <a:p>
            <a:r>
              <a:rPr lang="en-US" dirty="0">
                <a:solidFill>
                  <a:schemeClr val="bg1"/>
                </a:solidFill>
              </a:rPr>
              <a:t>Location on the sky</a:t>
            </a:r>
          </a:p>
        </p:txBody>
      </p:sp>
      <p:sp>
        <p:nvSpPr>
          <p:cNvPr id="3" name="Content Placeholder 2"/>
          <p:cNvSpPr>
            <a:spLocks noGrp="1"/>
          </p:cNvSpPr>
          <p:nvPr>
            <p:ph idx="1"/>
          </p:nvPr>
        </p:nvSpPr>
        <p:spPr/>
        <p:txBody>
          <a:bodyPr/>
          <a:lstStyle/>
          <a:p>
            <a:endParaRPr lang="en-US" dirty="0"/>
          </a:p>
        </p:txBody>
      </p:sp>
      <p:pic>
        <p:nvPicPr>
          <p:cNvPr id="6146" name="Picture 2" descr="C:\Dropbox\planetary research\aladin\Sun_TNOs.png"/>
          <p:cNvPicPr>
            <a:picLocks noChangeAspect="1" noChangeArrowheads="1"/>
          </p:cNvPicPr>
          <p:nvPr/>
        </p:nvPicPr>
        <p:blipFill>
          <a:blip r:embed="rId3" cstate="print"/>
          <a:srcRect r="14040"/>
          <a:stretch>
            <a:fillRect/>
          </a:stretch>
        </p:blipFill>
        <p:spPr bwMode="auto">
          <a:xfrm>
            <a:off x="-152400" y="1371600"/>
            <a:ext cx="4478590" cy="4048125"/>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Large TNOs</a:t>
            </a:r>
          </a:p>
        </p:txBody>
      </p:sp>
      <p:sp>
        <p:nvSpPr>
          <p:cNvPr id="3" name="Content Placeholder 2"/>
          <p:cNvSpPr>
            <a:spLocks noGrp="1"/>
          </p:cNvSpPr>
          <p:nvPr>
            <p:ph idx="1"/>
          </p:nvPr>
        </p:nvSpPr>
        <p:spPr/>
        <p:txBody>
          <a:bodyPr>
            <a:normAutofit/>
          </a:bodyPr>
          <a:lstStyle/>
          <a:p>
            <a:r>
              <a:rPr lang="en-US" dirty="0">
                <a:solidFill>
                  <a:schemeClr val="bg1"/>
                </a:solidFill>
              </a:rPr>
              <a:t>~ a dozen large TNOs (large ~ 1,000 km)</a:t>
            </a:r>
          </a:p>
          <a:p>
            <a:r>
              <a:rPr lang="en-US" sz="3600" dirty="0">
                <a:solidFill>
                  <a:schemeClr val="bg1"/>
                </a:solidFill>
              </a:rPr>
              <a:t>2003 UB</a:t>
            </a:r>
            <a:r>
              <a:rPr lang="en-US" sz="3600" baseline="-25000" dirty="0">
                <a:solidFill>
                  <a:schemeClr val="bg1"/>
                </a:solidFill>
              </a:rPr>
              <a:t>313</a:t>
            </a:r>
            <a:r>
              <a:rPr lang="en-US" sz="3600" dirty="0">
                <a:solidFill>
                  <a:schemeClr val="bg1"/>
                </a:solidFill>
              </a:rPr>
              <a:t> (Eris)  </a:t>
            </a:r>
          </a:p>
          <a:p>
            <a:r>
              <a:rPr lang="en-US" sz="3600" dirty="0">
                <a:solidFill>
                  <a:schemeClr val="bg1"/>
                </a:solidFill>
              </a:rPr>
              <a:t>2005 FY</a:t>
            </a:r>
            <a:r>
              <a:rPr lang="en-US" sz="3600" baseline="-25000" dirty="0">
                <a:solidFill>
                  <a:schemeClr val="bg1"/>
                </a:solidFill>
              </a:rPr>
              <a:t>9</a:t>
            </a:r>
            <a:r>
              <a:rPr lang="en-US" sz="3600" dirty="0">
                <a:solidFill>
                  <a:schemeClr val="bg1"/>
                </a:solidFill>
              </a:rPr>
              <a:t> (</a:t>
            </a:r>
            <a:r>
              <a:rPr lang="en-US" sz="3600" dirty="0" err="1">
                <a:solidFill>
                  <a:schemeClr val="bg1"/>
                </a:solidFill>
              </a:rPr>
              <a:t>Makemake</a:t>
            </a:r>
            <a:r>
              <a:rPr lang="en-US" sz="3600" dirty="0">
                <a:solidFill>
                  <a:schemeClr val="bg1"/>
                </a:solidFill>
              </a:rPr>
              <a:t>)</a:t>
            </a:r>
          </a:p>
          <a:p>
            <a:r>
              <a:rPr lang="en-US" sz="3600" dirty="0">
                <a:solidFill>
                  <a:schemeClr val="bg1"/>
                </a:solidFill>
              </a:rPr>
              <a:t>2003 EL</a:t>
            </a:r>
            <a:r>
              <a:rPr lang="en-US" sz="3600" baseline="-25000" dirty="0">
                <a:solidFill>
                  <a:schemeClr val="bg1"/>
                </a:solidFill>
              </a:rPr>
              <a:t>61</a:t>
            </a:r>
            <a:r>
              <a:rPr lang="en-US" sz="3600" dirty="0">
                <a:solidFill>
                  <a:schemeClr val="bg1"/>
                </a:solidFill>
              </a:rPr>
              <a:t> (</a:t>
            </a:r>
            <a:r>
              <a:rPr lang="en-US" sz="3600" dirty="0" err="1">
                <a:solidFill>
                  <a:schemeClr val="bg1"/>
                </a:solidFill>
              </a:rPr>
              <a:t>Haumea</a:t>
            </a:r>
            <a:r>
              <a:rPr lang="en-US" sz="3600" dirty="0">
                <a:solidFill>
                  <a:schemeClr val="bg1"/>
                </a:solidFill>
              </a:rPr>
              <a:t>)</a:t>
            </a:r>
          </a:p>
          <a:p>
            <a:r>
              <a:rPr lang="en-US" sz="3600" dirty="0">
                <a:solidFill>
                  <a:schemeClr val="bg1"/>
                </a:solidFill>
              </a:rPr>
              <a:t>able to retain methane </a:t>
            </a:r>
          </a:p>
          <a:p>
            <a:r>
              <a:rPr lang="en-US" sz="3600" dirty="0">
                <a:solidFill>
                  <a:schemeClr val="bg1"/>
                </a:solidFill>
              </a:rPr>
              <a:t>Trujillo &amp; Brown, 2003 survey</a:t>
            </a:r>
          </a:p>
          <a:p>
            <a:pPr lvl="1">
              <a:buNone/>
            </a:pPr>
            <a:endParaRPr lang="en-US" sz="3200" dirty="0">
              <a:solidFill>
                <a:schemeClr val="bg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srcRect l="5310" r="3087"/>
          <a:stretch>
            <a:fillRect/>
          </a:stretch>
        </p:blipFill>
        <p:spPr bwMode="auto">
          <a:xfrm>
            <a:off x="731520" y="-548640"/>
            <a:ext cx="7886700" cy="4576287"/>
          </a:xfrm>
          <a:prstGeom prst="rect">
            <a:avLst/>
          </a:prstGeom>
          <a:noFill/>
        </p:spPr>
      </p:pic>
      <p:pic>
        <p:nvPicPr>
          <p:cNvPr id="4" name="Picture 4" descr="C:\dropbox\My Dropbox\Emboss\evi.jpg"/>
          <p:cNvPicPr>
            <a:picLocks noChangeAspect="1" noChangeArrowheads="1"/>
          </p:cNvPicPr>
          <p:nvPr/>
        </p:nvPicPr>
        <p:blipFill>
          <a:blip r:embed="rId4" cstate="print"/>
          <a:srcRect/>
          <a:stretch>
            <a:fillRect/>
          </a:stretch>
        </p:blipFill>
        <p:spPr bwMode="auto">
          <a:xfrm>
            <a:off x="0" y="3328416"/>
            <a:ext cx="9144000" cy="3529584"/>
          </a:xfrm>
          <a:prstGeom prst="rect">
            <a:avLst/>
          </a:prstGeom>
          <a:noFill/>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cstate="print"/>
          <a:srcRect/>
          <a:stretch>
            <a:fillRect/>
          </a:stretch>
        </p:blipFill>
        <p:spPr bwMode="auto">
          <a:xfrm>
            <a:off x="0" y="1295400"/>
            <a:ext cx="9144000" cy="4572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4" name="Picture 2" descr="http://upload.wikimedia.org/wikipedia/commons/thumb/5/58/TheKuiperBelt_Projections_100AU_Classical_SDO.svg/1000px-TheKuiperBelt_Projections_100AU_Classical_SDO.svg.png"/>
          <p:cNvPicPr>
            <a:picLocks noChangeAspect="1" noChangeArrowheads="1"/>
          </p:cNvPicPr>
          <p:nvPr/>
        </p:nvPicPr>
        <p:blipFill>
          <a:blip r:embed="rId2" cstate="print"/>
          <a:srcRect/>
          <a:stretch>
            <a:fillRect/>
          </a:stretch>
        </p:blipFill>
        <p:spPr bwMode="auto">
          <a:xfrm>
            <a:off x="228600" y="304800"/>
            <a:ext cx="6019800" cy="6019800"/>
          </a:xfrm>
          <a:prstGeom prst="rect">
            <a:avLst/>
          </a:prstGeom>
          <a:noFill/>
        </p:spPr>
      </p:pic>
      <p:sp>
        <p:nvSpPr>
          <p:cNvPr id="6" name="Content Placeholder 2"/>
          <p:cNvSpPr txBox="1">
            <a:spLocks/>
          </p:cNvSpPr>
          <p:nvPr/>
        </p:nvSpPr>
        <p:spPr>
          <a:xfrm>
            <a:off x="3352800" y="1752600"/>
            <a:ext cx="762000" cy="68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solidFill>
                    <a:schemeClr val="tx1"/>
                  </a:solidFill>
                </a:ln>
                <a:solidFill>
                  <a:srgbClr val="008000"/>
                </a:solidFill>
                <a:effectLst/>
                <a:uLnTx/>
                <a:uFillTx/>
                <a:latin typeface="+mn-lt"/>
                <a:ea typeface="+mn-ea"/>
                <a:cs typeface="+mn-cs"/>
              </a:rPr>
              <a:t>2:5</a:t>
            </a:r>
          </a:p>
        </p:txBody>
      </p:sp>
      <p:sp>
        <p:nvSpPr>
          <p:cNvPr id="7" name="Content Placeholder 2"/>
          <p:cNvSpPr txBox="1">
            <a:spLocks/>
          </p:cNvSpPr>
          <p:nvPr/>
        </p:nvSpPr>
        <p:spPr>
          <a:xfrm>
            <a:off x="1905000" y="1219200"/>
            <a:ext cx="838200" cy="838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solidFill>
                    <a:schemeClr val="tx1"/>
                  </a:solidFill>
                </a:ln>
                <a:solidFill>
                  <a:srgbClr val="0000CC"/>
                </a:solidFill>
                <a:effectLst/>
                <a:uLnTx/>
                <a:uFillTx/>
                <a:latin typeface="+mn-lt"/>
                <a:ea typeface="+mn-ea"/>
                <a:cs typeface="+mn-cs"/>
              </a:rPr>
              <a:t>2:3</a:t>
            </a:r>
          </a:p>
        </p:txBody>
      </p:sp>
      <p:sp>
        <p:nvSpPr>
          <p:cNvPr id="3" name="Content Placeholder 2"/>
          <p:cNvSpPr>
            <a:spLocks noGrp="1"/>
          </p:cNvSpPr>
          <p:nvPr>
            <p:ph idx="1"/>
          </p:nvPr>
        </p:nvSpPr>
        <p:spPr>
          <a:xfrm>
            <a:off x="2667000" y="1447800"/>
            <a:ext cx="838200" cy="838200"/>
          </a:xfrm>
        </p:spPr>
        <p:txBody>
          <a:bodyPr/>
          <a:lstStyle/>
          <a:p>
            <a:pPr>
              <a:buNone/>
            </a:pPr>
            <a:r>
              <a:rPr lang="en-US" dirty="0">
                <a:ln>
                  <a:solidFill>
                    <a:schemeClr val="tx1"/>
                  </a:solidFill>
                </a:ln>
                <a:solidFill>
                  <a:srgbClr val="0000CC"/>
                </a:solidFill>
              </a:rPr>
              <a:t>1:2</a:t>
            </a:r>
          </a:p>
        </p:txBody>
      </p:sp>
      <p:sp>
        <p:nvSpPr>
          <p:cNvPr id="8" name="Content Placeholder 2"/>
          <p:cNvSpPr txBox="1">
            <a:spLocks/>
          </p:cNvSpPr>
          <p:nvPr/>
        </p:nvSpPr>
        <p:spPr>
          <a:xfrm>
            <a:off x="2743200" y="4495800"/>
            <a:ext cx="838200" cy="838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solidFill>
                    <a:schemeClr val="tx1"/>
                  </a:solidFill>
                </a:ln>
                <a:solidFill>
                  <a:srgbClr val="0000CC"/>
                </a:solidFill>
                <a:effectLst/>
                <a:uLnTx/>
                <a:uFillTx/>
                <a:latin typeface="+mn-lt"/>
                <a:ea typeface="+mn-ea"/>
                <a:cs typeface="+mn-cs"/>
              </a:rPr>
              <a:t>Hot</a:t>
            </a:r>
          </a:p>
        </p:txBody>
      </p:sp>
      <p:sp>
        <p:nvSpPr>
          <p:cNvPr id="9" name="Content Placeholder 2"/>
          <p:cNvSpPr txBox="1">
            <a:spLocks/>
          </p:cNvSpPr>
          <p:nvPr/>
        </p:nvSpPr>
        <p:spPr>
          <a:xfrm>
            <a:off x="3200400" y="5029200"/>
            <a:ext cx="990600" cy="838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solidFill>
                    <a:schemeClr val="tx1"/>
                  </a:solidFill>
                </a:ln>
                <a:solidFill>
                  <a:srgbClr val="0000CC"/>
                </a:solidFill>
                <a:effectLst/>
                <a:uLnTx/>
                <a:uFillTx/>
                <a:latin typeface="+mn-lt"/>
                <a:ea typeface="+mn-ea"/>
                <a:cs typeface="+mn-cs"/>
              </a:rPr>
              <a:t>Cold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715000"/>
            <a:ext cx="8382000" cy="762000"/>
          </a:xfrm>
        </p:spPr>
        <p:txBody>
          <a:bodyPr>
            <a:normAutofit fontScale="85000" lnSpcReduction="20000"/>
          </a:bodyPr>
          <a:lstStyle/>
          <a:p>
            <a:pPr>
              <a:buNone/>
            </a:pPr>
            <a:r>
              <a:rPr lang="en-US" dirty="0">
                <a:solidFill>
                  <a:schemeClr val="bg1"/>
                </a:solidFill>
              </a:rPr>
              <a:t>H </a:t>
            </a:r>
            <a:r>
              <a:rPr lang="en-US" dirty="0" err="1">
                <a:solidFill>
                  <a:schemeClr val="bg1"/>
                </a:solidFill>
              </a:rPr>
              <a:t>vs</a:t>
            </a:r>
            <a:r>
              <a:rPr lang="en-US" dirty="0">
                <a:solidFill>
                  <a:schemeClr val="bg1"/>
                </a:solidFill>
              </a:rPr>
              <a:t> perihelion distance, icy (white), non-icy (black), uncertain (dash) from </a:t>
            </a:r>
            <a:r>
              <a:rPr lang="en-US" dirty="0" err="1">
                <a:solidFill>
                  <a:schemeClr val="bg1"/>
                </a:solidFill>
              </a:rPr>
              <a:t>Barucci</a:t>
            </a:r>
            <a:r>
              <a:rPr lang="en-US" dirty="0">
                <a:solidFill>
                  <a:schemeClr val="bg1"/>
                </a:solidFill>
              </a:rPr>
              <a:t> et al. (2006)</a:t>
            </a:r>
          </a:p>
        </p:txBody>
      </p:sp>
      <p:pic>
        <p:nvPicPr>
          <p:cNvPr id="3075" name="Picture 3"/>
          <p:cNvPicPr>
            <a:picLocks noChangeAspect="1" noChangeArrowheads="1"/>
          </p:cNvPicPr>
          <p:nvPr/>
        </p:nvPicPr>
        <p:blipFill>
          <a:blip r:embed="rId2" cstate="print"/>
          <a:srcRect/>
          <a:stretch>
            <a:fillRect/>
          </a:stretch>
        </p:blipFill>
        <p:spPr bwMode="auto">
          <a:xfrm>
            <a:off x="0" y="115488"/>
            <a:ext cx="9144000" cy="517088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err="1">
                <a:solidFill>
                  <a:schemeClr val="bg1"/>
                </a:solidFill>
              </a:rPr>
              <a:t>Tholin</a:t>
            </a:r>
            <a:endParaRPr lang="en-US" dirty="0">
              <a:solidFill>
                <a:schemeClr val="bg1"/>
              </a:solidFill>
            </a:endParaRPr>
          </a:p>
        </p:txBody>
      </p:sp>
      <p:sp>
        <p:nvSpPr>
          <p:cNvPr id="3" name="Content Placeholder 2"/>
          <p:cNvSpPr>
            <a:spLocks noGrp="1"/>
          </p:cNvSpPr>
          <p:nvPr>
            <p:ph idx="1"/>
          </p:nvPr>
        </p:nvSpPr>
        <p:spPr>
          <a:xfrm>
            <a:off x="152400" y="914400"/>
            <a:ext cx="4876800" cy="6172200"/>
          </a:xfrm>
        </p:spPr>
        <p:txBody>
          <a:bodyPr>
            <a:normAutofit fontScale="85000" lnSpcReduction="10000"/>
          </a:bodyPr>
          <a:lstStyle/>
          <a:p>
            <a:r>
              <a:rPr lang="en-US" dirty="0">
                <a:solidFill>
                  <a:schemeClr val="bg1"/>
                </a:solidFill>
              </a:rPr>
              <a:t>Reddish nitrogen-rich organic polymer compounds</a:t>
            </a:r>
          </a:p>
          <a:p>
            <a:r>
              <a:rPr lang="en-US" dirty="0">
                <a:solidFill>
                  <a:schemeClr val="bg1"/>
                </a:solidFill>
              </a:rPr>
              <a:t>“precipitated smog”</a:t>
            </a:r>
          </a:p>
          <a:p>
            <a:r>
              <a:rPr lang="en-US" dirty="0">
                <a:solidFill>
                  <a:schemeClr val="bg1"/>
                </a:solidFill>
              </a:rPr>
              <a:t>Formed from atmospheric nitrogen and methane gases or water ice/methane clathrates</a:t>
            </a:r>
          </a:p>
          <a:p>
            <a:pPr lvl="1"/>
            <a:r>
              <a:rPr lang="en-US" dirty="0">
                <a:solidFill>
                  <a:schemeClr val="bg1"/>
                </a:solidFill>
              </a:rPr>
              <a:t>Titan </a:t>
            </a:r>
            <a:r>
              <a:rPr lang="en-US" dirty="0" err="1">
                <a:solidFill>
                  <a:schemeClr val="bg1"/>
                </a:solidFill>
              </a:rPr>
              <a:t>tholin</a:t>
            </a:r>
            <a:endParaRPr lang="en-US" dirty="0">
              <a:solidFill>
                <a:schemeClr val="bg1"/>
              </a:solidFill>
            </a:endParaRPr>
          </a:p>
          <a:p>
            <a:pPr lvl="2"/>
            <a:r>
              <a:rPr lang="en-US" dirty="0">
                <a:solidFill>
                  <a:schemeClr val="bg1"/>
                </a:solidFill>
              </a:rPr>
              <a:t>98.4% N2, 1.6% CH4 + trace</a:t>
            </a:r>
          </a:p>
          <a:p>
            <a:pPr lvl="1"/>
            <a:r>
              <a:rPr lang="en-US" dirty="0">
                <a:solidFill>
                  <a:schemeClr val="bg1"/>
                </a:solidFill>
              </a:rPr>
              <a:t>Triton </a:t>
            </a:r>
            <a:r>
              <a:rPr lang="en-US" dirty="0" err="1">
                <a:solidFill>
                  <a:schemeClr val="bg1"/>
                </a:solidFill>
              </a:rPr>
              <a:t>tholin</a:t>
            </a:r>
            <a:endParaRPr lang="en-US" dirty="0">
              <a:solidFill>
                <a:schemeClr val="bg1"/>
              </a:solidFill>
            </a:endParaRPr>
          </a:p>
          <a:p>
            <a:pPr lvl="2"/>
            <a:r>
              <a:rPr lang="en-US" dirty="0">
                <a:solidFill>
                  <a:schemeClr val="bg1"/>
                </a:solidFill>
              </a:rPr>
              <a:t>99.9% N2, 0.1% CH4</a:t>
            </a:r>
          </a:p>
          <a:p>
            <a:r>
              <a:rPr lang="en-US" dirty="0">
                <a:solidFill>
                  <a:schemeClr val="bg1"/>
                </a:solidFill>
              </a:rPr>
              <a:t>Urey-Miller experiments</a:t>
            </a:r>
          </a:p>
          <a:p>
            <a:pPr lvl="1"/>
            <a:r>
              <a:rPr lang="en-US" dirty="0">
                <a:solidFill>
                  <a:schemeClr val="bg1"/>
                </a:solidFill>
              </a:rPr>
              <a:t>Sagan &amp; </a:t>
            </a:r>
            <a:r>
              <a:rPr lang="en-US" dirty="0" err="1">
                <a:solidFill>
                  <a:schemeClr val="bg1"/>
                </a:solidFill>
              </a:rPr>
              <a:t>Khare</a:t>
            </a:r>
            <a:r>
              <a:rPr lang="en-US" dirty="0">
                <a:solidFill>
                  <a:schemeClr val="bg1"/>
                </a:solidFill>
              </a:rPr>
              <a:t>, </a:t>
            </a:r>
            <a:r>
              <a:rPr lang="en-US" i="1" dirty="0">
                <a:solidFill>
                  <a:schemeClr val="bg1"/>
                </a:solidFill>
              </a:rPr>
              <a:t>Nature</a:t>
            </a:r>
            <a:r>
              <a:rPr lang="en-US" dirty="0">
                <a:solidFill>
                  <a:schemeClr val="bg1"/>
                </a:solidFill>
              </a:rPr>
              <a:t> (1979)</a:t>
            </a:r>
          </a:p>
          <a:p>
            <a:r>
              <a:rPr lang="en-US" dirty="0">
                <a:solidFill>
                  <a:schemeClr val="bg1"/>
                </a:solidFill>
              </a:rPr>
              <a:t>Destroyed by free oxygen</a:t>
            </a:r>
          </a:p>
        </p:txBody>
      </p:sp>
      <p:pic>
        <p:nvPicPr>
          <p:cNvPr id="115714" name="Picture 2" descr="theoretical model of tholin formation on Titan"/>
          <p:cNvPicPr>
            <a:picLocks noChangeAspect="1" noChangeArrowheads="1"/>
          </p:cNvPicPr>
          <p:nvPr/>
        </p:nvPicPr>
        <p:blipFill>
          <a:blip r:embed="rId2" cstate="print"/>
          <a:srcRect/>
          <a:stretch>
            <a:fillRect/>
          </a:stretch>
        </p:blipFill>
        <p:spPr bwMode="auto">
          <a:xfrm>
            <a:off x="5353050" y="1371600"/>
            <a:ext cx="3790950" cy="5086350"/>
          </a:xfrm>
          <a:prstGeom prst="rect">
            <a:avLst/>
          </a:prstGeom>
          <a:noFill/>
        </p:spPr>
      </p:pic>
      <p:sp>
        <p:nvSpPr>
          <p:cNvPr id="5" name="TextBox 4"/>
          <p:cNvSpPr txBox="1"/>
          <p:nvPr/>
        </p:nvSpPr>
        <p:spPr>
          <a:xfrm>
            <a:off x="6019800" y="6488668"/>
            <a:ext cx="2895600" cy="369332"/>
          </a:xfrm>
          <a:prstGeom prst="rect">
            <a:avLst/>
          </a:prstGeom>
          <a:noFill/>
        </p:spPr>
        <p:txBody>
          <a:bodyPr wrap="square" rtlCol="0">
            <a:spAutoFit/>
          </a:bodyPr>
          <a:lstStyle/>
          <a:p>
            <a:r>
              <a:rPr lang="en-US" dirty="0">
                <a:solidFill>
                  <a:schemeClr val="bg1"/>
                </a:solidFill>
              </a:rPr>
              <a:t>Southwest Research Institute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Lucy Mission to </a:t>
            </a:r>
            <a:r>
              <a:rPr lang="en-US" b="1" dirty="0" err="1">
                <a:latin typeface="Times New Roman" charset="0"/>
                <a:ea typeface="ＭＳ Ｐゴシック" charset="0"/>
                <a:cs typeface="ＭＳ Ｐゴシック" charset="0"/>
              </a:rPr>
              <a:t>Greeks+Trojans</a:t>
            </a:r>
            <a:endParaRPr lang="en-US" b="1" dirty="0">
              <a:latin typeface="Times New Roman" charset="0"/>
              <a:ea typeface="ＭＳ Ｐゴシック" charset="0"/>
              <a:cs typeface="ＭＳ Ｐゴシック" charset="0"/>
            </a:endParaRPr>
          </a:p>
        </p:txBody>
      </p:sp>
      <p:pic>
        <p:nvPicPr>
          <p:cNvPr id="4" name="Picture 3" descr="Diagram, schematic&#10;&#10;Description automatically generated">
            <a:extLst>
              <a:ext uri="{FF2B5EF4-FFF2-40B4-BE49-F238E27FC236}">
                <a16:creationId xmlns:a16="http://schemas.microsoft.com/office/drawing/2014/main" id="{E8BA5393-7D2F-419B-1543-C38A75D1D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90600"/>
            <a:ext cx="7772400" cy="5100365"/>
          </a:xfrm>
          <a:prstGeom prst="rect">
            <a:avLst/>
          </a:prstGeom>
        </p:spPr>
      </p:pic>
      <p:sp>
        <p:nvSpPr>
          <p:cNvPr id="6" name="TextBox 5">
            <a:extLst>
              <a:ext uri="{FF2B5EF4-FFF2-40B4-BE49-F238E27FC236}">
                <a16:creationId xmlns:a16="http://schemas.microsoft.com/office/drawing/2014/main" id="{1090058A-DB1F-59B8-50F6-BE3BF73BEE92}"/>
              </a:ext>
            </a:extLst>
          </p:cNvPr>
          <p:cNvSpPr txBox="1"/>
          <p:nvPr/>
        </p:nvSpPr>
        <p:spPr>
          <a:xfrm>
            <a:off x="838200" y="6248400"/>
            <a:ext cx="7433958" cy="369332"/>
          </a:xfrm>
          <a:prstGeom prst="rect">
            <a:avLst/>
          </a:prstGeom>
          <a:noFill/>
        </p:spPr>
        <p:txBody>
          <a:bodyPr wrap="none" rtlCol="0">
            <a:spAutoFit/>
          </a:bodyPr>
          <a:lstStyle/>
          <a:p>
            <a:r>
              <a:rPr lang="en-US" dirty="0"/>
              <a:t>launched 2021 … encounters 2025-2033 … 1 asteroid + 5 Greeks + 2 Trojans </a:t>
            </a:r>
          </a:p>
        </p:txBody>
      </p:sp>
    </p:spTree>
    <p:extLst>
      <p:ext uri="{BB962C8B-B14F-4D97-AF65-F5344CB8AC3E}">
        <p14:creationId xmlns:p14="http://schemas.microsoft.com/office/powerpoint/2010/main" val="3648201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151437"/>
            <a:ext cx="8229600" cy="1706563"/>
          </a:xfrm>
        </p:spPr>
        <p:txBody>
          <a:bodyPr>
            <a:normAutofit fontScale="70000" lnSpcReduction="20000"/>
          </a:bodyPr>
          <a:lstStyle/>
          <a:p>
            <a:r>
              <a:rPr lang="en-US" dirty="0">
                <a:solidFill>
                  <a:schemeClr val="bg1"/>
                </a:solidFill>
                <a:sym typeface="Wingdings" pitchFamily="2" charset="2"/>
              </a:rPr>
              <a:t>&lt; 40 AU  range of colors (cometary activity?)</a:t>
            </a:r>
          </a:p>
          <a:p>
            <a:r>
              <a:rPr lang="en-US" dirty="0">
                <a:solidFill>
                  <a:schemeClr val="bg1"/>
                </a:solidFill>
                <a:sym typeface="Wingdings" pitchFamily="2" charset="2"/>
              </a:rPr>
              <a:t>&gt; 40 AU  redder (these are low </a:t>
            </a:r>
            <a:r>
              <a:rPr lang="en-US" dirty="0" err="1">
                <a:solidFill>
                  <a:schemeClr val="bg1"/>
                </a:solidFill>
                <a:sym typeface="Wingdings" pitchFamily="2" charset="2"/>
              </a:rPr>
              <a:t>i</a:t>
            </a:r>
            <a:r>
              <a:rPr lang="en-US" dirty="0">
                <a:solidFill>
                  <a:schemeClr val="bg1"/>
                </a:solidFill>
                <a:sym typeface="Wingdings" pitchFamily="2" charset="2"/>
              </a:rPr>
              <a:t> KBOs, Hot population shows range of colors)</a:t>
            </a:r>
          </a:p>
          <a:p>
            <a:r>
              <a:rPr lang="en-US" dirty="0">
                <a:solidFill>
                  <a:schemeClr val="bg1"/>
                </a:solidFill>
              </a:rPr>
              <a:t>Could be observational bias</a:t>
            </a:r>
          </a:p>
          <a:p>
            <a:pPr>
              <a:buNone/>
            </a:pPr>
            <a:r>
              <a:rPr lang="en-US" dirty="0">
                <a:solidFill>
                  <a:schemeClr val="bg1"/>
                </a:solidFill>
              </a:rPr>
              <a:t>from </a:t>
            </a:r>
            <a:r>
              <a:rPr lang="en-US" dirty="0" err="1">
                <a:solidFill>
                  <a:schemeClr val="bg1"/>
                </a:solidFill>
              </a:rPr>
              <a:t>Delsanti</a:t>
            </a:r>
            <a:r>
              <a:rPr lang="en-US" dirty="0">
                <a:solidFill>
                  <a:schemeClr val="bg1"/>
                </a:solidFill>
              </a:rPr>
              <a:t> et al. (2004)</a:t>
            </a:r>
          </a:p>
          <a:p>
            <a:endParaRPr lang="en-US" dirty="0">
              <a:solidFill>
                <a:schemeClr val="bg1"/>
              </a:solidFill>
            </a:endParaRPr>
          </a:p>
        </p:txBody>
      </p:sp>
      <p:pic>
        <p:nvPicPr>
          <p:cNvPr id="97282" name="Picture 2"/>
          <p:cNvPicPr>
            <a:picLocks noChangeAspect="1" noChangeArrowheads="1"/>
          </p:cNvPicPr>
          <p:nvPr/>
        </p:nvPicPr>
        <p:blipFill>
          <a:blip r:embed="rId3" cstate="print"/>
          <a:srcRect/>
          <a:stretch>
            <a:fillRect/>
          </a:stretch>
        </p:blipFill>
        <p:spPr bwMode="auto">
          <a:xfrm>
            <a:off x="0" y="-1"/>
            <a:ext cx="8382000" cy="5036717"/>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a:buNone/>
            </a:pPr>
            <a:r>
              <a:rPr lang="en-US" dirty="0">
                <a:solidFill>
                  <a:schemeClr val="bg1"/>
                </a:solidFill>
              </a:rPr>
              <a:t>“The existence of a bifurcation amongst all excited populations argues that the two separate classes of object existed in the primordial disk before the excited </a:t>
            </a:r>
            <a:r>
              <a:rPr lang="en-US" dirty="0" err="1">
                <a:solidFill>
                  <a:schemeClr val="bg1"/>
                </a:solidFill>
              </a:rPr>
              <a:t>Kuiper</a:t>
            </a:r>
            <a:r>
              <a:rPr lang="en-US" dirty="0">
                <a:solidFill>
                  <a:schemeClr val="bg1"/>
                </a:solidFill>
              </a:rPr>
              <a:t> belt was populated. </a:t>
            </a:r>
          </a:p>
          <a:p>
            <a:pPr>
              <a:buNone/>
            </a:pPr>
            <a:r>
              <a:rPr lang="en-US" dirty="0">
                <a:solidFill>
                  <a:schemeClr val="bg1"/>
                </a:solidFill>
              </a:rPr>
              <a:t>The cold classical objects exhibit a different type of surface which has colors that are consistent with being drawn from the red branch of the mixing model, but with much higher </a:t>
            </a:r>
            <a:r>
              <a:rPr lang="en-US" dirty="0" err="1">
                <a:solidFill>
                  <a:schemeClr val="bg1"/>
                </a:solidFill>
              </a:rPr>
              <a:t>albedos</a:t>
            </a:r>
            <a:r>
              <a:rPr lang="en-US" dirty="0">
                <a:solidFill>
                  <a:schemeClr val="bg1"/>
                </a:solidFill>
              </a:rPr>
              <a:t>.” </a:t>
            </a:r>
          </a:p>
          <a:p>
            <a:pPr>
              <a:buNone/>
            </a:pPr>
            <a:r>
              <a:rPr lang="en-US" dirty="0">
                <a:solidFill>
                  <a:schemeClr val="bg1"/>
                </a:solidFill>
              </a:rPr>
              <a:t>from WFC3 tests of KBO surfaces (2012)</a:t>
            </a:r>
          </a:p>
          <a:p>
            <a:endParaRPr lang="en-US" dirty="0">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Statistics</a:t>
            </a:r>
          </a:p>
        </p:txBody>
      </p:sp>
      <p:sp>
        <p:nvSpPr>
          <p:cNvPr id="3" name="Content Placeholder 2"/>
          <p:cNvSpPr>
            <a:spLocks noGrp="1"/>
          </p:cNvSpPr>
          <p:nvPr>
            <p:ph idx="1"/>
          </p:nvPr>
        </p:nvSpPr>
        <p:spPr/>
        <p:txBody>
          <a:bodyPr>
            <a:normAutofit lnSpcReduction="10000"/>
          </a:bodyPr>
          <a:lstStyle/>
          <a:p>
            <a:r>
              <a:rPr lang="en-US" dirty="0">
                <a:solidFill>
                  <a:schemeClr val="bg1"/>
                </a:solidFill>
              </a:rPr>
              <a:t>Early models suggested i~1 deg, due to Neptune</a:t>
            </a:r>
          </a:p>
          <a:p>
            <a:r>
              <a:rPr lang="en-US" dirty="0">
                <a:solidFill>
                  <a:schemeClr val="bg1"/>
                </a:solidFill>
              </a:rPr>
              <a:t>High velocity dispersion (1.6 km/s)</a:t>
            </a:r>
          </a:p>
          <a:p>
            <a:pPr lvl="1"/>
            <a:r>
              <a:rPr lang="en-US" dirty="0">
                <a:solidFill>
                  <a:schemeClr val="bg1"/>
                </a:solidFill>
              </a:rPr>
              <a:t>TNOs shatter upon collision</a:t>
            </a:r>
          </a:p>
          <a:p>
            <a:r>
              <a:rPr lang="en-US" dirty="0">
                <a:solidFill>
                  <a:schemeClr val="bg1"/>
                </a:solidFill>
              </a:rPr>
              <a:t>Velocity dispersion pumping?</a:t>
            </a:r>
          </a:p>
          <a:p>
            <a:pPr lvl="1"/>
            <a:r>
              <a:rPr lang="en-US" dirty="0">
                <a:solidFill>
                  <a:schemeClr val="bg1"/>
                </a:solidFill>
              </a:rPr>
              <a:t>at formation, </a:t>
            </a:r>
            <a:r>
              <a:rPr lang="en-US" dirty="0" err="1">
                <a:solidFill>
                  <a:schemeClr val="bg1"/>
                </a:solidFill>
              </a:rPr>
              <a:t>Vel</a:t>
            </a:r>
            <a:r>
              <a:rPr lang="en-US" dirty="0">
                <a:solidFill>
                  <a:schemeClr val="bg1"/>
                </a:solidFill>
              </a:rPr>
              <a:t> </a:t>
            </a:r>
            <a:r>
              <a:rPr lang="en-US" dirty="0" err="1">
                <a:solidFill>
                  <a:schemeClr val="bg1"/>
                </a:solidFill>
              </a:rPr>
              <a:t>Disp</a:t>
            </a:r>
            <a:r>
              <a:rPr lang="en-US" dirty="0">
                <a:solidFill>
                  <a:schemeClr val="bg1"/>
                </a:solidFill>
              </a:rPr>
              <a:t> ~ order of magnitude lower</a:t>
            </a:r>
          </a:p>
          <a:p>
            <a:pPr lvl="1"/>
            <a:r>
              <a:rPr lang="en-US" dirty="0">
                <a:solidFill>
                  <a:schemeClr val="bg1"/>
                </a:solidFill>
              </a:rPr>
              <a:t>Resonance pumping…..explains Pluto’s high </a:t>
            </a:r>
            <a:r>
              <a:rPr lang="en-US" dirty="0" err="1">
                <a:solidFill>
                  <a:schemeClr val="bg1"/>
                </a:solidFill>
              </a:rPr>
              <a:t>i</a:t>
            </a:r>
            <a:r>
              <a:rPr lang="en-US" dirty="0">
                <a:solidFill>
                  <a:schemeClr val="bg1"/>
                </a:solidFill>
              </a:rPr>
              <a:t> and other resonant objects</a:t>
            </a:r>
          </a:p>
          <a:p>
            <a:pPr lvl="1"/>
            <a:r>
              <a:rPr lang="en-US" dirty="0">
                <a:solidFill>
                  <a:schemeClr val="bg1"/>
                </a:solidFill>
              </a:rPr>
              <a:t>SDO’s….scattering by Neptune migration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Colors &amp; Surface processing</a:t>
            </a:r>
          </a:p>
        </p:txBody>
      </p:sp>
      <p:sp>
        <p:nvSpPr>
          <p:cNvPr id="3" name="Content Placeholder 2"/>
          <p:cNvSpPr>
            <a:spLocks noGrp="1"/>
          </p:cNvSpPr>
          <p:nvPr>
            <p:ph idx="1"/>
          </p:nvPr>
        </p:nvSpPr>
        <p:spPr/>
        <p:txBody>
          <a:bodyPr>
            <a:normAutofit/>
          </a:bodyPr>
          <a:lstStyle/>
          <a:p>
            <a:r>
              <a:rPr lang="en-US" dirty="0">
                <a:solidFill>
                  <a:schemeClr val="bg1"/>
                </a:solidFill>
              </a:rPr>
              <a:t>Neutral color Carbon-ices darken with particle radiation over 10</a:t>
            </a:r>
            <a:r>
              <a:rPr lang="en-US" baseline="30000" dirty="0">
                <a:solidFill>
                  <a:schemeClr val="bg1"/>
                </a:solidFill>
              </a:rPr>
              <a:t>7-9</a:t>
            </a:r>
            <a:r>
              <a:rPr lang="en-US" dirty="0">
                <a:solidFill>
                  <a:schemeClr val="bg1"/>
                </a:solidFill>
              </a:rPr>
              <a:t> yrs (</a:t>
            </a:r>
            <a:r>
              <a:rPr lang="en-US" dirty="0" err="1">
                <a:solidFill>
                  <a:schemeClr val="bg1"/>
                </a:solidFill>
              </a:rPr>
              <a:t>Shul’Man</a:t>
            </a:r>
            <a:r>
              <a:rPr lang="en-US" dirty="0">
                <a:solidFill>
                  <a:schemeClr val="bg1"/>
                </a:solidFill>
              </a:rPr>
              <a:t>, 1972)</a:t>
            </a:r>
          </a:p>
          <a:p>
            <a:r>
              <a:rPr lang="en-US" dirty="0">
                <a:solidFill>
                  <a:schemeClr val="bg1"/>
                </a:solidFill>
                <a:sym typeface="Wingdings" pitchFamily="2" charset="2"/>
              </a:rPr>
              <a:t>exact color change depends on various factors</a:t>
            </a:r>
          </a:p>
          <a:p>
            <a:pPr lvl="1"/>
            <a:r>
              <a:rPr lang="en-US" dirty="0">
                <a:solidFill>
                  <a:schemeClr val="bg1"/>
                </a:solidFill>
                <a:sym typeface="Wingdings" pitchFamily="2" charset="2"/>
              </a:rPr>
              <a:t>Composition</a:t>
            </a:r>
          </a:p>
          <a:p>
            <a:pPr lvl="1"/>
            <a:r>
              <a:rPr lang="en-US" dirty="0">
                <a:solidFill>
                  <a:schemeClr val="bg1"/>
                </a:solidFill>
                <a:sym typeface="Wingdings" pitchFamily="2" charset="2"/>
              </a:rPr>
              <a:t>Grain size</a:t>
            </a:r>
          </a:p>
          <a:p>
            <a:r>
              <a:rPr lang="en-US" dirty="0">
                <a:solidFill>
                  <a:schemeClr val="bg1"/>
                </a:solidFill>
                <a:sym typeface="Wingdings" pitchFamily="2" charset="2"/>
              </a:rPr>
              <a:t>High albedo  young surface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343400"/>
            <a:ext cx="8229600" cy="2590800"/>
          </a:xfrm>
        </p:spPr>
        <p:txBody>
          <a:bodyPr>
            <a:normAutofit fontScale="62500" lnSpcReduction="20000"/>
          </a:bodyPr>
          <a:lstStyle/>
          <a:p>
            <a:r>
              <a:rPr lang="en-US" dirty="0">
                <a:solidFill>
                  <a:schemeClr val="bg1"/>
                </a:solidFill>
              </a:rPr>
              <a:t>Bimodal Classical distribution </a:t>
            </a:r>
          </a:p>
          <a:p>
            <a:r>
              <a:rPr lang="en-US" dirty="0">
                <a:solidFill>
                  <a:schemeClr val="bg1"/>
                </a:solidFill>
              </a:rPr>
              <a:t>Cold formed beyond Neptune and swept out</a:t>
            </a:r>
          </a:p>
          <a:p>
            <a:r>
              <a:rPr lang="en-US" dirty="0">
                <a:solidFill>
                  <a:schemeClr val="bg1"/>
                </a:solidFill>
              </a:rPr>
              <a:t>Hot scattered outwards and captured</a:t>
            </a:r>
          </a:p>
          <a:p>
            <a:r>
              <a:rPr lang="en-US" dirty="0">
                <a:solidFill>
                  <a:schemeClr val="bg1"/>
                </a:solidFill>
              </a:rPr>
              <a:t>Difference in colors due to different formation region?</a:t>
            </a:r>
          </a:p>
          <a:p>
            <a:r>
              <a:rPr lang="en-US" dirty="0">
                <a:solidFill>
                  <a:schemeClr val="bg1"/>
                </a:solidFill>
              </a:rPr>
              <a:t>Unlikely alternative explanation: passing star (~200 AU) stirred and truncated the belt</a:t>
            </a:r>
          </a:p>
          <a:p>
            <a:pPr lvl="1"/>
            <a:r>
              <a:rPr lang="en-US" dirty="0">
                <a:solidFill>
                  <a:schemeClr val="bg1"/>
                </a:solidFill>
              </a:rPr>
              <a:t>perhaps more likely if Sun formed in cluster</a:t>
            </a:r>
          </a:p>
          <a:p>
            <a:pPr>
              <a:buNone/>
            </a:pPr>
            <a:r>
              <a:rPr lang="en-US" dirty="0">
                <a:solidFill>
                  <a:schemeClr val="bg1"/>
                </a:solidFill>
              </a:rPr>
              <a:t>from Elliot et al. (2005)</a:t>
            </a:r>
          </a:p>
        </p:txBody>
      </p:sp>
      <p:pic>
        <p:nvPicPr>
          <p:cNvPr id="4098" name="Picture 2"/>
          <p:cNvPicPr>
            <a:picLocks noChangeAspect="1" noChangeArrowheads="1"/>
          </p:cNvPicPr>
          <p:nvPr/>
        </p:nvPicPr>
        <p:blipFill>
          <a:blip r:embed="rId2" cstate="print"/>
          <a:srcRect/>
          <a:stretch>
            <a:fillRect/>
          </a:stretch>
        </p:blipFill>
        <p:spPr bwMode="auto">
          <a:xfrm>
            <a:off x="0" y="0"/>
            <a:ext cx="7094738" cy="42672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6324600" y="-3505200"/>
            <a:ext cx="14020800" cy="14020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450" name="Picture 2" descr="http://upload.wikimedia.org/wikipedia/commons/thumb/b/b4/The_Sun_by_the_Atmospheric_Imaging_Assembly_of_NASA's_Solar_Dynamics_Observatory_-_20100819.jpg/290px-The_Sun_by_the_Atmospheric_Imaging_Assembly_of_NASA's_Solar_Dynamics_Observatory_-_20100819.jpg"/>
          <p:cNvPicPr>
            <a:picLocks noChangeAspect="1" noChangeArrowheads="1"/>
          </p:cNvPicPr>
          <p:nvPr/>
        </p:nvPicPr>
        <p:blipFill>
          <a:blip r:embed="rId2" cstate="print"/>
          <a:srcRect/>
          <a:stretch>
            <a:fillRect/>
          </a:stretch>
        </p:blipFill>
        <p:spPr bwMode="auto">
          <a:xfrm>
            <a:off x="0" y="2895600"/>
            <a:ext cx="1196642" cy="1143000"/>
          </a:xfrm>
          <a:prstGeom prst="rect">
            <a:avLst/>
          </a:prstGeom>
          <a:noFill/>
        </p:spPr>
      </p:pic>
      <p:cxnSp>
        <p:nvCxnSpPr>
          <p:cNvPr id="8" name="Straight Arrow Connector 7"/>
          <p:cNvCxnSpPr/>
          <p:nvPr/>
        </p:nvCxnSpPr>
        <p:spPr>
          <a:xfrm flipV="1">
            <a:off x="2590800" y="685800"/>
            <a:ext cx="4343400" cy="16764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86000" y="3352800"/>
            <a:ext cx="43434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86000" y="4191000"/>
            <a:ext cx="4267200" cy="21336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4452" name="Picture 4" descr="https://encrypted-tbn3.google.com/images?q=tbn:ANd9GcRT5xt97SrQQcSI5fuKt2NhZWPQieio8Bp2NS4vok2wbZSM35Bd"/>
          <p:cNvPicPr>
            <a:picLocks noChangeAspect="1" noChangeArrowheads="1"/>
          </p:cNvPicPr>
          <p:nvPr/>
        </p:nvPicPr>
        <p:blipFill>
          <a:blip r:embed="rId3" cstate="print"/>
          <a:srcRect/>
          <a:stretch>
            <a:fillRect/>
          </a:stretch>
        </p:blipFill>
        <p:spPr bwMode="auto">
          <a:xfrm rot="11856995">
            <a:off x="6854541" y="2625939"/>
            <a:ext cx="1506042" cy="1721192"/>
          </a:xfrm>
          <a:prstGeom prst="rect">
            <a:avLst/>
          </a:prstGeom>
          <a:noFill/>
        </p:spPr>
      </p:pic>
      <p:cxnSp>
        <p:nvCxnSpPr>
          <p:cNvPr id="17" name="Straight Arrow Connector 16"/>
          <p:cNvCxnSpPr/>
          <p:nvPr/>
        </p:nvCxnSpPr>
        <p:spPr>
          <a:xfrm flipH="1">
            <a:off x="2743200" y="3657600"/>
            <a:ext cx="38100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733800" y="4495800"/>
            <a:ext cx="3200400" cy="1828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352800" y="1524000"/>
            <a:ext cx="33528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4456" name="Picture 8" descr="https://encrypted-tbn1.google.com/images?q=tbn:ANd9GcRQzWC6nKLyzbVZFyiekoaTJpOS9VK25ppe741wwDf93YUibiJd"/>
          <p:cNvPicPr>
            <a:picLocks noChangeAspect="1" noChangeArrowheads="1"/>
          </p:cNvPicPr>
          <p:nvPr/>
        </p:nvPicPr>
        <p:blipFill>
          <a:blip r:embed="rId4" cstate="print"/>
          <a:srcRect/>
          <a:stretch>
            <a:fillRect/>
          </a:stretch>
        </p:blipFill>
        <p:spPr bwMode="auto">
          <a:xfrm flipH="1">
            <a:off x="533400" y="4981575"/>
            <a:ext cx="2438400" cy="1876425"/>
          </a:xfrm>
          <a:prstGeom prst="rect">
            <a:avLst/>
          </a:prstGeom>
          <a:noFill/>
        </p:spPr>
      </p:pic>
      <p:sp>
        <p:nvSpPr>
          <p:cNvPr id="15" name="Oval 14"/>
          <p:cNvSpPr/>
          <p:nvPr/>
        </p:nvSpPr>
        <p:spPr>
          <a:xfrm>
            <a:off x="2514600" y="-1676400"/>
            <a:ext cx="10515600" cy="10515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4457" name="Object 9"/>
          <p:cNvGraphicFramePr>
            <a:graphicFrameLocks noChangeAspect="1"/>
          </p:cNvGraphicFramePr>
          <p:nvPr/>
        </p:nvGraphicFramePr>
        <p:xfrm>
          <a:off x="2819400" y="5724446"/>
          <a:ext cx="3429000" cy="1133554"/>
        </p:xfrm>
        <a:graphic>
          <a:graphicData uri="http://schemas.openxmlformats.org/presentationml/2006/ole">
            <mc:AlternateContent xmlns:mc="http://schemas.openxmlformats.org/markup-compatibility/2006">
              <mc:Choice xmlns:v="urn:schemas-microsoft-com:vml" Requires="v">
                <p:oleObj name="Equation" r:id="rId5" imgW="7315200" imgH="2413000" progId="Equation.3">
                  <p:embed/>
                </p:oleObj>
              </mc:Choice>
              <mc:Fallback>
                <p:oleObj name="Equation" r:id="rId5" imgW="7315200" imgH="2413000" progId="Equation.3">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724446"/>
                        <a:ext cx="3429000" cy="1133554"/>
                      </a:xfrm>
                      <a:prstGeom prst="rect">
                        <a:avLst/>
                      </a:prstGeom>
                      <a:solidFill>
                        <a:schemeClr val="bg1"/>
                      </a:solidFill>
                    </p:spPr>
                  </p:pic>
                </p:oleObj>
              </mc:Fallback>
            </mc:AlternateContent>
          </a:graphicData>
        </a:graphic>
      </p:graphicFrame>
      <p:graphicFrame>
        <p:nvGraphicFramePr>
          <p:cNvPr id="104458" name="Object 10"/>
          <p:cNvGraphicFramePr>
            <a:graphicFrameLocks noChangeAspect="1"/>
          </p:cNvGraphicFramePr>
          <p:nvPr/>
        </p:nvGraphicFramePr>
        <p:xfrm>
          <a:off x="3124200" y="4073525"/>
          <a:ext cx="5986462" cy="1184275"/>
        </p:xfrm>
        <a:graphic>
          <a:graphicData uri="http://schemas.openxmlformats.org/presentationml/2006/ole">
            <mc:AlternateContent xmlns:mc="http://schemas.openxmlformats.org/markup-compatibility/2006">
              <mc:Choice xmlns:v="urn:schemas-microsoft-com:vml" Requires="v">
                <p:oleObj name="Equation" r:id="rId7" imgW="7315200" imgH="1447800" progId="Equation.3">
                  <p:embed/>
                </p:oleObj>
              </mc:Choice>
              <mc:Fallback>
                <p:oleObj name="Equation" r:id="rId7" imgW="7315200" imgH="1447800" progId="Equation.3">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073525"/>
                        <a:ext cx="5986462" cy="1184275"/>
                      </a:xfrm>
                      <a:prstGeom prst="rect">
                        <a:avLst/>
                      </a:prstGeom>
                      <a:solidFill>
                        <a:schemeClr val="bg1"/>
                      </a:solidFill>
                    </p:spPr>
                  </p:pic>
                </p:oleObj>
              </mc:Fallback>
            </mc:AlternateContent>
          </a:graphicData>
        </a:graphic>
      </p:graphicFrame>
      <p:graphicFrame>
        <p:nvGraphicFramePr>
          <p:cNvPr id="104459" name="Content Placeholder 3"/>
          <p:cNvGraphicFramePr>
            <a:graphicFrameLocks noChangeAspect="1"/>
          </p:cNvGraphicFramePr>
          <p:nvPr/>
        </p:nvGraphicFramePr>
        <p:xfrm>
          <a:off x="4935537" y="1371600"/>
          <a:ext cx="4208463" cy="1317625"/>
        </p:xfrm>
        <a:graphic>
          <a:graphicData uri="http://schemas.openxmlformats.org/presentationml/2006/ole">
            <mc:AlternateContent xmlns:mc="http://schemas.openxmlformats.org/markup-compatibility/2006">
              <mc:Choice xmlns:v="urn:schemas-microsoft-com:vml" Requires="v">
                <p:oleObj name="Equation" r:id="rId9" imgW="7315200" imgH="2286000" progId="Equation.3">
                  <p:embed/>
                </p:oleObj>
              </mc:Choice>
              <mc:Fallback>
                <p:oleObj name="Equation" r:id="rId9" imgW="7315200" imgH="2286000" progId="Equation.3">
                  <p:embed/>
                  <p:pic>
                    <p:nvPicPr>
                      <p:cNvPr id="0" name="Content Placeholder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5537" y="1371600"/>
                        <a:ext cx="4208463" cy="1317625"/>
                      </a:xfrm>
                      <a:prstGeom prst="rect">
                        <a:avLst/>
                      </a:prstGeom>
                      <a:solidFill>
                        <a:schemeClr val="bg1"/>
                      </a:solidFill>
                    </p:spPr>
                  </p:pic>
                </p:oleObj>
              </mc:Fallback>
            </mc:AlternateContent>
          </a:graphicData>
        </a:graphic>
      </p:graphicFrame>
      <p:sp>
        <p:nvSpPr>
          <p:cNvPr id="27" name="TextBox 26"/>
          <p:cNvSpPr txBox="1"/>
          <p:nvPr/>
        </p:nvSpPr>
        <p:spPr>
          <a:xfrm>
            <a:off x="76200" y="24825"/>
            <a:ext cx="1981200" cy="584775"/>
          </a:xfrm>
          <a:prstGeom prst="rect">
            <a:avLst/>
          </a:prstGeom>
          <a:noFill/>
        </p:spPr>
        <p:txBody>
          <a:bodyPr wrap="square" rtlCol="0">
            <a:spAutoFit/>
          </a:bodyPr>
          <a:lstStyle/>
          <a:p>
            <a:r>
              <a:rPr lang="en-US" sz="3200" dirty="0">
                <a:solidFill>
                  <a:schemeClr val="bg1"/>
                </a:solidFill>
              </a:rPr>
              <a:t>Albedo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44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445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4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45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44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nvPr>
        </p:nvGraphicFramePr>
        <p:xfrm>
          <a:off x="339725" y="511175"/>
          <a:ext cx="4208463" cy="1317625"/>
        </p:xfrm>
        <a:graphic>
          <a:graphicData uri="http://schemas.openxmlformats.org/presentationml/2006/ole">
            <mc:AlternateContent xmlns:mc="http://schemas.openxmlformats.org/markup-compatibility/2006">
              <mc:Choice xmlns:v="urn:schemas-microsoft-com:vml" Requires="v">
                <p:oleObj name="Equation" r:id="rId3" imgW="7315200" imgH="2286000" progId="Equation.3">
                  <p:embed/>
                </p:oleObj>
              </mc:Choice>
              <mc:Fallback>
                <p:oleObj name="Equation" r:id="rId3" imgW="7315200" imgH="2286000" progId="Equation.3">
                  <p:embed/>
                  <p:pic>
                    <p:nvPicPr>
                      <p:cNvPr id="0" name="Content Placeholder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511175"/>
                        <a:ext cx="4208463" cy="1317625"/>
                      </a:xfrm>
                      <a:prstGeom prst="rect">
                        <a:avLst/>
                      </a:prstGeom>
                      <a:solidFill>
                        <a:schemeClr val="bg1"/>
                      </a:solidFill>
                    </p:spPr>
                  </p:pic>
                </p:oleObj>
              </mc:Fallback>
            </mc:AlternateContent>
          </a:graphicData>
        </a:graphic>
      </p:graphicFrame>
      <p:sp>
        <p:nvSpPr>
          <p:cNvPr id="11" name="Rounded Rectangle 10"/>
          <p:cNvSpPr/>
          <p:nvPr/>
        </p:nvSpPr>
        <p:spPr>
          <a:xfrm>
            <a:off x="1981200" y="533400"/>
            <a:ext cx="1371600" cy="1295400"/>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aphicFrame>
        <p:nvGraphicFramePr>
          <p:cNvPr id="5" name="Object 4"/>
          <p:cNvGraphicFramePr>
            <a:graphicFrameLocks noChangeAspect="1"/>
          </p:cNvGraphicFramePr>
          <p:nvPr/>
        </p:nvGraphicFramePr>
        <p:xfrm>
          <a:off x="152400" y="1905000"/>
          <a:ext cx="4800600" cy="762000"/>
        </p:xfrm>
        <a:graphic>
          <a:graphicData uri="http://schemas.openxmlformats.org/presentationml/2006/ole">
            <mc:AlternateContent xmlns:mc="http://schemas.openxmlformats.org/markup-compatibility/2006">
              <mc:Choice xmlns:v="urn:schemas-microsoft-com:vml" Requires="v">
                <p:oleObj name="Equation" r:id="rId5" imgW="7315200" imgH="1155700" progId="Equation.3">
                  <p:embed/>
                </p:oleObj>
              </mc:Choice>
              <mc:Fallback>
                <p:oleObj name="Equation" r:id="rId5" imgW="7315200" imgH="11557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905000"/>
                        <a:ext cx="4800600" cy="762000"/>
                      </a:xfrm>
                      <a:prstGeom prst="rect">
                        <a:avLst/>
                      </a:prstGeom>
                      <a:solidFill>
                        <a:schemeClr val="bg1"/>
                      </a:solidFill>
                    </p:spPr>
                  </p:pic>
                </p:oleObj>
              </mc:Fallback>
            </mc:AlternateContent>
          </a:graphicData>
        </a:graphic>
      </p:graphicFrame>
      <p:graphicFrame>
        <p:nvGraphicFramePr>
          <p:cNvPr id="6" name="Object 5"/>
          <p:cNvGraphicFramePr>
            <a:graphicFrameLocks noChangeAspect="1"/>
          </p:cNvGraphicFramePr>
          <p:nvPr/>
        </p:nvGraphicFramePr>
        <p:xfrm>
          <a:off x="304800" y="4572000"/>
          <a:ext cx="2857500" cy="1143000"/>
        </p:xfrm>
        <a:graphic>
          <a:graphicData uri="http://schemas.openxmlformats.org/presentationml/2006/ole">
            <mc:AlternateContent xmlns:mc="http://schemas.openxmlformats.org/markup-compatibility/2006">
              <mc:Choice xmlns:v="urn:schemas-microsoft-com:vml" Requires="v">
                <p:oleObj name="Equation" r:id="rId7" imgW="7315200" imgH="2921000" progId="Equation.3">
                  <p:embed/>
                </p:oleObj>
              </mc:Choice>
              <mc:Fallback>
                <p:oleObj name="Equation" r:id="rId7" imgW="7315200" imgH="29210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572000"/>
                        <a:ext cx="2857500" cy="1143000"/>
                      </a:xfrm>
                      <a:prstGeom prst="rect">
                        <a:avLst/>
                      </a:prstGeom>
                      <a:solidFill>
                        <a:schemeClr val="bg1"/>
                      </a:solidFill>
                    </p:spPr>
                  </p:pic>
                </p:oleObj>
              </mc:Fallback>
            </mc:AlternateContent>
          </a:graphicData>
        </a:graphic>
      </p:graphicFrame>
      <p:graphicFrame>
        <p:nvGraphicFramePr>
          <p:cNvPr id="103430" name="Object 6"/>
          <p:cNvGraphicFramePr>
            <a:graphicFrameLocks noChangeAspect="1"/>
          </p:cNvGraphicFramePr>
          <p:nvPr/>
        </p:nvGraphicFramePr>
        <p:xfrm>
          <a:off x="304800" y="5715000"/>
          <a:ext cx="4229100" cy="1143000"/>
        </p:xfrm>
        <a:graphic>
          <a:graphicData uri="http://schemas.openxmlformats.org/presentationml/2006/ole">
            <mc:AlternateContent xmlns:mc="http://schemas.openxmlformats.org/markup-compatibility/2006">
              <mc:Choice xmlns:v="urn:schemas-microsoft-com:vml" Requires="v">
                <p:oleObj name="Equation" r:id="rId9" imgW="7315200" imgH="1981200" progId="Equation.3">
                  <p:embed/>
                </p:oleObj>
              </mc:Choice>
              <mc:Fallback>
                <p:oleObj name="Equation" r:id="rId9" imgW="7315200" imgH="1981200" progId="Equation.3">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5715000"/>
                        <a:ext cx="4229100" cy="1143000"/>
                      </a:xfrm>
                      <a:prstGeom prst="rect">
                        <a:avLst/>
                      </a:prstGeom>
                      <a:solidFill>
                        <a:schemeClr val="bg1"/>
                      </a:solidFill>
                    </p:spPr>
                  </p:pic>
                </p:oleObj>
              </mc:Fallback>
            </mc:AlternateContent>
          </a:graphicData>
        </a:graphic>
      </p:graphicFrame>
      <p:graphicFrame>
        <p:nvGraphicFramePr>
          <p:cNvPr id="9" name="Object 8"/>
          <p:cNvGraphicFramePr>
            <a:graphicFrameLocks noChangeAspect="1"/>
          </p:cNvGraphicFramePr>
          <p:nvPr/>
        </p:nvGraphicFramePr>
        <p:xfrm>
          <a:off x="5638800" y="1066800"/>
          <a:ext cx="2743200" cy="1295400"/>
        </p:xfrm>
        <a:graphic>
          <a:graphicData uri="http://schemas.openxmlformats.org/presentationml/2006/ole">
            <mc:AlternateContent xmlns:mc="http://schemas.openxmlformats.org/markup-compatibility/2006">
              <mc:Choice xmlns:v="urn:schemas-microsoft-com:vml" Requires="v">
                <p:oleObj name="Equation" r:id="rId11" imgW="7315200" imgH="3454400" progId="Equation.3">
                  <p:embed/>
                </p:oleObj>
              </mc:Choice>
              <mc:Fallback>
                <p:oleObj name="Equation" r:id="rId11" imgW="7315200" imgH="3454400"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1066800"/>
                        <a:ext cx="2743200" cy="1295400"/>
                      </a:xfrm>
                      <a:prstGeom prst="rect">
                        <a:avLst/>
                      </a:prstGeom>
                      <a:solidFill>
                        <a:schemeClr val="bg1"/>
                      </a:solidFill>
                    </p:spPr>
                  </p:pic>
                </p:oleObj>
              </mc:Fallback>
            </mc:AlternateContent>
          </a:graphicData>
        </a:graphic>
      </p:graphicFrame>
      <p:graphicFrame>
        <p:nvGraphicFramePr>
          <p:cNvPr id="10" name="Object 9"/>
          <p:cNvGraphicFramePr>
            <a:graphicFrameLocks noChangeAspect="1"/>
          </p:cNvGraphicFramePr>
          <p:nvPr/>
        </p:nvGraphicFramePr>
        <p:xfrm>
          <a:off x="4419600" y="2895600"/>
          <a:ext cx="4610100" cy="1524000"/>
        </p:xfrm>
        <a:graphic>
          <a:graphicData uri="http://schemas.openxmlformats.org/presentationml/2006/ole">
            <mc:AlternateContent xmlns:mc="http://schemas.openxmlformats.org/markup-compatibility/2006">
              <mc:Choice xmlns:v="urn:schemas-microsoft-com:vml" Requires="v">
                <p:oleObj name="Equation" r:id="rId13" imgW="7315200" imgH="2413000" progId="Equation.3">
                  <p:embed/>
                </p:oleObj>
              </mc:Choice>
              <mc:Fallback>
                <p:oleObj name="Equation" r:id="rId13" imgW="7315200" imgH="241300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9600" y="2895600"/>
                        <a:ext cx="4610100" cy="1524000"/>
                      </a:xfrm>
                      <a:prstGeom prst="rect">
                        <a:avLst/>
                      </a:prstGeom>
                      <a:solidFill>
                        <a:schemeClr val="bg1"/>
                      </a:solidFill>
                    </p:spPr>
                  </p:pic>
                </p:oleObj>
              </mc:Fallback>
            </mc:AlternateContent>
          </a:graphicData>
        </a:graphic>
      </p:graphicFrame>
      <p:sp>
        <p:nvSpPr>
          <p:cNvPr id="12" name="TextBox 11"/>
          <p:cNvSpPr txBox="1"/>
          <p:nvPr/>
        </p:nvSpPr>
        <p:spPr>
          <a:xfrm>
            <a:off x="1676400" y="87868"/>
            <a:ext cx="2286000" cy="369332"/>
          </a:xfrm>
          <a:prstGeom prst="rect">
            <a:avLst/>
          </a:prstGeom>
          <a:noFill/>
        </p:spPr>
        <p:txBody>
          <a:bodyPr wrap="square" rtlCol="0">
            <a:spAutoFit/>
          </a:bodyPr>
          <a:lstStyle/>
          <a:p>
            <a:r>
              <a:rPr lang="en-US" dirty="0">
                <a:solidFill>
                  <a:schemeClr val="bg1"/>
                </a:solidFill>
              </a:rPr>
              <a:t>Incident flux at </a:t>
            </a:r>
            <a:r>
              <a:rPr lang="en-US" dirty="0" err="1">
                <a:solidFill>
                  <a:schemeClr val="bg1"/>
                </a:solidFill>
              </a:rPr>
              <a:t>obj</a:t>
            </a:r>
            <a:endParaRPr lang="en-US" dirty="0">
              <a:solidFill>
                <a:schemeClr val="bg1"/>
              </a:solidFill>
            </a:endParaRPr>
          </a:p>
        </p:txBody>
      </p:sp>
      <p:graphicFrame>
        <p:nvGraphicFramePr>
          <p:cNvPr id="103433" name="Object 9"/>
          <p:cNvGraphicFramePr>
            <a:graphicFrameLocks noChangeAspect="1"/>
          </p:cNvGraphicFramePr>
          <p:nvPr/>
        </p:nvGraphicFramePr>
        <p:xfrm>
          <a:off x="261938" y="2884487"/>
          <a:ext cx="2938462" cy="1306513"/>
        </p:xfrm>
        <a:graphic>
          <a:graphicData uri="http://schemas.openxmlformats.org/presentationml/2006/ole">
            <mc:AlternateContent xmlns:mc="http://schemas.openxmlformats.org/markup-compatibility/2006">
              <mc:Choice xmlns:v="urn:schemas-microsoft-com:vml" Requires="v">
                <p:oleObj name="Equation" r:id="rId15" imgW="7315200" imgH="3251200" progId="Equation.3">
                  <p:embed/>
                </p:oleObj>
              </mc:Choice>
              <mc:Fallback>
                <p:oleObj name="Equation" r:id="rId15" imgW="7315200" imgH="3251200" progId="Equation.3">
                  <p:embed/>
                  <p:pic>
                    <p:nvPicPr>
                      <p:cNvPr id="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1938" y="2884487"/>
                        <a:ext cx="2938462" cy="1306513"/>
                      </a:xfrm>
                      <a:prstGeom prst="rect">
                        <a:avLst/>
                      </a:prstGeom>
                      <a:solidFill>
                        <a:schemeClr val="bg1"/>
                      </a:solidFill>
                    </p:spPr>
                  </p:pic>
                </p:oleObj>
              </mc:Fallback>
            </mc:AlternateContent>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ounded Rectangle 5"/>
          <p:cNvSpPr/>
          <p:nvPr/>
        </p:nvSpPr>
        <p:spPr>
          <a:xfrm>
            <a:off x="3886200" y="1981200"/>
            <a:ext cx="5257800" cy="38862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Masses and albedo</a:t>
            </a:r>
          </a:p>
        </p:txBody>
      </p:sp>
      <p:sp>
        <p:nvSpPr>
          <p:cNvPr id="3" name="Content Placeholder 2"/>
          <p:cNvSpPr>
            <a:spLocks noGrp="1"/>
          </p:cNvSpPr>
          <p:nvPr>
            <p:ph idx="1"/>
          </p:nvPr>
        </p:nvSpPr>
        <p:spPr>
          <a:xfrm>
            <a:off x="228600" y="1600200"/>
            <a:ext cx="3352800" cy="4525963"/>
          </a:xfrm>
        </p:spPr>
        <p:txBody>
          <a:bodyPr/>
          <a:lstStyle/>
          <a:p>
            <a:pPr>
              <a:buNone/>
            </a:pPr>
            <a:r>
              <a:rPr lang="en-US" dirty="0">
                <a:solidFill>
                  <a:schemeClr val="bg1"/>
                </a:solidFill>
              </a:rPr>
              <a:t>A=0.04</a:t>
            </a:r>
            <a:r>
              <a:rPr lang="en-US" dirty="0">
                <a:solidFill>
                  <a:schemeClr val="bg1"/>
                </a:solidFill>
                <a:sym typeface="Wingdings" pitchFamily="2" charset="2"/>
              </a:rPr>
              <a:t>0.1M</a:t>
            </a:r>
            <a:r>
              <a:rPr lang="en-US" baseline="-25000" dirty="0">
                <a:solidFill>
                  <a:schemeClr val="bg1"/>
                </a:solidFill>
                <a:sym typeface="Mathematica1"/>
              </a:rPr>
              <a:t> </a:t>
            </a:r>
            <a:endParaRPr lang="en-US" dirty="0">
              <a:solidFill>
                <a:schemeClr val="bg1"/>
              </a:solidFill>
              <a:sym typeface="Mathematica1"/>
            </a:endParaRPr>
          </a:p>
          <a:p>
            <a:pPr lvl="1"/>
            <a:r>
              <a:rPr lang="en-US" dirty="0">
                <a:solidFill>
                  <a:schemeClr val="bg1"/>
                </a:solidFill>
                <a:sym typeface="Mathematica1"/>
              </a:rPr>
              <a:t>equal to the current total KB mass estimate!</a:t>
            </a:r>
          </a:p>
          <a:p>
            <a:pPr>
              <a:buNone/>
            </a:pPr>
            <a:r>
              <a:rPr lang="en-US" dirty="0">
                <a:solidFill>
                  <a:schemeClr val="bg1"/>
                </a:solidFill>
                <a:sym typeface="Mathematica1"/>
              </a:rPr>
              <a:t>A=0.12</a:t>
            </a:r>
            <a:r>
              <a:rPr lang="en-US" dirty="0">
                <a:solidFill>
                  <a:schemeClr val="bg1"/>
                </a:solidFill>
                <a:sym typeface="Wingdings" pitchFamily="2" charset="2"/>
              </a:rPr>
              <a:t>0.02M</a:t>
            </a:r>
            <a:r>
              <a:rPr lang="en-US" baseline="-25000" dirty="0">
                <a:solidFill>
                  <a:schemeClr val="bg1"/>
                </a:solidFill>
                <a:sym typeface="Mathematica1"/>
              </a:rPr>
              <a:t></a:t>
            </a:r>
          </a:p>
          <a:p>
            <a:pPr>
              <a:buNone/>
            </a:pPr>
            <a:r>
              <a:rPr lang="en-US" dirty="0">
                <a:solidFill>
                  <a:schemeClr val="bg1"/>
                </a:solidFill>
                <a:sym typeface="Mathematica1"/>
              </a:rPr>
              <a:t>Typical assumption: </a:t>
            </a:r>
            <a:r>
              <a:rPr lang="en-US" b="1" dirty="0">
                <a:solidFill>
                  <a:schemeClr val="bg1"/>
                </a:solidFill>
              </a:rPr>
              <a:t>albedo of 0.09</a:t>
            </a:r>
            <a:endParaRPr lang="en-US" dirty="0">
              <a:solidFill>
                <a:schemeClr val="bg1"/>
              </a:solidFill>
              <a:sym typeface="Mathematica1"/>
            </a:endParaRPr>
          </a:p>
        </p:txBody>
      </p:sp>
      <p:graphicFrame>
        <p:nvGraphicFramePr>
          <p:cNvPr id="4" name="Object 3"/>
          <p:cNvGraphicFramePr>
            <a:graphicFrameLocks noChangeAspect="1"/>
          </p:cNvGraphicFramePr>
          <p:nvPr/>
        </p:nvGraphicFramePr>
        <p:xfrm>
          <a:off x="4038600" y="2057400"/>
          <a:ext cx="4971826" cy="3581400"/>
        </p:xfrm>
        <a:graphic>
          <a:graphicData uri="http://schemas.openxmlformats.org/presentationml/2006/ole">
            <mc:AlternateContent xmlns:mc="http://schemas.openxmlformats.org/markup-compatibility/2006">
              <mc:Choice xmlns:v="urn:schemas-microsoft-com:vml" Requires="v">
                <p:oleObj name="Equation" r:id="rId3" imgW="7315200" imgH="5270500" progId="Equation.3">
                  <p:embed/>
                </p:oleObj>
              </mc:Choice>
              <mc:Fallback>
                <p:oleObj name="Equation" r:id="rId3" imgW="7315200" imgH="52705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057400"/>
                        <a:ext cx="4971826" cy="3581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Rectangle 4"/>
          <p:cNvSpPr/>
          <p:nvPr/>
        </p:nvSpPr>
        <p:spPr>
          <a:xfrm>
            <a:off x="4191000" y="5943600"/>
            <a:ext cx="4953000" cy="646331"/>
          </a:xfrm>
          <a:prstGeom prst="rect">
            <a:avLst/>
          </a:prstGeom>
        </p:spPr>
        <p:txBody>
          <a:bodyPr wrap="square">
            <a:spAutoFit/>
          </a:bodyPr>
          <a:lstStyle/>
          <a:p>
            <a:r>
              <a:rPr lang="en-US" dirty="0">
                <a:solidFill>
                  <a:schemeClr val="bg1"/>
                </a:solidFill>
              </a:rPr>
              <a:t>Assuming spherical, p=geometric albedo, D relation from MPC</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chemeClr val="bg1"/>
                </a:solidFill>
              </a:rPr>
              <a:t>Distribution, masses, and sizes</a:t>
            </a:r>
          </a:p>
        </p:txBody>
      </p:sp>
      <p:sp>
        <p:nvSpPr>
          <p:cNvPr id="3" name="Content Placeholder 2"/>
          <p:cNvSpPr>
            <a:spLocks noGrp="1"/>
          </p:cNvSpPr>
          <p:nvPr>
            <p:ph idx="1"/>
          </p:nvPr>
        </p:nvSpPr>
        <p:spPr>
          <a:xfrm>
            <a:off x="457200" y="1219200"/>
            <a:ext cx="8229600" cy="5486400"/>
          </a:xfrm>
        </p:spPr>
        <p:txBody>
          <a:bodyPr>
            <a:normAutofit fontScale="92500" lnSpcReduction="20000"/>
          </a:bodyPr>
          <a:lstStyle/>
          <a:p>
            <a:r>
              <a:rPr lang="en-US" dirty="0">
                <a:solidFill>
                  <a:schemeClr val="bg1"/>
                </a:solidFill>
              </a:rPr>
              <a:t>Surveys give number and brightness</a:t>
            </a:r>
          </a:p>
          <a:p>
            <a:r>
              <a:rPr lang="en-US" dirty="0">
                <a:solidFill>
                  <a:schemeClr val="bg1"/>
                </a:solidFill>
              </a:rPr>
              <a:t>Need albedo to get diameter </a:t>
            </a:r>
          </a:p>
          <a:p>
            <a:pPr lvl="1"/>
            <a:r>
              <a:rPr lang="en-US" dirty="0">
                <a:solidFill>
                  <a:schemeClr val="bg1"/>
                </a:solidFill>
              </a:rPr>
              <a:t>Assume albedo doesn’t vary with size</a:t>
            </a:r>
          </a:p>
          <a:p>
            <a:r>
              <a:rPr lang="en-US" dirty="0">
                <a:solidFill>
                  <a:schemeClr val="bg1"/>
                </a:solidFill>
              </a:rPr>
              <a:t>Model distribution (diameter &gt;50km) with differential power law, index of 4</a:t>
            </a:r>
          </a:p>
          <a:p>
            <a:r>
              <a:rPr lang="en-US" dirty="0">
                <a:solidFill>
                  <a:schemeClr val="bg1"/>
                </a:solidFill>
              </a:rPr>
              <a:t>Masses originally assumed albedo of 0.04 (Jupiter comets), 3x too low</a:t>
            </a:r>
          </a:p>
          <a:p>
            <a:pPr lvl="1"/>
            <a:r>
              <a:rPr lang="en-US" dirty="0">
                <a:solidFill>
                  <a:schemeClr val="bg1"/>
                </a:solidFill>
              </a:rPr>
              <a:t>Albedo only measurable on large TNOs</a:t>
            </a:r>
          </a:p>
          <a:p>
            <a:r>
              <a:rPr lang="en-US" dirty="0">
                <a:solidFill>
                  <a:schemeClr val="bg1"/>
                </a:solidFill>
              </a:rPr>
              <a:t>Albedo higher on larger TNOs (D&gt;400 km, </a:t>
            </a:r>
            <a:r>
              <a:rPr lang="en-US" dirty="0" err="1">
                <a:solidFill>
                  <a:schemeClr val="bg1"/>
                </a:solidFill>
              </a:rPr>
              <a:t>Stansberry</a:t>
            </a:r>
            <a:r>
              <a:rPr lang="en-US" dirty="0">
                <a:solidFill>
                  <a:schemeClr val="bg1"/>
                </a:solidFill>
              </a:rPr>
              <a:t> et al. 2008)</a:t>
            </a:r>
          </a:p>
          <a:p>
            <a:r>
              <a:rPr lang="en-US" dirty="0">
                <a:solidFill>
                  <a:schemeClr val="bg1"/>
                </a:solidFill>
              </a:rPr>
              <a:t>Distribution: scattered disk &gt; classical belt &gt; resonant population</a:t>
            </a:r>
          </a:p>
          <a:p>
            <a:r>
              <a:rPr lang="en-US" dirty="0">
                <a:solidFill>
                  <a:schemeClr val="bg1"/>
                </a:solidFill>
              </a:rPr>
              <a:t>Smallest observed ~ 1km diameter</a:t>
            </a:r>
          </a:p>
        </p:txBody>
      </p:sp>
      <p:graphicFrame>
        <p:nvGraphicFramePr>
          <p:cNvPr id="4" name="Object 3"/>
          <p:cNvGraphicFramePr>
            <a:graphicFrameLocks noChangeAspect="1"/>
          </p:cNvGraphicFramePr>
          <p:nvPr/>
        </p:nvGraphicFramePr>
        <p:xfrm>
          <a:off x="7467600" y="1371600"/>
          <a:ext cx="1253613" cy="762000"/>
        </p:xfrm>
        <a:graphic>
          <a:graphicData uri="http://schemas.openxmlformats.org/presentationml/2006/ole">
            <mc:AlternateContent xmlns:mc="http://schemas.openxmlformats.org/markup-compatibility/2006">
              <mc:Choice xmlns:v="urn:schemas-microsoft-com:vml" Requires="v">
                <p:oleObj name="Equation" r:id="rId2" imgW="7315200" imgH="4445000" progId="Equation.3">
                  <p:embed/>
                </p:oleObj>
              </mc:Choice>
              <mc:Fallback>
                <p:oleObj name="Equation" r:id="rId2" imgW="7315200" imgH="4445000" progId="Equation.3">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371600"/>
                        <a:ext cx="1253613" cy="762000"/>
                      </a:xfrm>
                      <a:prstGeom prst="rect">
                        <a:avLst/>
                      </a:prstGeom>
                      <a:solidFill>
                        <a:schemeClr val="bg1"/>
                      </a:solidFill>
                    </p:spPr>
                  </p:pic>
                </p:oleObj>
              </mc:Fallback>
            </mc:AlternateContent>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5943601"/>
            <a:ext cx="9144000" cy="914400"/>
          </a:xfrm>
        </p:spPr>
        <p:txBody>
          <a:bodyPr>
            <a:normAutofit fontScale="47500" lnSpcReduction="20000"/>
          </a:bodyPr>
          <a:lstStyle/>
          <a:p>
            <a:r>
              <a:rPr lang="en-US" dirty="0">
                <a:solidFill>
                  <a:schemeClr val="bg1"/>
                </a:solidFill>
              </a:rPr>
              <a:t>Equilibrium temperatures at different locations on Pluto's surface vs. year, covering one orbital period. Calculations assume emissivity=0.8 and average flux over Pluto's 6.39-day rotation period but otherwise assume no thermal inertia/heat transfer; albedo a is variously taken as 0.3 or 0.6</a:t>
            </a:r>
          </a:p>
          <a:p>
            <a:pPr>
              <a:buNone/>
            </a:pPr>
            <a:r>
              <a:rPr lang="en-US" dirty="0">
                <a:solidFill>
                  <a:schemeClr val="bg1"/>
                </a:solidFill>
              </a:rPr>
              <a:t>from </a:t>
            </a:r>
            <a:r>
              <a:rPr lang="en-US" dirty="0" err="1">
                <a:solidFill>
                  <a:schemeClr val="bg1"/>
                </a:solidFill>
              </a:rPr>
              <a:t>Johnstonarchive</a:t>
            </a:r>
            <a:endParaRPr lang="en-US" dirty="0">
              <a:solidFill>
                <a:schemeClr val="bg1"/>
              </a:solidFill>
            </a:endParaRPr>
          </a:p>
        </p:txBody>
      </p:sp>
      <p:pic>
        <p:nvPicPr>
          <p:cNvPr id="119810" name="Picture 2" descr="http://www.johnstonsarchive.net/astro/pltemp.gif"/>
          <p:cNvPicPr>
            <a:picLocks noChangeAspect="1" noChangeArrowheads="1"/>
          </p:cNvPicPr>
          <p:nvPr/>
        </p:nvPicPr>
        <p:blipFill>
          <a:blip r:embed="rId3" cstate="print"/>
          <a:srcRect/>
          <a:stretch>
            <a:fillRect/>
          </a:stretch>
        </p:blipFill>
        <p:spPr bwMode="auto">
          <a:xfrm>
            <a:off x="-1" y="0"/>
            <a:ext cx="7944255" cy="58674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Thu 11/04</a:t>
            </a:r>
          </a:p>
        </p:txBody>
      </p:sp>
      <p:sp>
        <p:nvSpPr>
          <p:cNvPr id="72706" name="Text Box 3"/>
          <p:cNvSpPr txBox="1">
            <a:spLocks noChangeArrowheads="1"/>
          </p:cNvSpPr>
          <p:nvPr/>
        </p:nvSpPr>
        <p:spPr bwMode="auto">
          <a:xfrm>
            <a:off x="152400" y="914400"/>
            <a:ext cx="8839200" cy="594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Name a minor body (no satellites) with an orbital semimajor axis greater than Mars’</a:t>
            </a:r>
            <a:r>
              <a:rPr kumimoji="0" lang="en-US" altLang="ja-JP" sz="2000" b="0" i="0" u="none" strike="noStrike" kern="1200" cap="none" spc="0" normalizeH="0" baseline="0" noProof="0" dirty="0">
                <a:ln>
                  <a:noFill/>
                </a:ln>
                <a:solidFill>
                  <a:srgbClr val="000000"/>
                </a:solidFill>
                <a:effectLst/>
                <a:uLnTx/>
                <a:uFillTx/>
                <a:latin typeface="Times New Roman" charset="0"/>
                <a:ea typeface="ＭＳ Ｐゴシック" charset="0"/>
              </a:rPr>
              <a:t> (1.52 AU) and describe three of its physical characteristics, e.g., </a:t>
            </a:r>
            <a:r>
              <a:rPr lang="en-US" altLang="ja-JP" i="1" baseline="0" dirty="0" err="1">
                <a:solidFill>
                  <a:srgbClr val="000000"/>
                </a:solidFill>
              </a:rPr>
              <a:t>Hektor</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is ~400x200x200km in size, has density </a:t>
            </a:r>
            <a:r>
              <a:rPr lang="en-US" altLang="ja-JP" i="1" baseline="0" dirty="0">
                <a:solidFill>
                  <a:srgbClr val="000000"/>
                </a:solidFill>
              </a:rPr>
              <a:t>1.0-2.4</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g/cm</a:t>
            </a:r>
            <a:r>
              <a:rPr kumimoji="0" lang="en-US" altLang="ja-JP" sz="2000" b="0" i="1" u="none" strike="noStrike" kern="1200" cap="none" spc="0" normalizeH="0" baseline="30000" noProof="0" dirty="0">
                <a:ln>
                  <a:noFill/>
                </a:ln>
                <a:solidFill>
                  <a:srgbClr val="000000"/>
                </a:solidFill>
                <a:effectLst/>
                <a:uLnTx/>
                <a:uFillTx/>
                <a:latin typeface="Times New Roman" charset="0"/>
                <a:ea typeface="ＭＳ Ｐゴシック" charset="0"/>
              </a:rPr>
              <a:t>3</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and albedo 0.02-0.11.</a:t>
            </a: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820663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7615</TotalTime>
  <Words>5677</Words>
  <Application>Microsoft Macintosh PowerPoint</Application>
  <PresentationFormat>On-screen Show (4:3)</PresentationFormat>
  <Paragraphs>751</Paragraphs>
  <Slides>89</Slides>
  <Notes>63</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89</vt:i4>
      </vt:variant>
    </vt:vector>
  </HeadingPairs>
  <TitlesOfParts>
    <vt:vector size="100" baseType="lpstr">
      <vt:lpstr>Arial</vt:lpstr>
      <vt:lpstr>Calibri</vt:lpstr>
      <vt:lpstr>Helvetica</vt:lpstr>
      <vt:lpstr>Times New Roman</vt:lpstr>
      <vt:lpstr>Office Theme</vt:lpstr>
      <vt:lpstr>Default Design</vt:lpstr>
      <vt:lpstr>2_Default Design</vt:lpstr>
      <vt:lpstr>1_Default Design</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Climate Change Survey</vt:lpstr>
      <vt:lpstr>Lucy Mission to Greeks+Trojans</vt:lpstr>
      <vt:lpstr>Solar System Explorers: Thu 11/04</vt:lpstr>
      <vt:lpstr>PowerPoint Presentation</vt:lpstr>
      <vt:lpstr>PowerPoint Presentation</vt:lpstr>
      <vt:lpstr>PowerPoint Presentation</vt:lpstr>
      <vt:lpstr>PowerPoint Presentation</vt:lpstr>
      <vt:lpstr>PowerPoint Presentation</vt:lpstr>
      <vt:lpstr>PowerPoint Presentation</vt:lpstr>
      <vt:lpstr>“TNOs” or “KBOs”</vt:lpstr>
      <vt:lpstr>PowerPoint Presentation</vt:lpstr>
      <vt:lpstr>PowerPoint Presentation</vt:lpstr>
      <vt:lpstr>Trans-Neptunian Objects</vt:lpstr>
      <vt:lpstr>PowerPoint Presentation</vt:lpstr>
      <vt:lpstr>PowerPoint Presentation</vt:lpstr>
      <vt:lpstr>PowerPoint Presentation</vt:lpstr>
      <vt:lpstr>PowerPoint Presentation</vt:lpstr>
      <vt:lpstr>PowerPoint Presentation</vt:lpstr>
      <vt:lpstr>Pluto Map</vt:lpstr>
      <vt:lpstr>Pluto Map</vt:lpstr>
      <vt:lpstr>Pluto’s Atmosphere</vt:lpstr>
      <vt:lpstr>PowerPoint Presentation</vt:lpstr>
      <vt:lpstr>TNO Classes</vt:lpstr>
      <vt:lpstr>PowerPoint Presentation</vt:lpstr>
      <vt:lpstr>1. Resonant Objects</vt:lpstr>
      <vt:lpstr>2. Classical KBOs</vt:lpstr>
      <vt:lpstr>3. Scattered Disk Objects</vt:lpstr>
      <vt:lpstr>(Centaurs and)  Lions and Tigers and Bears </vt:lpstr>
      <vt:lpstr>4. Detached Objects</vt:lpstr>
      <vt:lpstr>PowerPoint Presentation</vt:lpstr>
      <vt:lpstr>PowerPoint Presentation</vt:lpstr>
      <vt:lpstr>Oort Cloud</vt:lpstr>
      <vt:lpstr>PowerPoint Presentation</vt:lpstr>
      <vt:lpstr>Nice Model Tsiganis et al. (2005) and Gnomes et al. (2005)</vt:lpstr>
      <vt:lpstr>PowerPoint Presentation</vt:lpstr>
      <vt:lpstr>Solar System Explorers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Compositions</vt:lpstr>
      <vt:lpstr>Colors</vt:lpstr>
      <vt:lpstr>Spectra</vt:lpstr>
      <vt:lpstr>Quaoar</vt:lpstr>
      <vt:lpstr>PowerPoint Presentation</vt:lpstr>
      <vt:lpstr>PowerPoint Presentation</vt:lpstr>
      <vt:lpstr>Solar System Explorers 2015</vt:lpstr>
      <vt:lpstr>Solar System Explorers 2012</vt:lpstr>
      <vt:lpstr>PowerPoint Presentation</vt:lpstr>
      <vt:lpstr>PowerPoint Presentation</vt:lpstr>
      <vt:lpstr>Binaries and multiples</vt:lpstr>
      <vt:lpstr>PowerPoint Presentation</vt:lpstr>
      <vt:lpstr>Missing Mass (the biggest problem?)</vt:lpstr>
      <vt:lpstr>PowerPoint Presentation</vt:lpstr>
      <vt:lpstr>PowerPoint Presentation</vt:lpstr>
      <vt:lpstr>PowerPoint Presentation</vt:lpstr>
      <vt:lpstr>New Horizons</vt:lpstr>
      <vt:lpstr>References</vt:lpstr>
      <vt:lpstr>PowerPoint Presentation</vt:lpstr>
      <vt:lpstr>Solar System Explorers Quiz 3</vt:lpstr>
      <vt:lpstr>Solar System Explorers Quiz 3</vt:lpstr>
      <vt:lpstr>Next Phase of Project</vt:lpstr>
      <vt:lpstr>Project Presentations</vt:lpstr>
      <vt:lpstr>Location on the sky</vt:lpstr>
      <vt:lpstr>Large TNOs</vt:lpstr>
      <vt:lpstr>PowerPoint Presentation</vt:lpstr>
      <vt:lpstr>PowerPoint Presentation</vt:lpstr>
      <vt:lpstr>PowerPoint Presentation</vt:lpstr>
      <vt:lpstr>PowerPoint Presentation</vt:lpstr>
      <vt:lpstr>Tholin</vt:lpstr>
      <vt:lpstr>PowerPoint Presentation</vt:lpstr>
      <vt:lpstr>PowerPoint Presentation</vt:lpstr>
      <vt:lpstr>Statistics</vt:lpstr>
      <vt:lpstr>Colors &amp; Surface processing</vt:lpstr>
      <vt:lpstr>PowerPoint Presentation</vt:lpstr>
      <vt:lpstr>PowerPoint Presentation</vt:lpstr>
      <vt:lpstr>PowerPoint Presentation</vt:lpstr>
      <vt:lpstr>Masses and albedo</vt:lpstr>
      <vt:lpstr>Distribution, masses, and sizes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Trans-Neptunian Objects</dc:title>
  <dc:creator>nic</dc:creator>
  <cp:lastModifiedBy>Manzano Pisco</cp:lastModifiedBy>
  <cp:revision>262</cp:revision>
  <dcterms:created xsi:type="dcterms:W3CDTF">2012-03-15T18:14:11Z</dcterms:created>
  <dcterms:modified xsi:type="dcterms:W3CDTF">2022-10-27T16:17:51Z</dcterms:modified>
</cp:coreProperties>
</file>